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diagrams/colors11.xml" ContentType="application/vnd.openxmlformats-officedocument.drawingml.diagramColors+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diagrams/drawing8.xml" ContentType="application/vnd.ms-office.drawingml.diagramDrawing+xml"/>
  <Override PartName="/ppt/notesSlides/notesSlide31.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49.xml" ContentType="application/vnd.openxmlformats-officedocument.presentationml.slide+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diagrams/data11.xml" ContentType="application/vnd.openxmlformats-officedocument.drawingml.diagramData+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diagrams/drawing9.xml" ContentType="application/vnd.ms-office.drawingml.diagramDrawing+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diagrams/layout11.xml" ContentType="application/vnd.openxmlformats-officedocument.drawingml.diagram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diagrams/colors10.xml" ContentType="application/vnd.openxmlformats-officedocument.drawingml.diagramColors+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data9.xml" ContentType="application/vnd.openxmlformats-officedocument.drawingml.diagramData+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258" r:id="rId3"/>
    <p:sldId id="259" r:id="rId4"/>
    <p:sldId id="261" r:id="rId5"/>
    <p:sldId id="266" r:id="rId6"/>
    <p:sldId id="262" r:id="rId7"/>
    <p:sldId id="343" r:id="rId8"/>
    <p:sldId id="265" r:id="rId9"/>
    <p:sldId id="267" r:id="rId10"/>
    <p:sldId id="268" r:id="rId11"/>
    <p:sldId id="269" r:id="rId12"/>
    <p:sldId id="342" r:id="rId13"/>
    <p:sldId id="271" r:id="rId14"/>
    <p:sldId id="272" r:id="rId15"/>
    <p:sldId id="273" r:id="rId16"/>
    <p:sldId id="274" r:id="rId17"/>
    <p:sldId id="277" r:id="rId18"/>
    <p:sldId id="275" r:id="rId19"/>
    <p:sldId id="279" r:id="rId20"/>
    <p:sldId id="280" r:id="rId21"/>
    <p:sldId id="278" r:id="rId22"/>
    <p:sldId id="282" r:id="rId23"/>
    <p:sldId id="283" r:id="rId24"/>
    <p:sldId id="285" r:id="rId25"/>
    <p:sldId id="284" r:id="rId26"/>
    <p:sldId id="287" r:id="rId27"/>
    <p:sldId id="288" r:id="rId28"/>
    <p:sldId id="291" r:id="rId29"/>
    <p:sldId id="293" r:id="rId30"/>
    <p:sldId id="292" r:id="rId31"/>
    <p:sldId id="289" r:id="rId32"/>
    <p:sldId id="298" r:id="rId33"/>
    <p:sldId id="341" r:id="rId34"/>
    <p:sldId id="327" r:id="rId35"/>
    <p:sldId id="304" r:id="rId36"/>
    <p:sldId id="305" r:id="rId37"/>
    <p:sldId id="309" r:id="rId38"/>
    <p:sldId id="307" r:id="rId39"/>
    <p:sldId id="345" r:id="rId40"/>
    <p:sldId id="346" r:id="rId41"/>
    <p:sldId id="296" r:id="rId42"/>
    <p:sldId id="311" r:id="rId43"/>
    <p:sldId id="314" r:id="rId44"/>
    <p:sldId id="316" r:id="rId45"/>
    <p:sldId id="320" r:id="rId46"/>
    <p:sldId id="321" r:id="rId47"/>
    <p:sldId id="323" r:id="rId48"/>
    <p:sldId id="325" r:id="rId49"/>
    <p:sldId id="326" r:id="rId50"/>
    <p:sldId id="330" r:id="rId51"/>
    <p:sldId id="331" r:id="rId52"/>
    <p:sldId id="332" r:id="rId53"/>
    <p:sldId id="333" r:id="rId54"/>
    <p:sldId id="335" r:id="rId55"/>
    <p:sldId id="344" r:id="rId56"/>
    <p:sldId id="338" r:id="rId57"/>
    <p:sldId id="340" r:id="rId58"/>
    <p:sldId id="337" r:id="rId59"/>
    <p:sldId id="339" r:id="rId6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7438" autoAdjust="0"/>
    <p:restoredTop sz="86103" autoAdjust="0"/>
  </p:normalViewPr>
  <p:slideViewPr>
    <p:cSldViewPr>
      <p:cViewPr>
        <p:scale>
          <a:sx n="80" d="100"/>
          <a:sy n="80" d="100"/>
        </p:scale>
        <p:origin x="-716" y="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F858E5-CC20-41DE-9F84-F853AD256594}"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fr-FR"/>
        </a:p>
      </dgm:t>
    </dgm:pt>
    <dgm:pt modelId="{1C8CE694-D713-461A-930F-43460CFC26FE}">
      <dgm:prSet phldrT="[Text]" custT="1"/>
      <dgm:spPr>
        <a:noFill/>
        <a:ln>
          <a:solidFill>
            <a:schemeClr val="accent2"/>
          </a:solidFill>
        </a:ln>
      </dgm:spPr>
      <dgm:t>
        <a:bodyPr/>
        <a:lstStyle/>
        <a:p>
          <a:r>
            <a:rPr lang="fr-FR" sz="1300" b="1" dirty="0" smtClean="0">
              <a:solidFill>
                <a:schemeClr val="tx1"/>
              </a:solidFill>
              <a:latin typeface="Times" pitchFamily="18" charset="0"/>
            </a:rPr>
            <a:t>Fenêtrage du champ</a:t>
          </a:r>
          <a:endParaRPr lang="fr-FR" sz="1300" b="1" dirty="0">
            <a:solidFill>
              <a:schemeClr val="tx1"/>
            </a:solidFill>
            <a:latin typeface="Times" pitchFamily="18" charset="0"/>
          </a:endParaRPr>
        </a:p>
      </dgm:t>
    </dgm:pt>
    <dgm:pt modelId="{4E2230BE-68B2-47C8-B5F0-D4D1489ACB67}" type="parTrans" cxnId="{146F7950-8925-426D-AD2C-0FCF1FA74030}">
      <dgm:prSet/>
      <dgm:spPr/>
      <dgm:t>
        <a:bodyPr/>
        <a:lstStyle/>
        <a:p>
          <a:endParaRPr lang="fr-FR"/>
        </a:p>
      </dgm:t>
    </dgm:pt>
    <dgm:pt modelId="{4EB29189-1F33-4F0B-A1A0-5F4D3A1979A0}" type="sibTrans" cxnId="{146F7950-8925-426D-AD2C-0FCF1FA74030}">
      <dgm:prSet/>
      <dgm:spPr>
        <a:noFill/>
        <a:ln>
          <a:solidFill>
            <a:schemeClr val="accent2"/>
          </a:solidFill>
        </a:ln>
      </dgm:spPr>
      <dgm:t>
        <a:bodyPr/>
        <a:lstStyle/>
        <a:p>
          <a:endParaRPr lang="fr-FR"/>
        </a:p>
      </dgm:t>
    </dgm:pt>
    <dgm:pt modelId="{4FCFBB2A-E95F-48DE-94C7-CD4C6436633D}">
      <dgm:prSet phldrT="[Text]" custT="1"/>
      <dgm:spPr>
        <a:noFill/>
        <a:ln>
          <a:solidFill>
            <a:schemeClr val="accent2"/>
          </a:solidFill>
        </a:ln>
      </dgm:spPr>
      <dgm:t>
        <a:bodyPr/>
        <a:lstStyle/>
        <a:p>
          <a:r>
            <a:rPr lang="fr-FR" sz="1300" b="1" dirty="0" smtClean="0">
              <a:solidFill>
                <a:schemeClr val="tx1"/>
              </a:solidFill>
              <a:latin typeface="Times" pitchFamily="18" charset="0"/>
            </a:rPr>
            <a:t>Classification des formes d’ondes</a:t>
          </a:r>
          <a:endParaRPr lang="fr-FR" sz="1300" b="1" dirty="0">
            <a:solidFill>
              <a:schemeClr val="tx1"/>
            </a:solidFill>
            <a:latin typeface="Times" pitchFamily="18" charset="0"/>
          </a:endParaRPr>
        </a:p>
      </dgm:t>
    </dgm:pt>
    <dgm:pt modelId="{143BF935-0561-46E5-B0F3-5C85BA1F4F40}" type="parTrans" cxnId="{C7223743-EBE8-4F29-944D-D0C67226F2BC}">
      <dgm:prSet/>
      <dgm:spPr/>
      <dgm:t>
        <a:bodyPr/>
        <a:lstStyle/>
        <a:p>
          <a:endParaRPr lang="fr-FR"/>
        </a:p>
      </dgm:t>
    </dgm:pt>
    <dgm:pt modelId="{099BFFE2-905A-4AE7-92DD-BBA8034D30C1}" type="sibTrans" cxnId="{C7223743-EBE8-4F29-944D-D0C67226F2BC}">
      <dgm:prSet/>
      <dgm:spPr>
        <a:noFill/>
        <a:ln>
          <a:solidFill>
            <a:schemeClr val="accent2"/>
          </a:solidFill>
        </a:ln>
      </dgm:spPr>
      <dgm:t>
        <a:bodyPr/>
        <a:lstStyle/>
        <a:p>
          <a:endParaRPr lang="fr-FR"/>
        </a:p>
      </dgm:t>
    </dgm:pt>
    <dgm:pt modelId="{C4E9ECF7-0D74-463D-BC3E-B0BCAE264889}">
      <dgm:prSet phldrT="[Text]" custT="1"/>
      <dgm:spPr>
        <a:noFill/>
        <a:ln>
          <a:solidFill>
            <a:schemeClr val="accent2"/>
          </a:solidFill>
        </a:ln>
      </dgm:spPr>
      <dgm:t>
        <a:bodyPr/>
        <a:lstStyle/>
        <a:p>
          <a:r>
            <a:rPr lang="fr-FR" sz="1300" b="1" dirty="0" smtClean="0">
              <a:solidFill>
                <a:schemeClr val="tx1"/>
              </a:solidFill>
              <a:latin typeface="Times" pitchFamily="18" charset="0"/>
            </a:rPr>
            <a:t>Débruitage des formes d’ondes</a:t>
          </a:r>
          <a:endParaRPr lang="fr-FR" sz="1300" b="1" dirty="0">
            <a:solidFill>
              <a:schemeClr val="tx1"/>
            </a:solidFill>
            <a:latin typeface="Times" pitchFamily="18" charset="0"/>
          </a:endParaRPr>
        </a:p>
      </dgm:t>
    </dgm:pt>
    <dgm:pt modelId="{AFF59375-FFC9-4157-BBEC-4F825FC850AC}" type="parTrans" cxnId="{B595CE30-7691-42FD-8DDF-0A280F8DC393}">
      <dgm:prSet/>
      <dgm:spPr/>
      <dgm:t>
        <a:bodyPr/>
        <a:lstStyle/>
        <a:p>
          <a:endParaRPr lang="fr-FR"/>
        </a:p>
      </dgm:t>
    </dgm:pt>
    <dgm:pt modelId="{ADC6E055-8E80-4175-9AD3-1D280EFA873B}" type="sibTrans" cxnId="{B595CE30-7691-42FD-8DDF-0A280F8DC393}">
      <dgm:prSet/>
      <dgm:spPr/>
      <dgm:t>
        <a:bodyPr/>
        <a:lstStyle/>
        <a:p>
          <a:endParaRPr lang="fr-FR"/>
        </a:p>
      </dgm:t>
    </dgm:pt>
    <dgm:pt modelId="{C54FB9AD-630B-4784-AA06-E998E7817C4D}" type="pres">
      <dgm:prSet presAssocID="{92F858E5-CC20-41DE-9F84-F853AD256594}" presName="linearFlow" presStyleCnt="0">
        <dgm:presLayoutVars>
          <dgm:resizeHandles val="exact"/>
        </dgm:presLayoutVars>
      </dgm:prSet>
      <dgm:spPr/>
      <dgm:t>
        <a:bodyPr/>
        <a:lstStyle/>
        <a:p>
          <a:endParaRPr lang="fr-FR"/>
        </a:p>
      </dgm:t>
    </dgm:pt>
    <dgm:pt modelId="{E3BE6847-36E2-4BF0-9562-C5AEE767AC46}" type="pres">
      <dgm:prSet presAssocID="{1C8CE694-D713-461A-930F-43460CFC26FE}" presName="node" presStyleLbl="node1" presStyleIdx="0" presStyleCnt="3" custScaleX="116325" custScaleY="60342" custLinFactNeighborY="10234">
        <dgm:presLayoutVars>
          <dgm:bulletEnabled val="1"/>
        </dgm:presLayoutVars>
      </dgm:prSet>
      <dgm:spPr/>
      <dgm:t>
        <a:bodyPr/>
        <a:lstStyle/>
        <a:p>
          <a:endParaRPr lang="fr-FR"/>
        </a:p>
      </dgm:t>
    </dgm:pt>
    <dgm:pt modelId="{AF3A95AF-69ED-4A34-9C02-7EFCF3C15E0E}" type="pres">
      <dgm:prSet presAssocID="{4EB29189-1F33-4F0B-A1A0-5F4D3A1979A0}" presName="sibTrans" presStyleLbl="sibTrans2D1" presStyleIdx="0" presStyleCnt="2" custScaleX="102353" custScaleY="47074"/>
      <dgm:spPr/>
      <dgm:t>
        <a:bodyPr/>
        <a:lstStyle/>
        <a:p>
          <a:endParaRPr lang="fr-FR"/>
        </a:p>
      </dgm:t>
    </dgm:pt>
    <dgm:pt modelId="{FF4DB765-BA59-4420-8557-7ABE5B8F47AC}" type="pres">
      <dgm:prSet presAssocID="{4EB29189-1F33-4F0B-A1A0-5F4D3A1979A0}" presName="connectorText" presStyleLbl="sibTrans2D1" presStyleIdx="0" presStyleCnt="2"/>
      <dgm:spPr/>
      <dgm:t>
        <a:bodyPr/>
        <a:lstStyle/>
        <a:p>
          <a:endParaRPr lang="fr-FR"/>
        </a:p>
      </dgm:t>
    </dgm:pt>
    <dgm:pt modelId="{F1D12CAE-43E3-4D11-9368-3F84D79DC70B}" type="pres">
      <dgm:prSet presAssocID="{4FCFBB2A-E95F-48DE-94C7-CD4C6436633D}" presName="node" presStyleLbl="node1" presStyleIdx="1" presStyleCnt="3" custScaleX="116325" custScaleY="55835" custLinFactNeighborY="338">
        <dgm:presLayoutVars>
          <dgm:bulletEnabled val="1"/>
        </dgm:presLayoutVars>
      </dgm:prSet>
      <dgm:spPr/>
      <dgm:t>
        <a:bodyPr/>
        <a:lstStyle/>
        <a:p>
          <a:endParaRPr lang="fr-FR"/>
        </a:p>
      </dgm:t>
    </dgm:pt>
    <dgm:pt modelId="{052866C2-7071-40BA-A1A2-13FDA9E04BA1}" type="pres">
      <dgm:prSet presAssocID="{099BFFE2-905A-4AE7-92DD-BBA8034D30C1}" presName="sibTrans" presStyleLbl="sibTrans2D1" presStyleIdx="1" presStyleCnt="2" custScaleX="96642" custScaleY="43910" custLinFactNeighborX="-848" custLinFactNeighborY="4439"/>
      <dgm:spPr/>
      <dgm:t>
        <a:bodyPr/>
        <a:lstStyle/>
        <a:p>
          <a:endParaRPr lang="fr-FR"/>
        </a:p>
      </dgm:t>
    </dgm:pt>
    <dgm:pt modelId="{82DA9360-DA8B-4675-8186-725DDC9EB3D4}" type="pres">
      <dgm:prSet presAssocID="{099BFFE2-905A-4AE7-92DD-BBA8034D30C1}" presName="connectorText" presStyleLbl="sibTrans2D1" presStyleIdx="1" presStyleCnt="2"/>
      <dgm:spPr/>
      <dgm:t>
        <a:bodyPr/>
        <a:lstStyle/>
        <a:p>
          <a:endParaRPr lang="fr-FR"/>
        </a:p>
      </dgm:t>
    </dgm:pt>
    <dgm:pt modelId="{12357312-C725-47B8-8004-9DA4E6EAD732}" type="pres">
      <dgm:prSet presAssocID="{C4E9ECF7-0D74-463D-BC3E-B0BCAE264889}" presName="node" presStyleLbl="node1" presStyleIdx="2" presStyleCnt="3" custScaleX="116325" custScaleY="56111">
        <dgm:presLayoutVars>
          <dgm:bulletEnabled val="1"/>
        </dgm:presLayoutVars>
      </dgm:prSet>
      <dgm:spPr/>
      <dgm:t>
        <a:bodyPr/>
        <a:lstStyle/>
        <a:p>
          <a:endParaRPr lang="fr-FR"/>
        </a:p>
      </dgm:t>
    </dgm:pt>
  </dgm:ptLst>
  <dgm:cxnLst>
    <dgm:cxn modelId="{C7223743-EBE8-4F29-944D-D0C67226F2BC}" srcId="{92F858E5-CC20-41DE-9F84-F853AD256594}" destId="{4FCFBB2A-E95F-48DE-94C7-CD4C6436633D}" srcOrd="1" destOrd="0" parTransId="{143BF935-0561-46E5-B0F3-5C85BA1F4F40}" sibTransId="{099BFFE2-905A-4AE7-92DD-BBA8034D30C1}"/>
    <dgm:cxn modelId="{146F7950-8925-426D-AD2C-0FCF1FA74030}" srcId="{92F858E5-CC20-41DE-9F84-F853AD256594}" destId="{1C8CE694-D713-461A-930F-43460CFC26FE}" srcOrd="0" destOrd="0" parTransId="{4E2230BE-68B2-47C8-B5F0-D4D1489ACB67}" sibTransId="{4EB29189-1F33-4F0B-A1A0-5F4D3A1979A0}"/>
    <dgm:cxn modelId="{6CB12605-ADA6-41E3-AE6A-CB1139BED2CD}" type="presOf" srcId="{92F858E5-CC20-41DE-9F84-F853AD256594}" destId="{C54FB9AD-630B-4784-AA06-E998E7817C4D}" srcOrd="0" destOrd="0" presId="urn:microsoft.com/office/officeart/2005/8/layout/process2"/>
    <dgm:cxn modelId="{7CAC2F1E-806B-4E3D-9FAE-7B45CBD3131F}" type="presOf" srcId="{4EB29189-1F33-4F0B-A1A0-5F4D3A1979A0}" destId="{FF4DB765-BA59-4420-8557-7ABE5B8F47AC}" srcOrd="1" destOrd="0" presId="urn:microsoft.com/office/officeart/2005/8/layout/process2"/>
    <dgm:cxn modelId="{A74FE53A-ADA7-405B-8637-5416AA32BDB9}" type="presOf" srcId="{4EB29189-1F33-4F0B-A1A0-5F4D3A1979A0}" destId="{AF3A95AF-69ED-4A34-9C02-7EFCF3C15E0E}" srcOrd="0" destOrd="0" presId="urn:microsoft.com/office/officeart/2005/8/layout/process2"/>
    <dgm:cxn modelId="{204A1A3E-47B9-4734-8E7D-F56D367F7D83}" type="presOf" srcId="{C4E9ECF7-0D74-463D-BC3E-B0BCAE264889}" destId="{12357312-C725-47B8-8004-9DA4E6EAD732}" srcOrd="0" destOrd="0" presId="urn:microsoft.com/office/officeart/2005/8/layout/process2"/>
    <dgm:cxn modelId="{9FEA5DC0-202D-4BBD-BE85-9FE105473327}" type="presOf" srcId="{099BFFE2-905A-4AE7-92DD-BBA8034D30C1}" destId="{82DA9360-DA8B-4675-8186-725DDC9EB3D4}" srcOrd="1" destOrd="0" presId="urn:microsoft.com/office/officeart/2005/8/layout/process2"/>
    <dgm:cxn modelId="{EBC76415-D68B-4BF8-980F-2A3FD9E2CFCE}" type="presOf" srcId="{099BFFE2-905A-4AE7-92DD-BBA8034D30C1}" destId="{052866C2-7071-40BA-A1A2-13FDA9E04BA1}" srcOrd="0" destOrd="0" presId="urn:microsoft.com/office/officeart/2005/8/layout/process2"/>
    <dgm:cxn modelId="{B595CE30-7691-42FD-8DDF-0A280F8DC393}" srcId="{92F858E5-CC20-41DE-9F84-F853AD256594}" destId="{C4E9ECF7-0D74-463D-BC3E-B0BCAE264889}" srcOrd="2" destOrd="0" parTransId="{AFF59375-FFC9-4157-BBEC-4F825FC850AC}" sibTransId="{ADC6E055-8E80-4175-9AD3-1D280EFA873B}"/>
    <dgm:cxn modelId="{1092E168-71B3-4A91-BAEF-2ADBBA51756B}" type="presOf" srcId="{4FCFBB2A-E95F-48DE-94C7-CD4C6436633D}" destId="{F1D12CAE-43E3-4D11-9368-3F84D79DC70B}" srcOrd="0" destOrd="0" presId="urn:microsoft.com/office/officeart/2005/8/layout/process2"/>
    <dgm:cxn modelId="{EE001863-C86A-4111-AECE-CC30DF5A873F}" type="presOf" srcId="{1C8CE694-D713-461A-930F-43460CFC26FE}" destId="{E3BE6847-36E2-4BF0-9562-C5AEE767AC46}" srcOrd="0" destOrd="0" presId="urn:microsoft.com/office/officeart/2005/8/layout/process2"/>
    <dgm:cxn modelId="{335AADF0-DBF1-43DC-9BFF-284FF556C7BE}" type="presParOf" srcId="{C54FB9AD-630B-4784-AA06-E998E7817C4D}" destId="{E3BE6847-36E2-4BF0-9562-C5AEE767AC46}" srcOrd="0" destOrd="0" presId="urn:microsoft.com/office/officeart/2005/8/layout/process2"/>
    <dgm:cxn modelId="{67CDF742-B5EE-4040-86F0-2F1DFBC20EBD}" type="presParOf" srcId="{C54FB9AD-630B-4784-AA06-E998E7817C4D}" destId="{AF3A95AF-69ED-4A34-9C02-7EFCF3C15E0E}" srcOrd="1" destOrd="0" presId="urn:microsoft.com/office/officeart/2005/8/layout/process2"/>
    <dgm:cxn modelId="{6757AB3D-47E7-4C9D-A524-AC3013DE7513}" type="presParOf" srcId="{AF3A95AF-69ED-4A34-9C02-7EFCF3C15E0E}" destId="{FF4DB765-BA59-4420-8557-7ABE5B8F47AC}" srcOrd="0" destOrd="0" presId="urn:microsoft.com/office/officeart/2005/8/layout/process2"/>
    <dgm:cxn modelId="{4772EB00-2AE6-4DBE-A628-B590C8B16FFA}" type="presParOf" srcId="{C54FB9AD-630B-4784-AA06-E998E7817C4D}" destId="{F1D12CAE-43E3-4D11-9368-3F84D79DC70B}" srcOrd="2" destOrd="0" presId="urn:microsoft.com/office/officeart/2005/8/layout/process2"/>
    <dgm:cxn modelId="{F78D35F5-CACC-4AD5-8DBE-0C521B639B98}" type="presParOf" srcId="{C54FB9AD-630B-4784-AA06-E998E7817C4D}" destId="{052866C2-7071-40BA-A1A2-13FDA9E04BA1}" srcOrd="3" destOrd="0" presId="urn:microsoft.com/office/officeart/2005/8/layout/process2"/>
    <dgm:cxn modelId="{88F5B4D0-D7BA-450F-A50F-908C3895A5A2}" type="presParOf" srcId="{052866C2-7071-40BA-A1A2-13FDA9E04BA1}" destId="{82DA9360-DA8B-4675-8186-725DDC9EB3D4}" srcOrd="0" destOrd="0" presId="urn:microsoft.com/office/officeart/2005/8/layout/process2"/>
    <dgm:cxn modelId="{D946D97C-74D5-4FD2-883D-72AB03B142C2}" type="presParOf" srcId="{C54FB9AD-630B-4784-AA06-E998E7817C4D}" destId="{12357312-C725-47B8-8004-9DA4E6EAD732}" srcOrd="4" destOrd="0" presId="urn:microsoft.com/office/officeart/2005/8/layout/process2"/>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F858E5-CC20-41DE-9F84-F853AD256594}"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fr-FR"/>
        </a:p>
      </dgm:t>
    </dgm:pt>
    <dgm:pt modelId="{1C8CE694-D713-461A-930F-43460CFC26FE}">
      <dgm:prSet phldrT="[Text]" custT="1"/>
      <dgm:spPr>
        <a:noFill/>
        <a:ln>
          <a:solidFill>
            <a:schemeClr val="accent2"/>
          </a:solidFill>
        </a:ln>
      </dgm:spPr>
      <dgm:t>
        <a:bodyPr/>
        <a:lstStyle/>
        <a:p>
          <a:r>
            <a:rPr lang="fr-FR" sz="1300" b="1" dirty="0" smtClean="0">
              <a:solidFill>
                <a:schemeClr val="tx1"/>
              </a:solidFill>
              <a:latin typeface="Times" pitchFamily="18" charset="0"/>
            </a:rPr>
            <a:t>Détection des routes</a:t>
          </a:r>
          <a:endParaRPr lang="fr-FR" sz="1300" b="1" dirty="0">
            <a:solidFill>
              <a:schemeClr val="tx1"/>
            </a:solidFill>
            <a:latin typeface="Times" pitchFamily="18" charset="0"/>
          </a:endParaRPr>
        </a:p>
      </dgm:t>
    </dgm:pt>
    <dgm:pt modelId="{4E2230BE-68B2-47C8-B5F0-D4D1489ACB67}" type="parTrans" cxnId="{146F7950-8925-426D-AD2C-0FCF1FA74030}">
      <dgm:prSet/>
      <dgm:spPr/>
      <dgm:t>
        <a:bodyPr/>
        <a:lstStyle/>
        <a:p>
          <a:endParaRPr lang="fr-FR"/>
        </a:p>
      </dgm:t>
    </dgm:pt>
    <dgm:pt modelId="{4EB29189-1F33-4F0B-A1A0-5F4D3A1979A0}" type="sibTrans" cxnId="{146F7950-8925-426D-AD2C-0FCF1FA74030}">
      <dgm:prSet/>
      <dgm:spPr>
        <a:noFill/>
        <a:ln>
          <a:solidFill>
            <a:schemeClr val="accent2"/>
          </a:solidFill>
        </a:ln>
      </dgm:spPr>
      <dgm:t>
        <a:bodyPr/>
        <a:lstStyle/>
        <a:p>
          <a:endParaRPr lang="fr-FR"/>
        </a:p>
      </dgm:t>
    </dgm:pt>
    <dgm:pt modelId="{4FCFBB2A-E95F-48DE-94C7-CD4C6436633D}">
      <dgm:prSet phldrT="[Text]" custT="1"/>
      <dgm:spPr>
        <a:noFill/>
        <a:ln>
          <a:solidFill>
            <a:schemeClr val="accent2"/>
          </a:solidFill>
        </a:ln>
      </dgm:spPr>
      <dgm:t>
        <a:bodyPr/>
        <a:lstStyle/>
        <a:p>
          <a:r>
            <a:rPr lang="fr-FR" sz="1300" b="1" dirty="0" smtClean="0">
              <a:solidFill>
                <a:schemeClr val="tx1"/>
              </a:solidFill>
              <a:latin typeface="Times" pitchFamily="18" charset="0"/>
            </a:rPr>
            <a:t>Estimation de la pulsation LiDAR</a:t>
          </a:r>
          <a:endParaRPr lang="fr-FR" sz="1300" b="1" dirty="0">
            <a:solidFill>
              <a:schemeClr val="tx1"/>
            </a:solidFill>
            <a:latin typeface="Times" pitchFamily="18" charset="0"/>
          </a:endParaRPr>
        </a:p>
      </dgm:t>
    </dgm:pt>
    <dgm:pt modelId="{143BF935-0561-46E5-B0F3-5C85BA1F4F40}" type="parTrans" cxnId="{C7223743-EBE8-4F29-944D-D0C67226F2BC}">
      <dgm:prSet/>
      <dgm:spPr/>
      <dgm:t>
        <a:bodyPr/>
        <a:lstStyle/>
        <a:p>
          <a:endParaRPr lang="fr-FR"/>
        </a:p>
      </dgm:t>
    </dgm:pt>
    <dgm:pt modelId="{099BFFE2-905A-4AE7-92DD-BBA8034D30C1}" type="sibTrans" cxnId="{C7223743-EBE8-4F29-944D-D0C67226F2BC}">
      <dgm:prSet/>
      <dgm:spPr>
        <a:noFill/>
        <a:ln>
          <a:solidFill>
            <a:schemeClr val="accent2"/>
          </a:solidFill>
        </a:ln>
      </dgm:spPr>
      <dgm:t>
        <a:bodyPr/>
        <a:lstStyle/>
        <a:p>
          <a:endParaRPr lang="fr-FR"/>
        </a:p>
      </dgm:t>
    </dgm:pt>
    <dgm:pt modelId="{C54FB9AD-630B-4784-AA06-E998E7817C4D}" type="pres">
      <dgm:prSet presAssocID="{92F858E5-CC20-41DE-9F84-F853AD256594}" presName="linearFlow" presStyleCnt="0">
        <dgm:presLayoutVars>
          <dgm:resizeHandles val="exact"/>
        </dgm:presLayoutVars>
      </dgm:prSet>
      <dgm:spPr/>
      <dgm:t>
        <a:bodyPr/>
        <a:lstStyle/>
        <a:p>
          <a:endParaRPr lang="fr-FR"/>
        </a:p>
      </dgm:t>
    </dgm:pt>
    <dgm:pt modelId="{E3BE6847-36E2-4BF0-9562-C5AEE767AC46}" type="pres">
      <dgm:prSet presAssocID="{1C8CE694-D713-461A-930F-43460CFC26FE}" presName="node" presStyleLbl="node1" presStyleIdx="0" presStyleCnt="2" custScaleX="25936" custScaleY="29375" custLinFactNeighborY="5561">
        <dgm:presLayoutVars>
          <dgm:bulletEnabled val="1"/>
        </dgm:presLayoutVars>
      </dgm:prSet>
      <dgm:spPr/>
      <dgm:t>
        <a:bodyPr/>
        <a:lstStyle/>
        <a:p>
          <a:endParaRPr lang="fr-FR"/>
        </a:p>
      </dgm:t>
    </dgm:pt>
    <dgm:pt modelId="{AF3A95AF-69ED-4A34-9C02-7EFCF3C15E0E}" type="pres">
      <dgm:prSet presAssocID="{4EB29189-1F33-4F0B-A1A0-5F4D3A1979A0}" presName="sibTrans" presStyleLbl="sibTrans2D1" presStyleIdx="0" presStyleCnt="1" custScaleX="102353" custScaleY="24160"/>
      <dgm:spPr/>
      <dgm:t>
        <a:bodyPr/>
        <a:lstStyle/>
        <a:p>
          <a:endParaRPr lang="fr-FR"/>
        </a:p>
      </dgm:t>
    </dgm:pt>
    <dgm:pt modelId="{FF4DB765-BA59-4420-8557-7ABE5B8F47AC}" type="pres">
      <dgm:prSet presAssocID="{4EB29189-1F33-4F0B-A1A0-5F4D3A1979A0}" presName="connectorText" presStyleLbl="sibTrans2D1" presStyleIdx="0" presStyleCnt="1"/>
      <dgm:spPr/>
      <dgm:t>
        <a:bodyPr/>
        <a:lstStyle/>
        <a:p>
          <a:endParaRPr lang="fr-FR"/>
        </a:p>
      </dgm:t>
    </dgm:pt>
    <dgm:pt modelId="{F1D12CAE-43E3-4D11-9368-3F84D79DC70B}" type="pres">
      <dgm:prSet presAssocID="{4FCFBB2A-E95F-48DE-94C7-CD4C6436633D}" presName="node" presStyleLbl="node1" presStyleIdx="1" presStyleCnt="2" custScaleX="29853" custScaleY="28957" custLinFactNeighborY="2202">
        <dgm:presLayoutVars>
          <dgm:bulletEnabled val="1"/>
        </dgm:presLayoutVars>
      </dgm:prSet>
      <dgm:spPr/>
      <dgm:t>
        <a:bodyPr/>
        <a:lstStyle/>
        <a:p>
          <a:endParaRPr lang="fr-FR"/>
        </a:p>
      </dgm:t>
    </dgm:pt>
  </dgm:ptLst>
  <dgm:cxnLst>
    <dgm:cxn modelId="{C7223743-EBE8-4F29-944D-D0C67226F2BC}" srcId="{92F858E5-CC20-41DE-9F84-F853AD256594}" destId="{4FCFBB2A-E95F-48DE-94C7-CD4C6436633D}" srcOrd="1" destOrd="0" parTransId="{143BF935-0561-46E5-B0F3-5C85BA1F4F40}" sibTransId="{099BFFE2-905A-4AE7-92DD-BBA8034D30C1}"/>
    <dgm:cxn modelId="{4896587B-CF27-4B3F-8CC7-D26B9CB60D40}" type="presOf" srcId="{4FCFBB2A-E95F-48DE-94C7-CD4C6436633D}" destId="{F1D12CAE-43E3-4D11-9368-3F84D79DC70B}" srcOrd="0" destOrd="0" presId="urn:microsoft.com/office/officeart/2005/8/layout/process2"/>
    <dgm:cxn modelId="{146F7950-8925-426D-AD2C-0FCF1FA74030}" srcId="{92F858E5-CC20-41DE-9F84-F853AD256594}" destId="{1C8CE694-D713-461A-930F-43460CFC26FE}" srcOrd="0" destOrd="0" parTransId="{4E2230BE-68B2-47C8-B5F0-D4D1489ACB67}" sibTransId="{4EB29189-1F33-4F0B-A1A0-5F4D3A1979A0}"/>
    <dgm:cxn modelId="{B31B5566-C5BC-4746-8A39-8814ACE6175D}" type="presOf" srcId="{4EB29189-1F33-4F0B-A1A0-5F4D3A1979A0}" destId="{AF3A95AF-69ED-4A34-9C02-7EFCF3C15E0E}" srcOrd="0" destOrd="0" presId="urn:microsoft.com/office/officeart/2005/8/layout/process2"/>
    <dgm:cxn modelId="{D4BF30DE-D70A-4B55-B5D1-21DE7180AEB8}" type="presOf" srcId="{4EB29189-1F33-4F0B-A1A0-5F4D3A1979A0}" destId="{FF4DB765-BA59-4420-8557-7ABE5B8F47AC}" srcOrd="1" destOrd="0" presId="urn:microsoft.com/office/officeart/2005/8/layout/process2"/>
    <dgm:cxn modelId="{034EE851-3A5D-43C2-A6F8-70C421F9D716}" type="presOf" srcId="{1C8CE694-D713-461A-930F-43460CFC26FE}" destId="{E3BE6847-36E2-4BF0-9562-C5AEE767AC46}" srcOrd="0" destOrd="0" presId="urn:microsoft.com/office/officeart/2005/8/layout/process2"/>
    <dgm:cxn modelId="{6ED50020-F49F-4CC7-BAB6-5CF3BE92C76C}" type="presOf" srcId="{92F858E5-CC20-41DE-9F84-F853AD256594}" destId="{C54FB9AD-630B-4784-AA06-E998E7817C4D}" srcOrd="0" destOrd="0" presId="urn:microsoft.com/office/officeart/2005/8/layout/process2"/>
    <dgm:cxn modelId="{A3FD0B2A-C82C-420B-BE92-895747F0F55C}" type="presParOf" srcId="{C54FB9AD-630B-4784-AA06-E998E7817C4D}" destId="{E3BE6847-36E2-4BF0-9562-C5AEE767AC46}" srcOrd="0" destOrd="0" presId="urn:microsoft.com/office/officeart/2005/8/layout/process2"/>
    <dgm:cxn modelId="{E7AE69BF-348E-4BE2-A688-A6A9E1793272}" type="presParOf" srcId="{C54FB9AD-630B-4784-AA06-E998E7817C4D}" destId="{AF3A95AF-69ED-4A34-9C02-7EFCF3C15E0E}" srcOrd="1" destOrd="0" presId="urn:microsoft.com/office/officeart/2005/8/layout/process2"/>
    <dgm:cxn modelId="{05218A07-4B7D-4126-8D7C-59D7E88E90A0}" type="presParOf" srcId="{AF3A95AF-69ED-4A34-9C02-7EFCF3C15E0E}" destId="{FF4DB765-BA59-4420-8557-7ABE5B8F47AC}" srcOrd="0" destOrd="0" presId="urn:microsoft.com/office/officeart/2005/8/layout/process2"/>
    <dgm:cxn modelId="{1B70E6DB-ED33-4BB6-8AE6-1414A521B56C}" type="presParOf" srcId="{C54FB9AD-630B-4784-AA06-E998E7817C4D}" destId="{F1D12CAE-43E3-4D11-9368-3F84D79DC70B}" srcOrd="2" destOrd="0" presId="urn:microsoft.com/office/officeart/2005/8/layout/process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F858E5-CC20-41DE-9F84-F853AD256594}"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fr-FR"/>
        </a:p>
      </dgm:t>
    </dgm:pt>
    <dgm:pt modelId="{1C8CE694-D713-461A-930F-43460CFC26FE}">
      <dgm:prSet phldrT="[Text]" custT="1"/>
      <dgm:spPr>
        <a:noFill/>
        <a:ln w="34925">
          <a:solidFill>
            <a:srgbClr val="00B050"/>
          </a:solidFill>
        </a:ln>
      </dgm:spPr>
      <dgm:t>
        <a:bodyPr/>
        <a:lstStyle/>
        <a:p>
          <a:r>
            <a:rPr lang="fr-FR" sz="1300" b="1" dirty="0" smtClean="0">
              <a:solidFill>
                <a:schemeClr val="tx1"/>
              </a:solidFill>
              <a:latin typeface="Times" pitchFamily="18" charset="0"/>
            </a:rPr>
            <a:t>Fenêtrage du champ</a:t>
          </a:r>
          <a:endParaRPr lang="fr-FR" sz="1300" b="1" dirty="0">
            <a:solidFill>
              <a:schemeClr val="tx1"/>
            </a:solidFill>
            <a:latin typeface="Times" pitchFamily="18" charset="0"/>
          </a:endParaRPr>
        </a:p>
      </dgm:t>
    </dgm:pt>
    <dgm:pt modelId="{4E2230BE-68B2-47C8-B5F0-D4D1489ACB67}" type="parTrans" cxnId="{146F7950-8925-426D-AD2C-0FCF1FA74030}">
      <dgm:prSet/>
      <dgm:spPr/>
      <dgm:t>
        <a:bodyPr/>
        <a:lstStyle/>
        <a:p>
          <a:endParaRPr lang="fr-FR"/>
        </a:p>
      </dgm:t>
    </dgm:pt>
    <dgm:pt modelId="{4EB29189-1F33-4F0B-A1A0-5F4D3A1979A0}" type="sibTrans" cxnId="{146F7950-8925-426D-AD2C-0FCF1FA74030}">
      <dgm:prSet/>
      <dgm:spPr>
        <a:noFill/>
        <a:ln>
          <a:solidFill>
            <a:schemeClr val="accent2"/>
          </a:solidFill>
        </a:ln>
      </dgm:spPr>
      <dgm:t>
        <a:bodyPr/>
        <a:lstStyle/>
        <a:p>
          <a:endParaRPr lang="fr-FR"/>
        </a:p>
      </dgm:t>
    </dgm:pt>
    <dgm:pt modelId="{4FCFBB2A-E95F-48DE-94C7-CD4C6436633D}">
      <dgm:prSet phldrT="[Text]" custT="1"/>
      <dgm:spPr>
        <a:noFill/>
        <a:ln>
          <a:solidFill>
            <a:schemeClr val="accent2"/>
          </a:solidFill>
        </a:ln>
      </dgm:spPr>
      <dgm:t>
        <a:bodyPr/>
        <a:lstStyle/>
        <a:p>
          <a:r>
            <a:rPr lang="fr-FR" sz="1300" b="1" dirty="0" smtClean="0">
              <a:solidFill>
                <a:schemeClr val="tx1"/>
              </a:solidFill>
              <a:latin typeface="Times" pitchFamily="18" charset="0"/>
            </a:rPr>
            <a:t>Classification des formes d’ondes</a:t>
          </a:r>
          <a:endParaRPr lang="fr-FR" sz="1300" b="1" dirty="0">
            <a:solidFill>
              <a:schemeClr val="tx1"/>
            </a:solidFill>
            <a:latin typeface="Times" pitchFamily="18" charset="0"/>
          </a:endParaRPr>
        </a:p>
      </dgm:t>
    </dgm:pt>
    <dgm:pt modelId="{143BF935-0561-46E5-B0F3-5C85BA1F4F40}" type="parTrans" cxnId="{C7223743-EBE8-4F29-944D-D0C67226F2BC}">
      <dgm:prSet/>
      <dgm:spPr/>
      <dgm:t>
        <a:bodyPr/>
        <a:lstStyle/>
        <a:p>
          <a:endParaRPr lang="fr-FR"/>
        </a:p>
      </dgm:t>
    </dgm:pt>
    <dgm:pt modelId="{099BFFE2-905A-4AE7-92DD-BBA8034D30C1}" type="sibTrans" cxnId="{C7223743-EBE8-4F29-944D-D0C67226F2BC}">
      <dgm:prSet/>
      <dgm:spPr>
        <a:noFill/>
        <a:ln>
          <a:solidFill>
            <a:schemeClr val="accent2"/>
          </a:solidFill>
        </a:ln>
      </dgm:spPr>
      <dgm:t>
        <a:bodyPr/>
        <a:lstStyle/>
        <a:p>
          <a:endParaRPr lang="fr-FR"/>
        </a:p>
      </dgm:t>
    </dgm:pt>
    <dgm:pt modelId="{C4E9ECF7-0D74-463D-BC3E-B0BCAE264889}">
      <dgm:prSet phldrT="[Text]" custT="1"/>
      <dgm:spPr>
        <a:noFill/>
        <a:ln>
          <a:solidFill>
            <a:schemeClr val="accent2"/>
          </a:solidFill>
        </a:ln>
      </dgm:spPr>
      <dgm:t>
        <a:bodyPr/>
        <a:lstStyle/>
        <a:p>
          <a:r>
            <a:rPr lang="fr-FR" sz="1300" b="1" dirty="0" smtClean="0">
              <a:solidFill>
                <a:schemeClr val="tx1"/>
              </a:solidFill>
              <a:latin typeface="Times" pitchFamily="18" charset="0"/>
            </a:rPr>
            <a:t>Débruitage des formes d’ondes</a:t>
          </a:r>
          <a:endParaRPr lang="fr-FR" sz="1300" b="1" dirty="0">
            <a:solidFill>
              <a:schemeClr val="tx1"/>
            </a:solidFill>
            <a:latin typeface="Times" pitchFamily="18" charset="0"/>
          </a:endParaRPr>
        </a:p>
      </dgm:t>
    </dgm:pt>
    <dgm:pt modelId="{AFF59375-FFC9-4157-BBEC-4F825FC850AC}" type="parTrans" cxnId="{B595CE30-7691-42FD-8DDF-0A280F8DC393}">
      <dgm:prSet/>
      <dgm:spPr/>
      <dgm:t>
        <a:bodyPr/>
        <a:lstStyle/>
        <a:p>
          <a:endParaRPr lang="fr-FR"/>
        </a:p>
      </dgm:t>
    </dgm:pt>
    <dgm:pt modelId="{ADC6E055-8E80-4175-9AD3-1D280EFA873B}" type="sibTrans" cxnId="{B595CE30-7691-42FD-8DDF-0A280F8DC393}">
      <dgm:prSet/>
      <dgm:spPr/>
      <dgm:t>
        <a:bodyPr/>
        <a:lstStyle/>
        <a:p>
          <a:endParaRPr lang="fr-FR"/>
        </a:p>
      </dgm:t>
    </dgm:pt>
    <dgm:pt modelId="{C54FB9AD-630B-4784-AA06-E998E7817C4D}" type="pres">
      <dgm:prSet presAssocID="{92F858E5-CC20-41DE-9F84-F853AD256594}" presName="linearFlow" presStyleCnt="0">
        <dgm:presLayoutVars>
          <dgm:resizeHandles val="exact"/>
        </dgm:presLayoutVars>
      </dgm:prSet>
      <dgm:spPr/>
      <dgm:t>
        <a:bodyPr/>
        <a:lstStyle/>
        <a:p>
          <a:endParaRPr lang="fr-FR"/>
        </a:p>
      </dgm:t>
    </dgm:pt>
    <dgm:pt modelId="{E3BE6847-36E2-4BF0-9562-C5AEE767AC46}" type="pres">
      <dgm:prSet presAssocID="{1C8CE694-D713-461A-930F-43460CFC26FE}" presName="node" presStyleLbl="node1" presStyleIdx="0" presStyleCnt="3" custScaleX="116325" custScaleY="60342" custLinFactNeighborY="10234">
        <dgm:presLayoutVars>
          <dgm:bulletEnabled val="1"/>
        </dgm:presLayoutVars>
      </dgm:prSet>
      <dgm:spPr/>
      <dgm:t>
        <a:bodyPr/>
        <a:lstStyle/>
        <a:p>
          <a:endParaRPr lang="fr-FR"/>
        </a:p>
      </dgm:t>
    </dgm:pt>
    <dgm:pt modelId="{AF3A95AF-69ED-4A34-9C02-7EFCF3C15E0E}" type="pres">
      <dgm:prSet presAssocID="{4EB29189-1F33-4F0B-A1A0-5F4D3A1979A0}" presName="sibTrans" presStyleLbl="sibTrans2D1" presStyleIdx="0" presStyleCnt="2" custScaleX="102353" custScaleY="47074"/>
      <dgm:spPr/>
      <dgm:t>
        <a:bodyPr/>
        <a:lstStyle/>
        <a:p>
          <a:endParaRPr lang="fr-FR"/>
        </a:p>
      </dgm:t>
    </dgm:pt>
    <dgm:pt modelId="{FF4DB765-BA59-4420-8557-7ABE5B8F47AC}" type="pres">
      <dgm:prSet presAssocID="{4EB29189-1F33-4F0B-A1A0-5F4D3A1979A0}" presName="connectorText" presStyleLbl="sibTrans2D1" presStyleIdx="0" presStyleCnt="2"/>
      <dgm:spPr/>
      <dgm:t>
        <a:bodyPr/>
        <a:lstStyle/>
        <a:p>
          <a:endParaRPr lang="fr-FR"/>
        </a:p>
      </dgm:t>
    </dgm:pt>
    <dgm:pt modelId="{F1D12CAE-43E3-4D11-9368-3F84D79DC70B}" type="pres">
      <dgm:prSet presAssocID="{4FCFBB2A-E95F-48DE-94C7-CD4C6436633D}" presName="node" presStyleLbl="node1" presStyleIdx="1" presStyleCnt="3" custScaleX="116325" custScaleY="55835" custLinFactNeighborY="338">
        <dgm:presLayoutVars>
          <dgm:bulletEnabled val="1"/>
        </dgm:presLayoutVars>
      </dgm:prSet>
      <dgm:spPr/>
      <dgm:t>
        <a:bodyPr/>
        <a:lstStyle/>
        <a:p>
          <a:endParaRPr lang="fr-FR"/>
        </a:p>
      </dgm:t>
    </dgm:pt>
    <dgm:pt modelId="{052866C2-7071-40BA-A1A2-13FDA9E04BA1}" type="pres">
      <dgm:prSet presAssocID="{099BFFE2-905A-4AE7-92DD-BBA8034D30C1}" presName="sibTrans" presStyleLbl="sibTrans2D1" presStyleIdx="1" presStyleCnt="2" custScaleX="96642" custScaleY="43910" custLinFactNeighborX="-848" custLinFactNeighborY="4439"/>
      <dgm:spPr/>
      <dgm:t>
        <a:bodyPr/>
        <a:lstStyle/>
        <a:p>
          <a:endParaRPr lang="fr-FR"/>
        </a:p>
      </dgm:t>
    </dgm:pt>
    <dgm:pt modelId="{82DA9360-DA8B-4675-8186-725DDC9EB3D4}" type="pres">
      <dgm:prSet presAssocID="{099BFFE2-905A-4AE7-92DD-BBA8034D30C1}" presName="connectorText" presStyleLbl="sibTrans2D1" presStyleIdx="1" presStyleCnt="2"/>
      <dgm:spPr/>
      <dgm:t>
        <a:bodyPr/>
        <a:lstStyle/>
        <a:p>
          <a:endParaRPr lang="fr-FR"/>
        </a:p>
      </dgm:t>
    </dgm:pt>
    <dgm:pt modelId="{12357312-C725-47B8-8004-9DA4E6EAD732}" type="pres">
      <dgm:prSet presAssocID="{C4E9ECF7-0D74-463D-BC3E-B0BCAE264889}" presName="node" presStyleLbl="node1" presStyleIdx="2" presStyleCnt="3" custScaleX="116325" custScaleY="56111">
        <dgm:presLayoutVars>
          <dgm:bulletEnabled val="1"/>
        </dgm:presLayoutVars>
      </dgm:prSet>
      <dgm:spPr/>
      <dgm:t>
        <a:bodyPr/>
        <a:lstStyle/>
        <a:p>
          <a:endParaRPr lang="fr-FR"/>
        </a:p>
      </dgm:t>
    </dgm:pt>
  </dgm:ptLst>
  <dgm:cxnLst>
    <dgm:cxn modelId="{C7223743-EBE8-4F29-944D-D0C67226F2BC}" srcId="{92F858E5-CC20-41DE-9F84-F853AD256594}" destId="{4FCFBB2A-E95F-48DE-94C7-CD4C6436633D}" srcOrd="1" destOrd="0" parTransId="{143BF935-0561-46E5-B0F3-5C85BA1F4F40}" sibTransId="{099BFFE2-905A-4AE7-92DD-BBA8034D30C1}"/>
    <dgm:cxn modelId="{E0EC13ED-45C2-4440-9F92-35A4F3988063}" type="presOf" srcId="{92F858E5-CC20-41DE-9F84-F853AD256594}" destId="{C54FB9AD-630B-4784-AA06-E998E7817C4D}" srcOrd="0" destOrd="0" presId="urn:microsoft.com/office/officeart/2005/8/layout/process2"/>
    <dgm:cxn modelId="{0752E0DD-8CF9-44AA-AF54-982ED6520C94}" type="presOf" srcId="{4EB29189-1F33-4F0B-A1A0-5F4D3A1979A0}" destId="{FF4DB765-BA59-4420-8557-7ABE5B8F47AC}" srcOrd="1" destOrd="0" presId="urn:microsoft.com/office/officeart/2005/8/layout/process2"/>
    <dgm:cxn modelId="{EDC800F6-48C8-4AA4-94AF-C2617D9DE419}" type="presOf" srcId="{C4E9ECF7-0D74-463D-BC3E-B0BCAE264889}" destId="{12357312-C725-47B8-8004-9DA4E6EAD732}" srcOrd="0" destOrd="0" presId="urn:microsoft.com/office/officeart/2005/8/layout/process2"/>
    <dgm:cxn modelId="{DDA2B317-0A6D-4A38-BCBD-5658B5315F5B}" type="presOf" srcId="{099BFFE2-905A-4AE7-92DD-BBA8034D30C1}" destId="{82DA9360-DA8B-4675-8186-725DDC9EB3D4}" srcOrd="1" destOrd="0" presId="urn:microsoft.com/office/officeart/2005/8/layout/process2"/>
    <dgm:cxn modelId="{146F7950-8925-426D-AD2C-0FCF1FA74030}" srcId="{92F858E5-CC20-41DE-9F84-F853AD256594}" destId="{1C8CE694-D713-461A-930F-43460CFC26FE}" srcOrd="0" destOrd="0" parTransId="{4E2230BE-68B2-47C8-B5F0-D4D1489ACB67}" sibTransId="{4EB29189-1F33-4F0B-A1A0-5F4D3A1979A0}"/>
    <dgm:cxn modelId="{701C2334-3A85-40FA-8215-A01970C53EBE}" type="presOf" srcId="{1C8CE694-D713-461A-930F-43460CFC26FE}" destId="{E3BE6847-36E2-4BF0-9562-C5AEE767AC46}" srcOrd="0" destOrd="0" presId="urn:microsoft.com/office/officeart/2005/8/layout/process2"/>
    <dgm:cxn modelId="{27B326DC-4F8C-490E-A228-5D09AE31BCB0}" type="presOf" srcId="{4FCFBB2A-E95F-48DE-94C7-CD4C6436633D}" destId="{F1D12CAE-43E3-4D11-9368-3F84D79DC70B}" srcOrd="0" destOrd="0" presId="urn:microsoft.com/office/officeart/2005/8/layout/process2"/>
    <dgm:cxn modelId="{C735AABB-83C5-4E6E-8DE7-82AA130F556A}" type="presOf" srcId="{4EB29189-1F33-4F0B-A1A0-5F4D3A1979A0}" destId="{AF3A95AF-69ED-4A34-9C02-7EFCF3C15E0E}" srcOrd="0" destOrd="0" presId="urn:microsoft.com/office/officeart/2005/8/layout/process2"/>
    <dgm:cxn modelId="{5EF2778C-D4CC-4907-8304-3C7D4D1DFE17}" type="presOf" srcId="{099BFFE2-905A-4AE7-92DD-BBA8034D30C1}" destId="{052866C2-7071-40BA-A1A2-13FDA9E04BA1}" srcOrd="0" destOrd="0" presId="urn:microsoft.com/office/officeart/2005/8/layout/process2"/>
    <dgm:cxn modelId="{B595CE30-7691-42FD-8DDF-0A280F8DC393}" srcId="{92F858E5-CC20-41DE-9F84-F853AD256594}" destId="{C4E9ECF7-0D74-463D-BC3E-B0BCAE264889}" srcOrd="2" destOrd="0" parTransId="{AFF59375-FFC9-4157-BBEC-4F825FC850AC}" sibTransId="{ADC6E055-8E80-4175-9AD3-1D280EFA873B}"/>
    <dgm:cxn modelId="{DAB9462D-AC25-4F3F-A0D8-EABDC9EEDFBE}" type="presParOf" srcId="{C54FB9AD-630B-4784-AA06-E998E7817C4D}" destId="{E3BE6847-36E2-4BF0-9562-C5AEE767AC46}" srcOrd="0" destOrd="0" presId="urn:microsoft.com/office/officeart/2005/8/layout/process2"/>
    <dgm:cxn modelId="{6D1E918B-E0BF-4967-A1EB-A6B92B4EED05}" type="presParOf" srcId="{C54FB9AD-630B-4784-AA06-E998E7817C4D}" destId="{AF3A95AF-69ED-4A34-9C02-7EFCF3C15E0E}" srcOrd="1" destOrd="0" presId="urn:microsoft.com/office/officeart/2005/8/layout/process2"/>
    <dgm:cxn modelId="{2CC967BF-BD1C-4F09-B0F1-0C6DB8996E68}" type="presParOf" srcId="{AF3A95AF-69ED-4A34-9C02-7EFCF3C15E0E}" destId="{FF4DB765-BA59-4420-8557-7ABE5B8F47AC}" srcOrd="0" destOrd="0" presId="urn:microsoft.com/office/officeart/2005/8/layout/process2"/>
    <dgm:cxn modelId="{1AE9F373-CA0A-4C7A-B1F9-8F90459673DA}" type="presParOf" srcId="{C54FB9AD-630B-4784-AA06-E998E7817C4D}" destId="{F1D12CAE-43E3-4D11-9368-3F84D79DC70B}" srcOrd="2" destOrd="0" presId="urn:microsoft.com/office/officeart/2005/8/layout/process2"/>
    <dgm:cxn modelId="{72D5B439-EE77-45C5-8730-66837B1D8CB4}" type="presParOf" srcId="{C54FB9AD-630B-4784-AA06-E998E7817C4D}" destId="{052866C2-7071-40BA-A1A2-13FDA9E04BA1}" srcOrd="3" destOrd="0" presId="urn:microsoft.com/office/officeart/2005/8/layout/process2"/>
    <dgm:cxn modelId="{9314D59F-A6BB-47B4-BDDA-41348489501A}" type="presParOf" srcId="{052866C2-7071-40BA-A1A2-13FDA9E04BA1}" destId="{82DA9360-DA8B-4675-8186-725DDC9EB3D4}" srcOrd="0" destOrd="0" presId="urn:microsoft.com/office/officeart/2005/8/layout/process2"/>
    <dgm:cxn modelId="{40044CAE-4BC8-4563-8EF5-BC3E1EE25AB5}" type="presParOf" srcId="{C54FB9AD-630B-4784-AA06-E998E7817C4D}" destId="{12357312-C725-47B8-8004-9DA4E6EAD732}" srcOrd="4" destOrd="0" presId="urn:microsoft.com/office/officeart/2005/8/layout/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F858E5-CC20-41DE-9F84-F853AD256594}"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fr-FR"/>
        </a:p>
      </dgm:t>
    </dgm:pt>
    <dgm:pt modelId="{1C8CE694-D713-461A-930F-43460CFC26FE}">
      <dgm:prSet phldrT="[Text]" custT="1"/>
      <dgm:spPr>
        <a:noFill/>
        <a:ln>
          <a:solidFill>
            <a:schemeClr val="accent2"/>
          </a:solidFill>
        </a:ln>
      </dgm:spPr>
      <dgm:t>
        <a:bodyPr/>
        <a:lstStyle/>
        <a:p>
          <a:r>
            <a:rPr lang="fr-FR" sz="1300" b="1" dirty="0" smtClean="0">
              <a:solidFill>
                <a:schemeClr val="tx1"/>
              </a:solidFill>
              <a:latin typeface="Times" pitchFamily="18" charset="0"/>
            </a:rPr>
            <a:t>Détection des routes</a:t>
          </a:r>
          <a:endParaRPr lang="fr-FR" sz="1300" b="1" dirty="0">
            <a:solidFill>
              <a:schemeClr val="tx1"/>
            </a:solidFill>
            <a:latin typeface="Times" pitchFamily="18" charset="0"/>
          </a:endParaRPr>
        </a:p>
      </dgm:t>
    </dgm:pt>
    <dgm:pt modelId="{4E2230BE-68B2-47C8-B5F0-D4D1489ACB67}" type="parTrans" cxnId="{146F7950-8925-426D-AD2C-0FCF1FA74030}">
      <dgm:prSet/>
      <dgm:spPr/>
      <dgm:t>
        <a:bodyPr/>
        <a:lstStyle/>
        <a:p>
          <a:endParaRPr lang="fr-FR"/>
        </a:p>
      </dgm:t>
    </dgm:pt>
    <dgm:pt modelId="{4EB29189-1F33-4F0B-A1A0-5F4D3A1979A0}" type="sibTrans" cxnId="{146F7950-8925-426D-AD2C-0FCF1FA74030}">
      <dgm:prSet/>
      <dgm:spPr>
        <a:noFill/>
        <a:ln>
          <a:solidFill>
            <a:schemeClr val="accent2"/>
          </a:solidFill>
        </a:ln>
      </dgm:spPr>
      <dgm:t>
        <a:bodyPr/>
        <a:lstStyle/>
        <a:p>
          <a:endParaRPr lang="fr-FR"/>
        </a:p>
      </dgm:t>
    </dgm:pt>
    <dgm:pt modelId="{4FCFBB2A-E95F-48DE-94C7-CD4C6436633D}">
      <dgm:prSet phldrT="[Text]" custT="1"/>
      <dgm:spPr>
        <a:noFill/>
        <a:ln>
          <a:solidFill>
            <a:schemeClr val="accent2"/>
          </a:solidFill>
        </a:ln>
      </dgm:spPr>
      <dgm:t>
        <a:bodyPr/>
        <a:lstStyle/>
        <a:p>
          <a:r>
            <a:rPr lang="fr-FR" sz="1300" b="1" dirty="0" smtClean="0">
              <a:solidFill>
                <a:schemeClr val="tx1"/>
              </a:solidFill>
              <a:latin typeface="Times" pitchFamily="18" charset="0"/>
            </a:rPr>
            <a:t>Estimation de la pulsation LiDAR</a:t>
          </a:r>
          <a:endParaRPr lang="fr-FR" sz="1300" b="1" dirty="0">
            <a:solidFill>
              <a:schemeClr val="tx1"/>
            </a:solidFill>
            <a:latin typeface="Times" pitchFamily="18" charset="0"/>
          </a:endParaRPr>
        </a:p>
      </dgm:t>
    </dgm:pt>
    <dgm:pt modelId="{143BF935-0561-46E5-B0F3-5C85BA1F4F40}" type="parTrans" cxnId="{C7223743-EBE8-4F29-944D-D0C67226F2BC}">
      <dgm:prSet/>
      <dgm:spPr/>
      <dgm:t>
        <a:bodyPr/>
        <a:lstStyle/>
        <a:p>
          <a:endParaRPr lang="fr-FR"/>
        </a:p>
      </dgm:t>
    </dgm:pt>
    <dgm:pt modelId="{099BFFE2-905A-4AE7-92DD-BBA8034D30C1}" type="sibTrans" cxnId="{C7223743-EBE8-4F29-944D-D0C67226F2BC}">
      <dgm:prSet/>
      <dgm:spPr>
        <a:noFill/>
        <a:ln>
          <a:solidFill>
            <a:schemeClr val="accent2"/>
          </a:solidFill>
        </a:ln>
      </dgm:spPr>
      <dgm:t>
        <a:bodyPr/>
        <a:lstStyle/>
        <a:p>
          <a:endParaRPr lang="fr-FR"/>
        </a:p>
      </dgm:t>
    </dgm:pt>
    <dgm:pt modelId="{C54FB9AD-630B-4784-AA06-E998E7817C4D}" type="pres">
      <dgm:prSet presAssocID="{92F858E5-CC20-41DE-9F84-F853AD256594}" presName="linearFlow" presStyleCnt="0">
        <dgm:presLayoutVars>
          <dgm:resizeHandles val="exact"/>
        </dgm:presLayoutVars>
      </dgm:prSet>
      <dgm:spPr/>
      <dgm:t>
        <a:bodyPr/>
        <a:lstStyle/>
        <a:p>
          <a:endParaRPr lang="fr-FR"/>
        </a:p>
      </dgm:t>
    </dgm:pt>
    <dgm:pt modelId="{E3BE6847-36E2-4BF0-9562-C5AEE767AC46}" type="pres">
      <dgm:prSet presAssocID="{1C8CE694-D713-461A-930F-43460CFC26FE}" presName="node" presStyleLbl="node1" presStyleIdx="0" presStyleCnt="2" custScaleX="25936" custScaleY="29375" custLinFactNeighborY="5561">
        <dgm:presLayoutVars>
          <dgm:bulletEnabled val="1"/>
        </dgm:presLayoutVars>
      </dgm:prSet>
      <dgm:spPr/>
      <dgm:t>
        <a:bodyPr/>
        <a:lstStyle/>
        <a:p>
          <a:endParaRPr lang="fr-FR"/>
        </a:p>
      </dgm:t>
    </dgm:pt>
    <dgm:pt modelId="{AF3A95AF-69ED-4A34-9C02-7EFCF3C15E0E}" type="pres">
      <dgm:prSet presAssocID="{4EB29189-1F33-4F0B-A1A0-5F4D3A1979A0}" presName="sibTrans" presStyleLbl="sibTrans2D1" presStyleIdx="0" presStyleCnt="1" custScaleX="102353" custScaleY="24160"/>
      <dgm:spPr/>
      <dgm:t>
        <a:bodyPr/>
        <a:lstStyle/>
        <a:p>
          <a:endParaRPr lang="fr-FR"/>
        </a:p>
      </dgm:t>
    </dgm:pt>
    <dgm:pt modelId="{FF4DB765-BA59-4420-8557-7ABE5B8F47AC}" type="pres">
      <dgm:prSet presAssocID="{4EB29189-1F33-4F0B-A1A0-5F4D3A1979A0}" presName="connectorText" presStyleLbl="sibTrans2D1" presStyleIdx="0" presStyleCnt="1"/>
      <dgm:spPr/>
      <dgm:t>
        <a:bodyPr/>
        <a:lstStyle/>
        <a:p>
          <a:endParaRPr lang="fr-FR"/>
        </a:p>
      </dgm:t>
    </dgm:pt>
    <dgm:pt modelId="{F1D12CAE-43E3-4D11-9368-3F84D79DC70B}" type="pres">
      <dgm:prSet presAssocID="{4FCFBB2A-E95F-48DE-94C7-CD4C6436633D}" presName="node" presStyleLbl="node1" presStyleIdx="1" presStyleCnt="2" custScaleX="29853" custScaleY="28957" custLinFactNeighborY="2202">
        <dgm:presLayoutVars>
          <dgm:bulletEnabled val="1"/>
        </dgm:presLayoutVars>
      </dgm:prSet>
      <dgm:spPr/>
      <dgm:t>
        <a:bodyPr/>
        <a:lstStyle/>
        <a:p>
          <a:endParaRPr lang="fr-FR"/>
        </a:p>
      </dgm:t>
    </dgm:pt>
  </dgm:ptLst>
  <dgm:cxnLst>
    <dgm:cxn modelId="{C7223743-EBE8-4F29-944D-D0C67226F2BC}" srcId="{92F858E5-CC20-41DE-9F84-F853AD256594}" destId="{4FCFBB2A-E95F-48DE-94C7-CD4C6436633D}" srcOrd="1" destOrd="0" parTransId="{143BF935-0561-46E5-B0F3-5C85BA1F4F40}" sibTransId="{099BFFE2-905A-4AE7-92DD-BBA8034D30C1}"/>
    <dgm:cxn modelId="{146F7950-8925-426D-AD2C-0FCF1FA74030}" srcId="{92F858E5-CC20-41DE-9F84-F853AD256594}" destId="{1C8CE694-D713-461A-930F-43460CFC26FE}" srcOrd="0" destOrd="0" parTransId="{4E2230BE-68B2-47C8-B5F0-D4D1489ACB67}" sibTransId="{4EB29189-1F33-4F0B-A1A0-5F4D3A1979A0}"/>
    <dgm:cxn modelId="{4BB56C7E-8F22-4E14-9F3C-6DF34A0952F2}" type="presOf" srcId="{4EB29189-1F33-4F0B-A1A0-5F4D3A1979A0}" destId="{FF4DB765-BA59-4420-8557-7ABE5B8F47AC}" srcOrd="1" destOrd="0" presId="urn:microsoft.com/office/officeart/2005/8/layout/process2"/>
    <dgm:cxn modelId="{A3BD9B2D-7B9E-40E9-B227-9EB3BAA434CD}" type="presOf" srcId="{4FCFBB2A-E95F-48DE-94C7-CD4C6436633D}" destId="{F1D12CAE-43E3-4D11-9368-3F84D79DC70B}" srcOrd="0" destOrd="0" presId="urn:microsoft.com/office/officeart/2005/8/layout/process2"/>
    <dgm:cxn modelId="{D362E7D9-8E9E-418B-A5D0-DC0D30CFAB4A}" type="presOf" srcId="{92F858E5-CC20-41DE-9F84-F853AD256594}" destId="{C54FB9AD-630B-4784-AA06-E998E7817C4D}" srcOrd="0" destOrd="0" presId="urn:microsoft.com/office/officeart/2005/8/layout/process2"/>
    <dgm:cxn modelId="{39180161-3B29-46B0-AFEA-A70D1F222A46}" type="presOf" srcId="{1C8CE694-D713-461A-930F-43460CFC26FE}" destId="{E3BE6847-36E2-4BF0-9562-C5AEE767AC46}" srcOrd="0" destOrd="0" presId="urn:microsoft.com/office/officeart/2005/8/layout/process2"/>
    <dgm:cxn modelId="{583C5654-CC5B-4207-8027-B81F6E6B4E45}" type="presOf" srcId="{4EB29189-1F33-4F0B-A1A0-5F4D3A1979A0}" destId="{AF3A95AF-69ED-4A34-9C02-7EFCF3C15E0E}" srcOrd="0" destOrd="0" presId="urn:microsoft.com/office/officeart/2005/8/layout/process2"/>
    <dgm:cxn modelId="{A9264E07-8608-432B-888C-203ED323BA06}" type="presParOf" srcId="{C54FB9AD-630B-4784-AA06-E998E7817C4D}" destId="{E3BE6847-36E2-4BF0-9562-C5AEE767AC46}" srcOrd="0" destOrd="0" presId="urn:microsoft.com/office/officeart/2005/8/layout/process2"/>
    <dgm:cxn modelId="{CE2E4AE6-3E91-4C4C-9934-792E4CF1909F}" type="presParOf" srcId="{C54FB9AD-630B-4784-AA06-E998E7817C4D}" destId="{AF3A95AF-69ED-4A34-9C02-7EFCF3C15E0E}" srcOrd="1" destOrd="0" presId="urn:microsoft.com/office/officeart/2005/8/layout/process2"/>
    <dgm:cxn modelId="{7C5E27FC-7746-4A5B-AF2F-A20A6731525C}" type="presParOf" srcId="{AF3A95AF-69ED-4A34-9C02-7EFCF3C15E0E}" destId="{FF4DB765-BA59-4420-8557-7ABE5B8F47AC}" srcOrd="0" destOrd="0" presId="urn:microsoft.com/office/officeart/2005/8/layout/process2"/>
    <dgm:cxn modelId="{FB7B8A20-3FED-4553-9764-A44A19EE9F76}" type="presParOf" srcId="{C54FB9AD-630B-4784-AA06-E998E7817C4D}" destId="{F1D12CAE-43E3-4D11-9368-3F84D79DC70B}" srcOrd="2" destOrd="0" presId="urn:microsoft.com/office/officeart/2005/8/layout/process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2F858E5-CC20-41DE-9F84-F853AD256594}"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fr-FR"/>
        </a:p>
      </dgm:t>
    </dgm:pt>
    <dgm:pt modelId="{1C8CE694-D713-461A-930F-43460CFC26FE}">
      <dgm:prSet phldrT="[Text]" custT="1"/>
      <dgm:spPr>
        <a:noFill/>
        <a:ln w="34925">
          <a:solidFill>
            <a:srgbClr val="C00000"/>
          </a:solidFill>
        </a:ln>
      </dgm:spPr>
      <dgm:t>
        <a:bodyPr/>
        <a:lstStyle/>
        <a:p>
          <a:r>
            <a:rPr lang="fr-FR" sz="1300" b="1" dirty="0" smtClean="0">
              <a:solidFill>
                <a:schemeClr val="tx1"/>
              </a:solidFill>
              <a:latin typeface="Times" pitchFamily="18" charset="0"/>
            </a:rPr>
            <a:t>Fenêtrage du champ</a:t>
          </a:r>
          <a:endParaRPr lang="fr-FR" sz="1300" b="1" dirty="0">
            <a:solidFill>
              <a:schemeClr val="tx1"/>
            </a:solidFill>
            <a:latin typeface="Times" pitchFamily="18" charset="0"/>
          </a:endParaRPr>
        </a:p>
      </dgm:t>
    </dgm:pt>
    <dgm:pt modelId="{4E2230BE-68B2-47C8-B5F0-D4D1489ACB67}" type="parTrans" cxnId="{146F7950-8925-426D-AD2C-0FCF1FA74030}">
      <dgm:prSet/>
      <dgm:spPr/>
      <dgm:t>
        <a:bodyPr/>
        <a:lstStyle/>
        <a:p>
          <a:endParaRPr lang="fr-FR"/>
        </a:p>
      </dgm:t>
    </dgm:pt>
    <dgm:pt modelId="{4EB29189-1F33-4F0B-A1A0-5F4D3A1979A0}" type="sibTrans" cxnId="{146F7950-8925-426D-AD2C-0FCF1FA74030}">
      <dgm:prSet/>
      <dgm:spPr>
        <a:noFill/>
        <a:ln>
          <a:solidFill>
            <a:schemeClr val="accent2"/>
          </a:solidFill>
        </a:ln>
      </dgm:spPr>
      <dgm:t>
        <a:bodyPr/>
        <a:lstStyle/>
        <a:p>
          <a:endParaRPr lang="fr-FR"/>
        </a:p>
      </dgm:t>
    </dgm:pt>
    <dgm:pt modelId="{4FCFBB2A-E95F-48DE-94C7-CD4C6436633D}">
      <dgm:prSet phldrT="[Text]" custT="1"/>
      <dgm:spPr>
        <a:noFill/>
        <a:ln w="34925">
          <a:solidFill>
            <a:srgbClr val="00B050"/>
          </a:solidFill>
        </a:ln>
      </dgm:spPr>
      <dgm:t>
        <a:bodyPr/>
        <a:lstStyle/>
        <a:p>
          <a:r>
            <a:rPr lang="fr-FR" sz="1300" b="1" dirty="0" smtClean="0">
              <a:solidFill>
                <a:schemeClr val="tx1"/>
              </a:solidFill>
              <a:latin typeface="Times" pitchFamily="18" charset="0"/>
            </a:rPr>
            <a:t>Classification des formes d’ondes</a:t>
          </a:r>
          <a:endParaRPr lang="fr-FR" sz="1300" b="1" dirty="0">
            <a:solidFill>
              <a:schemeClr val="tx1"/>
            </a:solidFill>
            <a:latin typeface="Times" pitchFamily="18" charset="0"/>
          </a:endParaRPr>
        </a:p>
      </dgm:t>
    </dgm:pt>
    <dgm:pt modelId="{143BF935-0561-46E5-B0F3-5C85BA1F4F40}" type="parTrans" cxnId="{C7223743-EBE8-4F29-944D-D0C67226F2BC}">
      <dgm:prSet/>
      <dgm:spPr/>
      <dgm:t>
        <a:bodyPr/>
        <a:lstStyle/>
        <a:p>
          <a:endParaRPr lang="fr-FR"/>
        </a:p>
      </dgm:t>
    </dgm:pt>
    <dgm:pt modelId="{099BFFE2-905A-4AE7-92DD-BBA8034D30C1}" type="sibTrans" cxnId="{C7223743-EBE8-4F29-944D-D0C67226F2BC}">
      <dgm:prSet/>
      <dgm:spPr>
        <a:noFill/>
        <a:ln>
          <a:solidFill>
            <a:schemeClr val="accent2"/>
          </a:solidFill>
        </a:ln>
      </dgm:spPr>
      <dgm:t>
        <a:bodyPr/>
        <a:lstStyle/>
        <a:p>
          <a:endParaRPr lang="fr-FR"/>
        </a:p>
      </dgm:t>
    </dgm:pt>
    <dgm:pt modelId="{C4E9ECF7-0D74-463D-BC3E-B0BCAE264889}">
      <dgm:prSet phldrT="[Text]" custT="1"/>
      <dgm:spPr>
        <a:noFill/>
        <a:ln>
          <a:solidFill>
            <a:schemeClr val="accent2"/>
          </a:solidFill>
        </a:ln>
      </dgm:spPr>
      <dgm:t>
        <a:bodyPr/>
        <a:lstStyle/>
        <a:p>
          <a:r>
            <a:rPr lang="fr-FR" sz="1300" b="1" dirty="0" smtClean="0">
              <a:solidFill>
                <a:schemeClr val="tx1"/>
              </a:solidFill>
              <a:latin typeface="Times" pitchFamily="18" charset="0"/>
            </a:rPr>
            <a:t>Débruitage des formes d’ondes</a:t>
          </a:r>
          <a:endParaRPr lang="fr-FR" sz="1300" b="1" dirty="0">
            <a:solidFill>
              <a:schemeClr val="tx1"/>
            </a:solidFill>
            <a:latin typeface="Times" pitchFamily="18" charset="0"/>
          </a:endParaRPr>
        </a:p>
      </dgm:t>
    </dgm:pt>
    <dgm:pt modelId="{AFF59375-FFC9-4157-BBEC-4F825FC850AC}" type="parTrans" cxnId="{B595CE30-7691-42FD-8DDF-0A280F8DC393}">
      <dgm:prSet/>
      <dgm:spPr/>
      <dgm:t>
        <a:bodyPr/>
        <a:lstStyle/>
        <a:p>
          <a:endParaRPr lang="fr-FR"/>
        </a:p>
      </dgm:t>
    </dgm:pt>
    <dgm:pt modelId="{ADC6E055-8E80-4175-9AD3-1D280EFA873B}" type="sibTrans" cxnId="{B595CE30-7691-42FD-8DDF-0A280F8DC393}">
      <dgm:prSet/>
      <dgm:spPr/>
      <dgm:t>
        <a:bodyPr/>
        <a:lstStyle/>
        <a:p>
          <a:endParaRPr lang="fr-FR"/>
        </a:p>
      </dgm:t>
    </dgm:pt>
    <dgm:pt modelId="{C54FB9AD-630B-4784-AA06-E998E7817C4D}" type="pres">
      <dgm:prSet presAssocID="{92F858E5-CC20-41DE-9F84-F853AD256594}" presName="linearFlow" presStyleCnt="0">
        <dgm:presLayoutVars>
          <dgm:resizeHandles val="exact"/>
        </dgm:presLayoutVars>
      </dgm:prSet>
      <dgm:spPr/>
      <dgm:t>
        <a:bodyPr/>
        <a:lstStyle/>
        <a:p>
          <a:endParaRPr lang="fr-FR"/>
        </a:p>
      </dgm:t>
    </dgm:pt>
    <dgm:pt modelId="{E3BE6847-36E2-4BF0-9562-C5AEE767AC46}" type="pres">
      <dgm:prSet presAssocID="{1C8CE694-D713-461A-930F-43460CFC26FE}" presName="node" presStyleLbl="node1" presStyleIdx="0" presStyleCnt="3" custScaleX="116325" custScaleY="60342" custLinFactNeighborY="10234">
        <dgm:presLayoutVars>
          <dgm:bulletEnabled val="1"/>
        </dgm:presLayoutVars>
      </dgm:prSet>
      <dgm:spPr/>
      <dgm:t>
        <a:bodyPr/>
        <a:lstStyle/>
        <a:p>
          <a:endParaRPr lang="fr-FR"/>
        </a:p>
      </dgm:t>
    </dgm:pt>
    <dgm:pt modelId="{AF3A95AF-69ED-4A34-9C02-7EFCF3C15E0E}" type="pres">
      <dgm:prSet presAssocID="{4EB29189-1F33-4F0B-A1A0-5F4D3A1979A0}" presName="sibTrans" presStyleLbl="sibTrans2D1" presStyleIdx="0" presStyleCnt="2" custScaleX="102353" custScaleY="47074"/>
      <dgm:spPr/>
      <dgm:t>
        <a:bodyPr/>
        <a:lstStyle/>
        <a:p>
          <a:endParaRPr lang="fr-FR"/>
        </a:p>
      </dgm:t>
    </dgm:pt>
    <dgm:pt modelId="{FF4DB765-BA59-4420-8557-7ABE5B8F47AC}" type="pres">
      <dgm:prSet presAssocID="{4EB29189-1F33-4F0B-A1A0-5F4D3A1979A0}" presName="connectorText" presStyleLbl="sibTrans2D1" presStyleIdx="0" presStyleCnt="2"/>
      <dgm:spPr/>
      <dgm:t>
        <a:bodyPr/>
        <a:lstStyle/>
        <a:p>
          <a:endParaRPr lang="fr-FR"/>
        </a:p>
      </dgm:t>
    </dgm:pt>
    <dgm:pt modelId="{F1D12CAE-43E3-4D11-9368-3F84D79DC70B}" type="pres">
      <dgm:prSet presAssocID="{4FCFBB2A-E95F-48DE-94C7-CD4C6436633D}" presName="node" presStyleLbl="node1" presStyleIdx="1" presStyleCnt="3" custScaleX="116325" custScaleY="55835" custLinFactNeighborY="338">
        <dgm:presLayoutVars>
          <dgm:bulletEnabled val="1"/>
        </dgm:presLayoutVars>
      </dgm:prSet>
      <dgm:spPr/>
      <dgm:t>
        <a:bodyPr/>
        <a:lstStyle/>
        <a:p>
          <a:endParaRPr lang="fr-FR"/>
        </a:p>
      </dgm:t>
    </dgm:pt>
    <dgm:pt modelId="{052866C2-7071-40BA-A1A2-13FDA9E04BA1}" type="pres">
      <dgm:prSet presAssocID="{099BFFE2-905A-4AE7-92DD-BBA8034D30C1}" presName="sibTrans" presStyleLbl="sibTrans2D1" presStyleIdx="1" presStyleCnt="2" custScaleX="96642" custScaleY="43910" custLinFactNeighborX="-848" custLinFactNeighborY="4439"/>
      <dgm:spPr/>
      <dgm:t>
        <a:bodyPr/>
        <a:lstStyle/>
        <a:p>
          <a:endParaRPr lang="fr-FR"/>
        </a:p>
      </dgm:t>
    </dgm:pt>
    <dgm:pt modelId="{82DA9360-DA8B-4675-8186-725DDC9EB3D4}" type="pres">
      <dgm:prSet presAssocID="{099BFFE2-905A-4AE7-92DD-BBA8034D30C1}" presName="connectorText" presStyleLbl="sibTrans2D1" presStyleIdx="1" presStyleCnt="2"/>
      <dgm:spPr/>
      <dgm:t>
        <a:bodyPr/>
        <a:lstStyle/>
        <a:p>
          <a:endParaRPr lang="fr-FR"/>
        </a:p>
      </dgm:t>
    </dgm:pt>
    <dgm:pt modelId="{12357312-C725-47B8-8004-9DA4E6EAD732}" type="pres">
      <dgm:prSet presAssocID="{C4E9ECF7-0D74-463D-BC3E-B0BCAE264889}" presName="node" presStyleLbl="node1" presStyleIdx="2" presStyleCnt="3" custScaleX="116325" custScaleY="56111">
        <dgm:presLayoutVars>
          <dgm:bulletEnabled val="1"/>
        </dgm:presLayoutVars>
      </dgm:prSet>
      <dgm:spPr/>
      <dgm:t>
        <a:bodyPr/>
        <a:lstStyle/>
        <a:p>
          <a:endParaRPr lang="fr-FR"/>
        </a:p>
      </dgm:t>
    </dgm:pt>
  </dgm:ptLst>
  <dgm:cxnLst>
    <dgm:cxn modelId="{C7223743-EBE8-4F29-944D-D0C67226F2BC}" srcId="{92F858E5-CC20-41DE-9F84-F853AD256594}" destId="{4FCFBB2A-E95F-48DE-94C7-CD4C6436633D}" srcOrd="1" destOrd="0" parTransId="{143BF935-0561-46E5-B0F3-5C85BA1F4F40}" sibTransId="{099BFFE2-905A-4AE7-92DD-BBA8034D30C1}"/>
    <dgm:cxn modelId="{70266598-940F-4EB8-B7E1-94A502810815}" type="presOf" srcId="{92F858E5-CC20-41DE-9F84-F853AD256594}" destId="{C54FB9AD-630B-4784-AA06-E998E7817C4D}" srcOrd="0" destOrd="0" presId="urn:microsoft.com/office/officeart/2005/8/layout/process2"/>
    <dgm:cxn modelId="{146F7950-8925-426D-AD2C-0FCF1FA74030}" srcId="{92F858E5-CC20-41DE-9F84-F853AD256594}" destId="{1C8CE694-D713-461A-930F-43460CFC26FE}" srcOrd="0" destOrd="0" parTransId="{4E2230BE-68B2-47C8-B5F0-D4D1489ACB67}" sibTransId="{4EB29189-1F33-4F0B-A1A0-5F4D3A1979A0}"/>
    <dgm:cxn modelId="{C443E8C9-DF81-4EF2-B324-20694E690ABD}" type="presOf" srcId="{1C8CE694-D713-461A-930F-43460CFC26FE}" destId="{E3BE6847-36E2-4BF0-9562-C5AEE767AC46}" srcOrd="0" destOrd="0" presId="urn:microsoft.com/office/officeart/2005/8/layout/process2"/>
    <dgm:cxn modelId="{97692C36-72C7-4C37-AC57-38A5C258E1E0}" type="presOf" srcId="{099BFFE2-905A-4AE7-92DD-BBA8034D30C1}" destId="{82DA9360-DA8B-4675-8186-725DDC9EB3D4}" srcOrd="1" destOrd="0" presId="urn:microsoft.com/office/officeart/2005/8/layout/process2"/>
    <dgm:cxn modelId="{3388609F-E1D1-4301-B162-10A03DCEC900}" type="presOf" srcId="{099BFFE2-905A-4AE7-92DD-BBA8034D30C1}" destId="{052866C2-7071-40BA-A1A2-13FDA9E04BA1}" srcOrd="0" destOrd="0" presId="urn:microsoft.com/office/officeart/2005/8/layout/process2"/>
    <dgm:cxn modelId="{1D2503C8-D9D9-4750-A5FB-D239B38A1D41}" type="presOf" srcId="{4FCFBB2A-E95F-48DE-94C7-CD4C6436633D}" destId="{F1D12CAE-43E3-4D11-9368-3F84D79DC70B}" srcOrd="0" destOrd="0" presId="urn:microsoft.com/office/officeart/2005/8/layout/process2"/>
    <dgm:cxn modelId="{B595CE30-7691-42FD-8DDF-0A280F8DC393}" srcId="{92F858E5-CC20-41DE-9F84-F853AD256594}" destId="{C4E9ECF7-0D74-463D-BC3E-B0BCAE264889}" srcOrd="2" destOrd="0" parTransId="{AFF59375-FFC9-4157-BBEC-4F825FC850AC}" sibTransId="{ADC6E055-8E80-4175-9AD3-1D280EFA873B}"/>
    <dgm:cxn modelId="{28E3874E-C1D8-4C4C-B28A-4117E79B857C}" type="presOf" srcId="{C4E9ECF7-0D74-463D-BC3E-B0BCAE264889}" destId="{12357312-C725-47B8-8004-9DA4E6EAD732}" srcOrd="0" destOrd="0" presId="urn:microsoft.com/office/officeart/2005/8/layout/process2"/>
    <dgm:cxn modelId="{0AA1A5F4-9656-42AD-9939-1283DF20DC50}" type="presOf" srcId="{4EB29189-1F33-4F0B-A1A0-5F4D3A1979A0}" destId="{AF3A95AF-69ED-4A34-9C02-7EFCF3C15E0E}" srcOrd="0" destOrd="0" presId="urn:microsoft.com/office/officeart/2005/8/layout/process2"/>
    <dgm:cxn modelId="{DFA57844-2B0A-4678-BE4B-DA4A10B470C7}" type="presOf" srcId="{4EB29189-1F33-4F0B-A1A0-5F4D3A1979A0}" destId="{FF4DB765-BA59-4420-8557-7ABE5B8F47AC}" srcOrd="1" destOrd="0" presId="urn:microsoft.com/office/officeart/2005/8/layout/process2"/>
    <dgm:cxn modelId="{8F5780E3-27FF-465E-8664-1A02CE20F2B7}" type="presParOf" srcId="{C54FB9AD-630B-4784-AA06-E998E7817C4D}" destId="{E3BE6847-36E2-4BF0-9562-C5AEE767AC46}" srcOrd="0" destOrd="0" presId="urn:microsoft.com/office/officeart/2005/8/layout/process2"/>
    <dgm:cxn modelId="{FADA1F31-697B-415C-8BE0-5FB6B856B246}" type="presParOf" srcId="{C54FB9AD-630B-4784-AA06-E998E7817C4D}" destId="{AF3A95AF-69ED-4A34-9C02-7EFCF3C15E0E}" srcOrd="1" destOrd="0" presId="urn:microsoft.com/office/officeart/2005/8/layout/process2"/>
    <dgm:cxn modelId="{3CFB83C4-7825-47FD-8482-2AB22A109CF5}" type="presParOf" srcId="{AF3A95AF-69ED-4A34-9C02-7EFCF3C15E0E}" destId="{FF4DB765-BA59-4420-8557-7ABE5B8F47AC}" srcOrd="0" destOrd="0" presId="urn:microsoft.com/office/officeart/2005/8/layout/process2"/>
    <dgm:cxn modelId="{FD4E3A01-44AF-446B-B78D-53AADB65E65E}" type="presParOf" srcId="{C54FB9AD-630B-4784-AA06-E998E7817C4D}" destId="{F1D12CAE-43E3-4D11-9368-3F84D79DC70B}" srcOrd="2" destOrd="0" presId="urn:microsoft.com/office/officeart/2005/8/layout/process2"/>
    <dgm:cxn modelId="{D477F6C3-6856-41AC-96B5-4CD2B7B8F8EF}" type="presParOf" srcId="{C54FB9AD-630B-4784-AA06-E998E7817C4D}" destId="{052866C2-7071-40BA-A1A2-13FDA9E04BA1}" srcOrd="3" destOrd="0" presId="urn:microsoft.com/office/officeart/2005/8/layout/process2"/>
    <dgm:cxn modelId="{AD9C6C38-8384-46DF-A4F3-CDC0565F64AA}" type="presParOf" srcId="{052866C2-7071-40BA-A1A2-13FDA9E04BA1}" destId="{82DA9360-DA8B-4675-8186-725DDC9EB3D4}" srcOrd="0" destOrd="0" presId="urn:microsoft.com/office/officeart/2005/8/layout/process2"/>
    <dgm:cxn modelId="{67FA680B-BBB2-4E38-8471-39B3634484F4}" type="presParOf" srcId="{C54FB9AD-630B-4784-AA06-E998E7817C4D}" destId="{12357312-C725-47B8-8004-9DA4E6EAD732}" srcOrd="4" destOrd="0" presId="urn:microsoft.com/office/officeart/2005/8/layout/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2F858E5-CC20-41DE-9F84-F853AD256594}"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fr-FR"/>
        </a:p>
      </dgm:t>
    </dgm:pt>
    <dgm:pt modelId="{1C8CE694-D713-461A-930F-43460CFC26FE}">
      <dgm:prSet phldrT="[Text]" custT="1"/>
      <dgm:spPr>
        <a:noFill/>
        <a:ln>
          <a:solidFill>
            <a:schemeClr val="accent2"/>
          </a:solidFill>
        </a:ln>
      </dgm:spPr>
      <dgm:t>
        <a:bodyPr/>
        <a:lstStyle/>
        <a:p>
          <a:r>
            <a:rPr lang="fr-FR" sz="1300" b="1" dirty="0" smtClean="0">
              <a:solidFill>
                <a:schemeClr val="tx1"/>
              </a:solidFill>
              <a:latin typeface="Times" pitchFamily="18" charset="0"/>
            </a:rPr>
            <a:t>Détection des routes</a:t>
          </a:r>
          <a:endParaRPr lang="fr-FR" sz="1300" b="1" dirty="0">
            <a:solidFill>
              <a:schemeClr val="tx1"/>
            </a:solidFill>
            <a:latin typeface="Times" pitchFamily="18" charset="0"/>
          </a:endParaRPr>
        </a:p>
      </dgm:t>
    </dgm:pt>
    <dgm:pt modelId="{4E2230BE-68B2-47C8-B5F0-D4D1489ACB67}" type="parTrans" cxnId="{146F7950-8925-426D-AD2C-0FCF1FA74030}">
      <dgm:prSet/>
      <dgm:spPr/>
      <dgm:t>
        <a:bodyPr/>
        <a:lstStyle/>
        <a:p>
          <a:endParaRPr lang="fr-FR"/>
        </a:p>
      </dgm:t>
    </dgm:pt>
    <dgm:pt modelId="{4EB29189-1F33-4F0B-A1A0-5F4D3A1979A0}" type="sibTrans" cxnId="{146F7950-8925-426D-AD2C-0FCF1FA74030}">
      <dgm:prSet/>
      <dgm:spPr>
        <a:noFill/>
        <a:ln>
          <a:solidFill>
            <a:schemeClr val="accent2"/>
          </a:solidFill>
        </a:ln>
      </dgm:spPr>
      <dgm:t>
        <a:bodyPr/>
        <a:lstStyle/>
        <a:p>
          <a:endParaRPr lang="fr-FR"/>
        </a:p>
      </dgm:t>
    </dgm:pt>
    <dgm:pt modelId="{4FCFBB2A-E95F-48DE-94C7-CD4C6436633D}">
      <dgm:prSet phldrT="[Text]" custT="1"/>
      <dgm:spPr>
        <a:noFill/>
        <a:ln>
          <a:solidFill>
            <a:schemeClr val="accent2"/>
          </a:solidFill>
        </a:ln>
      </dgm:spPr>
      <dgm:t>
        <a:bodyPr/>
        <a:lstStyle/>
        <a:p>
          <a:r>
            <a:rPr lang="fr-FR" sz="1300" b="1" dirty="0" smtClean="0">
              <a:solidFill>
                <a:schemeClr val="tx1"/>
              </a:solidFill>
              <a:latin typeface="Times" pitchFamily="18" charset="0"/>
            </a:rPr>
            <a:t>Estimation de la pulsation LiDAR</a:t>
          </a:r>
          <a:endParaRPr lang="fr-FR" sz="1300" b="1" dirty="0">
            <a:solidFill>
              <a:schemeClr val="tx1"/>
            </a:solidFill>
            <a:latin typeface="Times" pitchFamily="18" charset="0"/>
          </a:endParaRPr>
        </a:p>
      </dgm:t>
    </dgm:pt>
    <dgm:pt modelId="{143BF935-0561-46E5-B0F3-5C85BA1F4F40}" type="parTrans" cxnId="{C7223743-EBE8-4F29-944D-D0C67226F2BC}">
      <dgm:prSet/>
      <dgm:spPr/>
      <dgm:t>
        <a:bodyPr/>
        <a:lstStyle/>
        <a:p>
          <a:endParaRPr lang="fr-FR"/>
        </a:p>
      </dgm:t>
    </dgm:pt>
    <dgm:pt modelId="{099BFFE2-905A-4AE7-92DD-BBA8034D30C1}" type="sibTrans" cxnId="{C7223743-EBE8-4F29-944D-D0C67226F2BC}">
      <dgm:prSet/>
      <dgm:spPr>
        <a:noFill/>
        <a:ln>
          <a:solidFill>
            <a:schemeClr val="accent2"/>
          </a:solidFill>
        </a:ln>
      </dgm:spPr>
      <dgm:t>
        <a:bodyPr/>
        <a:lstStyle/>
        <a:p>
          <a:endParaRPr lang="fr-FR"/>
        </a:p>
      </dgm:t>
    </dgm:pt>
    <dgm:pt modelId="{C54FB9AD-630B-4784-AA06-E998E7817C4D}" type="pres">
      <dgm:prSet presAssocID="{92F858E5-CC20-41DE-9F84-F853AD256594}" presName="linearFlow" presStyleCnt="0">
        <dgm:presLayoutVars>
          <dgm:resizeHandles val="exact"/>
        </dgm:presLayoutVars>
      </dgm:prSet>
      <dgm:spPr/>
      <dgm:t>
        <a:bodyPr/>
        <a:lstStyle/>
        <a:p>
          <a:endParaRPr lang="fr-FR"/>
        </a:p>
      </dgm:t>
    </dgm:pt>
    <dgm:pt modelId="{E3BE6847-36E2-4BF0-9562-C5AEE767AC46}" type="pres">
      <dgm:prSet presAssocID="{1C8CE694-D713-461A-930F-43460CFC26FE}" presName="node" presStyleLbl="node1" presStyleIdx="0" presStyleCnt="2" custScaleX="25936" custScaleY="29375" custLinFactNeighborY="5561">
        <dgm:presLayoutVars>
          <dgm:bulletEnabled val="1"/>
        </dgm:presLayoutVars>
      </dgm:prSet>
      <dgm:spPr/>
      <dgm:t>
        <a:bodyPr/>
        <a:lstStyle/>
        <a:p>
          <a:endParaRPr lang="fr-FR"/>
        </a:p>
      </dgm:t>
    </dgm:pt>
    <dgm:pt modelId="{AF3A95AF-69ED-4A34-9C02-7EFCF3C15E0E}" type="pres">
      <dgm:prSet presAssocID="{4EB29189-1F33-4F0B-A1A0-5F4D3A1979A0}" presName="sibTrans" presStyleLbl="sibTrans2D1" presStyleIdx="0" presStyleCnt="1" custScaleX="102353" custScaleY="24160"/>
      <dgm:spPr/>
      <dgm:t>
        <a:bodyPr/>
        <a:lstStyle/>
        <a:p>
          <a:endParaRPr lang="fr-FR"/>
        </a:p>
      </dgm:t>
    </dgm:pt>
    <dgm:pt modelId="{FF4DB765-BA59-4420-8557-7ABE5B8F47AC}" type="pres">
      <dgm:prSet presAssocID="{4EB29189-1F33-4F0B-A1A0-5F4D3A1979A0}" presName="connectorText" presStyleLbl="sibTrans2D1" presStyleIdx="0" presStyleCnt="1"/>
      <dgm:spPr/>
      <dgm:t>
        <a:bodyPr/>
        <a:lstStyle/>
        <a:p>
          <a:endParaRPr lang="fr-FR"/>
        </a:p>
      </dgm:t>
    </dgm:pt>
    <dgm:pt modelId="{F1D12CAE-43E3-4D11-9368-3F84D79DC70B}" type="pres">
      <dgm:prSet presAssocID="{4FCFBB2A-E95F-48DE-94C7-CD4C6436633D}" presName="node" presStyleLbl="node1" presStyleIdx="1" presStyleCnt="2" custScaleX="29853" custScaleY="28957" custLinFactNeighborY="2202">
        <dgm:presLayoutVars>
          <dgm:bulletEnabled val="1"/>
        </dgm:presLayoutVars>
      </dgm:prSet>
      <dgm:spPr/>
      <dgm:t>
        <a:bodyPr/>
        <a:lstStyle/>
        <a:p>
          <a:endParaRPr lang="fr-FR"/>
        </a:p>
      </dgm:t>
    </dgm:pt>
  </dgm:ptLst>
  <dgm:cxnLst>
    <dgm:cxn modelId="{C7223743-EBE8-4F29-944D-D0C67226F2BC}" srcId="{92F858E5-CC20-41DE-9F84-F853AD256594}" destId="{4FCFBB2A-E95F-48DE-94C7-CD4C6436633D}" srcOrd="1" destOrd="0" parTransId="{143BF935-0561-46E5-B0F3-5C85BA1F4F40}" sibTransId="{099BFFE2-905A-4AE7-92DD-BBA8034D30C1}"/>
    <dgm:cxn modelId="{FFA1AC8F-B90D-4F53-B9C4-932F67A95E14}" type="presOf" srcId="{1C8CE694-D713-461A-930F-43460CFC26FE}" destId="{E3BE6847-36E2-4BF0-9562-C5AEE767AC46}" srcOrd="0" destOrd="0" presId="urn:microsoft.com/office/officeart/2005/8/layout/process2"/>
    <dgm:cxn modelId="{896A6176-6228-4308-AAF7-1204FF054933}" type="presOf" srcId="{92F858E5-CC20-41DE-9F84-F853AD256594}" destId="{C54FB9AD-630B-4784-AA06-E998E7817C4D}" srcOrd="0" destOrd="0" presId="urn:microsoft.com/office/officeart/2005/8/layout/process2"/>
    <dgm:cxn modelId="{146F7950-8925-426D-AD2C-0FCF1FA74030}" srcId="{92F858E5-CC20-41DE-9F84-F853AD256594}" destId="{1C8CE694-D713-461A-930F-43460CFC26FE}" srcOrd="0" destOrd="0" parTransId="{4E2230BE-68B2-47C8-B5F0-D4D1489ACB67}" sibTransId="{4EB29189-1F33-4F0B-A1A0-5F4D3A1979A0}"/>
    <dgm:cxn modelId="{4C8281AB-232A-408E-87B2-69167714DDBE}" type="presOf" srcId="{4EB29189-1F33-4F0B-A1A0-5F4D3A1979A0}" destId="{AF3A95AF-69ED-4A34-9C02-7EFCF3C15E0E}" srcOrd="0" destOrd="0" presId="urn:microsoft.com/office/officeart/2005/8/layout/process2"/>
    <dgm:cxn modelId="{5FB23CD9-F45B-468F-B394-A2C71B824C48}" type="presOf" srcId="{4EB29189-1F33-4F0B-A1A0-5F4D3A1979A0}" destId="{FF4DB765-BA59-4420-8557-7ABE5B8F47AC}" srcOrd="1" destOrd="0" presId="urn:microsoft.com/office/officeart/2005/8/layout/process2"/>
    <dgm:cxn modelId="{4C5AEE38-3610-4FEB-A5BE-10E10D6D6033}" type="presOf" srcId="{4FCFBB2A-E95F-48DE-94C7-CD4C6436633D}" destId="{F1D12CAE-43E3-4D11-9368-3F84D79DC70B}" srcOrd="0" destOrd="0" presId="urn:microsoft.com/office/officeart/2005/8/layout/process2"/>
    <dgm:cxn modelId="{FE5FD39D-AACE-4204-A468-85086CDA00D2}" type="presParOf" srcId="{C54FB9AD-630B-4784-AA06-E998E7817C4D}" destId="{E3BE6847-36E2-4BF0-9562-C5AEE767AC46}" srcOrd="0" destOrd="0" presId="urn:microsoft.com/office/officeart/2005/8/layout/process2"/>
    <dgm:cxn modelId="{2C5D8D5A-8441-45FC-ABEA-6C8A008D7348}" type="presParOf" srcId="{C54FB9AD-630B-4784-AA06-E998E7817C4D}" destId="{AF3A95AF-69ED-4A34-9C02-7EFCF3C15E0E}" srcOrd="1" destOrd="0" presId="urn:microsoft.com/office/officeart/2005/8/layout/process2"/>
    <dgm:cxn modelId="{80E9F66A-1831-44E8-BE3A-CB7CC0E2DE4F}" type="presParOf" srcId="{AF3A95AF-69ED-4A34-9C02-7EFCF3C15E0E}" destId="{FF4DB765-BA59-4420-8557-7ABE5B8F47AC}" srcOrd="0" destOrd="0" presId="urn:microsoft.com/office/officeart/2005/8/layout/process2"/>
    <dgm:cxn modelId="{41C2A262-27D7-47A4-B03D-A5FA0FC9A275}" type="presParOf" srcId="{C54FB9AD-630B-4784-AA06-E998E7817C4D}" destId="{F1D12CAE-43E3-4D11-9368-3F84D79DC70B}" srcOrd="2" destOrd="0" presId="urn:microsoft.com/office/officeart/2005/8/layout/process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2F858E5-CC20-41DE-9F84-F853AD256594}"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fr-FR"/>
        </a:p>
      </dgm:t>
    </dgm:pt>
    <dgm:pt modelId="{1C8CE694-D713-461A-930F-43460CFC26FE}">
      <dgm:prSet phldrT="[Text]" custT="1"/>
      <dgm:spPr>
        <a:noFill/>
        <a:ln w="34925">
          <a:solidFill>
            <a:srgbClr val="C00000"/>
          </a:solidFill>
        </a:ln>
      </dgm:spPr>
      <dgm:t>
        <a:bodyPr/>
        <a:lstStyle/>
        <a:p>
          <a:r>
            <a:rPr lang="fr-FR" sz="1300" b="1" dirty="0" smtClean="0">
              <a:solidFill>
                <a:schemeClr val="tx1"/>
              </a:solidFill>
              <a:latin typeface="Times" pitchFamily="18" charset="0"/>
            </a:rPr>
            <a:t>Fenêtrage du champ</a:t>
          </a:r>
          <a:endParaRPr lang="fr-FR" sz="1300" b="1" dirty="0">
            <a:solidFill>
              <a:schemeClr val="tx1"/>
            </a:solidFill>
            <a:latin typeface="Times" pitchFamily="18" charset="0"/>
          </a:endParaRPr>
        </a:p>
      </dgm:t>
    </dgm:pt>
    <dgm:pt modelId="{4E2230BE-68B2-47C8-B5F0-D4D1489ACB67}" type="parTrans" cxnId="{146F7950-8925-426D-AD2C-0FCF1FA74030}">
      <dgm:prSet/>
      <dgm:spPr/>
      <dgm:t>
        <a:bodyPr/>
        <a:lstStyle/>
        <a:p>
          <a:endParaRPr lang="fr-FR"/>
        </a:p>
      </dgm:t>
    </dgm:pt>
    <dgm:pt modelId="{4EB29189-1F33-4F0B-A1A0-5F4D3A1979A0}" type="sibTrans" cxnId="{146F7950-8925-426D-AD2C-0FCF1FA74030}">
      <dgm:prSet/>
      <dgm:spPr>
        <a:noFill/>
        <a:ln>
          <a:solidFill>
            <a:schemeClr val="accent2"/>
          </a:solidFill>
        </a:ln>
      </dgm:spPr>
      <dgm:t>
        <a:bodyPr/>
        <a:lstStyle/>
        <a:p>
          <a:endParaRPr lang="fr-FR"/>
        </a:p>
      </dgm:t>
    </dgm:pt>
    <dgm:pt modelId="{4FCFBB2A-E95F-48DE-94C7-CD4C6436633D}">
      <dgm:prSet phldrT="[Text]" custT="1"/>
      <dgm:spPr>
        <a:noFill/>
        <a:ln w="34925">
          <a:solidFill>
            <a:srgbClr val="C00000"/>
          </a:solidFill>
        </a:ln>
      </dgm:spPr>
      <dgm:t>
        <a:bodyPr/>
        <a:lstStyle/>
        <a:p>
          <a:r>
            <a:rPr lang="fr-FR" sz="1300" b="1" dirty="0" smtClean="0">
              <a:solidFill>
                <a:schemeClr val="tx1"/>
              </a:solidFill>
              <a:latin typeface="Times" pitchFamily="18" charset="0"/>
            </a:rPr>
            <a:t>Classification des formes d’ondes</a:t>
          </a:r>
          <a:endParaRPr lang="fr-FR" sz="1300" b="1" dirty="0">
            <a:solidFill>
              <a:schemeClr val="tx1"/>
            </a:solidFill>
            <a:latin typeface="Times" pitchFamily="18" charset="0"/>
          </a:endParaRPr>
        </a:p>
      </dgm:t>
    </dgm:pt>
    <dgm:pt modelId="{143BF935-0561-46E5-B0F3-5C85BA1F4F40}" type="parTrans" cxnId="{C7223743-EBE8-4F29-944D-D0C67226F2BC}">
      <dgm:prSet/>
      <dgm:spPr/>
      <dgm:t>
        <a:bodyPr/>
        <a:lstStyle/>
        <a:p>
          <a:endParaRPr lang="fr-FR"/>
        </a:p>
      </dgm:t>
    </dgm:pt>
    <dgm:pt modelId="{099BFFE2-905A-4AE7-92DD-BBA8034D30C1}" type="sibTrans" cxnId="{C7223743-EBE8-4F29-944D-D0C67226F2BC}">
      <dgm:prSet/>
      <dgm:spPr>
        <a:noFill/>
        <a:ln>
          <a:solidFill>
            <a:schemeClr val="accent2"/>
          </a:solidFill>
        </a:ln>
      </dgm:spPr>
      <dgm:t>
        <a:bodyPr/>
        <a:lstStyle/>
        <a:p>
          <a:endParaRPr lang="fr-FR"/>
        </a:p>
      </dgm:t>
    </dgm:pt>
    <dgm:pt modelId="{C4E9ECF7-0D74-463D-BC3E-B0BCAE264889}">
      <dgm:prSet phldrT="[Text]" custT="1"/>
      <dgm:spPr>
        <a:noFill/>
        <a:ln w="34925">
          <a:solidFill>
            <a:srgbClr val="00B050"/>
          </a:solidFill>
        </a:ln>
      </dgm:spPr>
      <dgm:t>
        <a:bodyPr/>
        <a:lstStyle/>
        <a:p>
          <a:r>
            <a:rPr lang="fr-FR" sz="1300" b="1" dirty="0" smtClean="0">
              <a:solidFill>
                <a:schemeClr val="tx1"/>
              </a:solidFill>
              <a:latin typeface="Times" pitchFamily="18" charset="0"/>
            </a:rPr>
            <a:t>Débruitage des formes d’ondes</a:t>
          </a:r>
          <a:endParaRPr lang="fr-FR" sz="1300" b="1" dirty="0">
            <a:solidFill>
              <a:schemeClr val="tx1"/>
            </a:solidFill>
            <a:latin typeface="Times" pitchFamily="18" charset="0"/>
          </a:endParaRPr>
        </a:p>
      </dgm:t>
    </dgm:pt>
    <dgm:pt modelId="{AFF59375-FFC9-4157-BBEC-4F825FC850AC}" type="parTrans" cxnId="{B595CE30-7691-42FD-8DDF-0A280F8DC393}">
      <dgm:prSet/>
      <dgm:spPr/>
      <dgm:t>
        <a:bodyPr/>
        <a:lstStyle/>
        <a:p>
          <a:endParaRPr lang="fr-FR"/>
        </a:p>
      </dgm:t>
    </dgm:pt>
    <dgm:pt modelId="{ADC6E055-8E80-4175-9AD3-1D280EFA873B}" type="sibTrans" cxnId="{B595CE30-7691-42FD-8DDF-0A280F8DC393}">
      <dgm:prSet/>
      <dgm:spPr/>
      <dgm:t>
        <a:bodyPr/>
        <a:lstStyle/>
        <a:p>
          <a:endParaRPr lang="fr-FR"/>
        </a:p>
      </dgm:t>
    </dgm:pt>
    <dgm:pt modelId="{C54FB9AD-630B-4784-AA06-E998E7817C4D}" type="pres">
      <dgm:prSet presAssocID="{92F858E5-CC20-41DE-9F84-F853AD256594}" presName="linearFlow" presStyleCnt="0">
        <dgm:presLayoutVars>
          <dgm:resizeHandles val="exact"/>
        </dgm:presLayoutVars>
      </dgm:prSet>
      <dgm:spPr/>
      <dgm:t>
        <a:bodyPr/>
        <a:lstStyle/>
        <a:p>
          <a:endParaRPr lang="fr-FR"/>
        </a:p>
      </dgm:t>
    </dgm:pt>
    <dgm:pt modelId="{E3BE6847-36E2-4BF0-9562-C5AEE767AC46}" type="pres">
      <dgm:prSet presAssocID="{1C8CE694-D713-461A-930F-43460CFC26FE}" presName="node" presStyleLbl="node1" presStyleIdx="0" presStyleCnt="3" custScaleX="116325" custScaleY="60342" custLinFactNeighborY="10234">
        <dgm:presLayoutVars>
          <dgm:bulletEnabled val="1"/>
        </dgm:presLayoutVars>
      </dgm:prSet>
      <dgm:spPr/>
      <dgm:t>
        <a:bodyPr/>
        <a:lstStyle/>
        <a:p>
          <a:endParaRPr lang="fr-FR"/>
        </a:p>
      </dgm:t>
    </dgm:pt>
    <dgm:pt modelId="{AF3A95AF-69ED-4A34-9C02-7EFCF3C15E0E}" type="pres">
      <dgm:prSet presAssocID="{4EB29189-1F33-4F0B-A1A0-5F4D3A1979A0}" presName="sibTrans" presStyleLbl="sibTrans2D1" presStyleIdx="0" presStyleCnt="2" custScaleX="102353" custScaleY="47074"/>
      <dgm:spPr/>
      <dgm:t>
        <a:bodyPr/>
        <a:lstStyle/>
        <a:p>
          <a:endParaRPr lang="fr-FR"/>
        </a:p>
      </dgm:t>
    </dgm:pt>
    <dgm:pt modelId="{FF4DB765-BA59-4420-8557-7ABE5B8F47AC}" type="pres">
      <dgm:prSet presAssocID="{4EB29189-1F33-4F0B-A1A0-5F4D3A1979A0}" presName="connectorText" presStyleLbl="sibTrans2D1" presStyleIdx="0" presStyleCnt="2"/>
      <dgm:spPr/>
      <dgm:t>
        <a:bodyPr/>
        <a:lstStyle/>
        <a:p>
          <a:endParaRPr lang="fr-FR"/>
        </a:p>
      </dgm:t>
    </dgm:pt>
    <dgm:pt modelId="{F1D12CAE-43E3-4D11-9368-3F84D79DC70B}" type="pres">
      <dgm:prSet presAssocID="{4FCFBB2A-E95F-48DE-94C7-CD4C6436633D}" presName="node" presStyleLbl="node1" presStyleIdx="1" presStyleCnt="3" custScaleX="116325" custScaleY="55835" custLinFactNeighborY="-613">
        <dgm:presLayoutVars>
          <dgm:bulletEnabled val="1"/>
        </dgm:presLayoutVars>
      </dgm:prSet>
      <dgm:spPr/>
      <dgm:t>
        <a:bodyPr/>
        <a:lstStyle/>
        <a:p>
          <a:endParaRPr lang="fr-FR"/>
        </a:p>
      </dgm:t>
    </dgm:pt>
    <dgm:pt modelId="{052866C2-7071-40BA-A1A2-13FDA9E04BA1}" type="pres">
      <dgm:prSet presAssocID="{099BFFE2-905A-4AE7-92DD-BBA8034D30C1}" presName="sibTrans" presStyleLbl="sibTrans2D1" presStyleIdx="1" presStyleCnt="2" custScaleX="96642" custScaleY="43910" custLinFactNeighborX="-848" custLinFactNeighborY="4439"/>
      <dgm:spPr/>
      <dgm:t>
        <a:bodyPr/>
        <a:lstStyle/>
        <a:p>
          <a:endParaRPr lang="fr-FR"/>
        </a:p>
      </dgm:t>
    </dgm:pt>
    <dgm:pt modelId="{82DA9360-DA8B-4675-8186-725DDC9EB3D4}" type="pres">
      <dgm:prSet presAssocID="{099BFFE2-905A-4AE7-92DD-BBA8034D30C1}" presName="connectorText" presStyleLbl="sibTrans2D1" presStyleIdx="1" presStyleCnt="2"/>
      <dgm:spPr/>
      <dgm:t>
        <a:bodyPr/>
        <a:lstStyle/>
        <a:p>
          <a:endParaRPr lang="fr-FR"/>
        </a:p>
      </dgm:t>
    </dgm:pt>
    <dgm:pt modelId="{12357312-C725-47B8-8004-9DA4E6EAD732}" type="pres">
      <dgm:prSet presAssocID="{C4E9ECF7-0D74-463D-BC3E-B0BCAE264889}" presName="node" presStyleLbl="node1" presStyleIdx="2" presStyleCnt="3" custScaleX="116325" custScaleY="56111">
        <dgm:presLayoutVars>
          <dgm:bulletEnabled val="1"/>
        </dgm:presLayoutVars>
      </dgm:prSet>
      <dgm:spPr/>
      <dgm:t>
        <a:bodyPr/>
        <a:lstStyle/>
        <a:p>
          <a:endParaRPr lang="fr-FR"/>
        </a:p>
      </dgm:t>
    </dgm:pt>
  </dgm:ptLst>
  <dgm:cxnLst>
    <dgm:cxn modelId="{C7223743-EBE8-4F29-944D-D0C67226F2BC}" srcId="{92F858E5-CC20-41DE-9F84-F853AD256594}" destId="{4FCFBB2A-E95F-48DE-94C7-CD4C6436633D}" srcOrd="1" destOrd="0" parTransId="{143BF935-0561-46E5-B0F3-5C85BA1F4F40}" sibTransId="{099BFFE2-905A-4AE7-92DD-BBA8034D30C1}"/>
    <dgm:cxn modelId="{8E3C3E40-2101-418C-99E6-70BB0BD38DA1}" type="presOf" srcId="{4EB29189-1F33-4F0B-A1A0-5F4D3A1979A0}" destId="{FF4DB765-BA59-4420-8557-7ABE5B8F47AC}" srcOrd="1" destOrd="0" presId="urn:microsoft.com/office/officeart/2005/8/layout/process2"/>
    <dgm:cxn modelId="{146F7950-8925-426D-AD2C-0FCF1FA74030}" srcId="{92F858E5-CC20-41DE-9F84-F853AD256594}" destId="{1C8CE694-D713-461A-930F-43460CFC26FE}" srcOrd="0" destOrd="0" parTransId="{4E2230BE-68B2-47C8-B5F0-D4D1489ACB67}" sibTransId="{4EB29189-1F33-4F0B-A1A0-5F4D3A1979A0}"/>
    <dgm:cxn modelId="{1E3190B8-7F29-4546-8D27-58C0F643FB90}" type="presOf" srcId="{4FCFBB2A-E95F-48DE-94C7-CD4C6436633D}" destId="{F1D12CAE-43E3-4D11-9368-3F84D79DC70B}" srcOrd="0" destOrd="0" presId="urn:microsoft.com/office/officeart/2005/8/layout/process2"/>
    <dgm:cxn modelId="{C2F31EAC-B07E-4008-AAC8-72432DCEAD13}" type="presOf" srcId="{C4E9ECF7-0D74-463D-BC3E-B0BCAE264889}" destId="{12357312-C725-47B8-8004-9DA4E6EAD732}" srcOrd="0" destOrd="0" presId="urn:microsoft.com/office/officeart/2005/8/layout/process2"/>
    <dgm:cxn modelId="{D09BF8BA-3A3C-437B-A6E5-1337C6FFD39D}" type="presOf" srcId="{1C8CE694-D713-461A-930F-43460CFC26FE}" destId="{E3BE6847-36E2-4BF0-9562-C5AEE767AC46}" srcOrd="0" destOrd="0" presId="urn:microsoft.com/office/officeart/2005/8/layout/process2"/>
    <dgm:cxn modelId="{832B180C-4F52-42E9-B87B-8664BA41E465}" type="presOf" srcId="{099BFFE2-905A-4AE7-92DD-BBA8034D30C1}" destId="{82DA9360-DA8B-4675-8186-725DDC9EB3D4}" srcOrd="1" destOrd="0" presId="urn:microsoft.com/office/officeart/2005/8/layout/process2"/>
    <dgm:cxn modelId="{E5D5246B-9B10-4ABB-911D-249D6ED7CE0F}" type="presOf" srcId="{92F858E5-CC20-41DE-9F84-F853AD256594}" destId="{C54FB9AD-630B-4784-AA06-E998E7817C4D}" srcOrd="0" destOrd="0" presId="urn:microsoft.com/office/officeart/2005/8/layout/process2"/>
    <dgm:cxn modelId="{F6E5575B-CC7F-4CF8-9272-325331E92480}" type="presOf" srcId="{4EB29189-1F33-4F0B-A1A0-5F4D3A1979A0}" destId="{AF3A95AF-69ED-4A34-9C02-7EFCF3C15E0E}" srcOrd="0" destOrd="0" presId="urn:microsoft.com/office/officeart/2005/8/layout/process2"/>
    <dgm:cxn modelId="{B595CE30-7691-42FD-8DDF-0A280F8DC393}" srcId="{92F858E5-CC20-41DE-9F84-F853AD256594}" destId="{C4E9ECF7-0D74-463D-BC3E-B0BCAE264889}" srcOrd="2" destOrd="0" parTransId="{AFF59375-FFC9-4157-BBEC-4F825FC850AC}" sibTransId="{ADC6E055-8E80-4175-9AD3-1D280EFA873B}"/>
    <dgm:cxn modelId="{3CB5183A-2A63-4C94-8360-16E6897151B2}" type="presOf" srcId="{099BFFE2-905A-4AE7-92DD-BBA8034D30C1}" destId="{052866C2-7071-40BA-A1A2-13FDA9E04BA1}" srcOrd="0" destOrd="0" presId="urn:microsoft.com/office/officeart/2005/8/layout/process2"/>
    <dgm:cxn modelId="{0B64DDE4-E1A5-4B8C-B238-0C202559E1D9}" type="presParOf" srcId="{C54FB9AD-630B-4784-AA06-E998E7817C4D}" destId="{E3BE6847-36E2-4BF0-9562-C5AEE767AC46}" srcOrd="0" destOrd="0" presId="urn:microsoft.com/office/officeart/2005/8/layout/process2"/>
    <dgm:cxn modelId="{B39D0263-FE1C-48AD-9E9B-9A51A7906E86}" type="presParOf" srcId="{C54FB9AD-630B-4784-AA06-E998E7817C4D}" destId="{AF3A95AF-69ED-4A34-9C02-7EFCF3C15E0E}" srcOrd="1" destOrd="0" presId="urn:microsoft.com/office/officeart/2005/8/layout/process2"/>
    <dgm:cxn modelId="{9CFE800A-0687-4C96-BA37-1D4D5AAE2FEE}" type="presParOf" srcId="{AF3A95AF-69ED-4A34-9C02-7EFCF3C15E0E}" destId="{FF4DB765-BA59-4420-8557-7ABE5B8F47AC}" srcOrd="0" destOrd="0" presId="urn:microsoft.com/office/officeart/2005/8/layout/process2"/>
    <dgm:cxn modelId="{A36539D3-82F5-4803-ADDE-F548D03051C2}" type="presParOf" srcId="{C54FB9AD-630B-4784-AA06-E998E7817C4D}" destId="{F1D12CAE-43E3-4D11-9368-3F84D79DC70B}" srcOrd="2" destOrd="0" presId="urn:microsoft.com/office/officeart/2005/8/layout/process2"/>
    <dgm:cxn modelId="{B4CE7E54-3BA3-4A32-9B64-B0531AAE355B}" type="presParOf" srcId="{C54FB9AD-630B-4784-AA06-E998E7817C4D}" destId="{052866C2-7071-40BA-A1A2-13FDA9E04BA1}" srcOrd="3" destOrd="0" presId="urn:microsoft.com/office/officeart/2005/8/layout/process2"/>
    <dgm:cxn modelId="{93A66D49-AD7E-408B-9706-ED4AB57BD7AC}" type="presParOf" srcId="{052866C2-7071-40BA-A1A2-13FDA9E04BA1}" destId="{82DA9360-DA8B-4675-8186-725DDC9EB3D4}" srcOrd="0" destOrd="0" presId="urn:microsoft.com/office/officeart/2005/8/layout/process2"/>
    <dgm:cxn modelId="{0430EAE6-B193-420D-8A44-43443DD173D3}" type="presParOf" srcId="{C54FB9AD-630B-4784-AA06-E998E7817C4D}" destId="{12357312-C725-47B8-8004-9DA4E6EAD732}" srcOrd="4" destOrd="0" presId="urn:microsoft.com/office/officeart/2005/8/layout/process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2F858E5-CC20-41DE-9F84-F853AD256594}"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fr-FR"/>
        </a:p>
      </dgm:t>
    </dgm:pt>
    <dgm:pt modelId="{1C8CE694-D713-461A-930F-43460CFC26FE}">
      <dgm:prSet phldrT="[Text]" custT="1"/>
      <dgm:spPr>
        <a:noFill/>
        <a:ln>
          <a:solidFill>
            <a:schemeClr val="accent2"/>
          </a:solidFill>
        </a:ln>
      </dgm:spPr>
      <dgm:t>
        <a:bodyPr/>
        <a:lstStyle/>
        <a:p>
          <a:r>
            <a:rPr lang="fr-FR" sz="1300" b="1" dirty="0" smtClean="0">
              <a:solidFill>
                <a:schemeClr val="tx1"/>
              </a:solidFill>
              <a:latin typeface="Times" pitchFamily="18" charset="0"/>
            </a:rPr>
            <a:t>Détection des routes</a:t>
          </a:r>
          <a:endParaRPr lang="fr-FR" sz="1300" b="1" dirty="0">
            <a:solidFill>
              <a:schemeClr val="tx1"/>
            </a:solidFill>
            <a:latin typeface="Times" pitchFamily="18" charset="0"/>
          </a:endParaRPr>
        </a:p>
      </dgm:t>
    </dgm:pt>
    <dgm:pt modelId="{4E2230BE-68B2-47C8-B5F0-D4D1489ACB67}" type="parTrans" cxnId="{146F7950-8925-426D-AD2C-0FCF1FA74030}">
      <dgm:prSet/>
      <dgm:spPr/>
      <dgm:t>
        <a:bodyPr/>
        <a:lstStyle/>
        <a:p>
          <a:endParaRPr lang="fr-FR"/>
        </a:p>
      </dgm:t>
    </dgm:pt>
    <dgm:pt modelId="{4EB29189-1F33-4F0B-A1A0-5F4D3A1979A0}" type="sibTrans" cxnId="{146F7950-8925-426D-AD2C-0FCF1FA74030}">
      <dgm:prSet/>
      <dgm:spPr>
        <a:noFill/>
        <a:ln>
          <a:solidFill>
            <a:schemeClr val="accent2"/>
          </a:solidFill>
        </a:ln>
      </dgm:spPr>
      <dgm:t>
        <a:bodyPr/>
        <a:lstStyle/>
        <a:p>
          <a:endParaRPr lang="fr-FR"/>
        </a:p>
      </dgm:t>
    </dgm:pt>
    <dgm:pt modelId="{4FCFBB2A-E95F-48DE-94C7-CD4C6436633D}">
      <dgm:prSet phldrT="[Text]" custT="1"/>
      <dgm:spPr>
        <a:noFill/>
        <a:ln>
          <a:solidFill>
            <a:schemeClr val="accent2"/>
          </a:solidFill>
        </a:ln>
      </dgm:spPr>
      <dgm:t>
        <a:bodyPr/>
        <a:lstStyle/>
        <a:p>
          <a:r>
            <a:rPr lang="fr-FR" sz="1300" b="1" dirty="0" smtClean="0">
              <a:solidFill>
                <a:schemeClr val="tx1"/>
              </a:solidFill>
              <a:latin typeface="Times" pitchFamily="18" charset="0"/>
            </a:rPr>
            <a:t>Estimation de la pulsation LiDAR</a:t>
          </a:r>
          <a:endParaRPr lang="fr-FR" sz="1300" b="1" dirty="0">
            <a:solidFill>
              <a:schemeClr val="tx1"/>
            </a:solidFill>
            <a:latin typeface="Times" pitchFamily="18" charset="0"/>
          </a:endParaRPr>
        </a:p>
      </dgm:t>
    </dgm:pt>
    <dgm:pt modelId="{143BF935-0561-46E5-B0F3-5C85BA1F4F40}" type="parTrans" cxnId="{C7223743-EBE8-4F29-944D-D0C67226F2BC}">
      <dgm:prSet/>
      <dgm:spPr/>
      <dgm:t>
        <a:bodyPr/>
        <a:lstStyle/>
        <a:p>
          <a:endParaRPr lang="fr-FR"/>
        </a:p>
      </dgm:t>
    </dgm:pt>
    <dgm:pt modelId="{099BFFE2-905A-4AE7-92DD-BBA8034D30C1}" type="sibTrans" cxnId="{C7223743-EBE8-4F29-944D-D0C67226F2BC}">
      <dgm:prSet/>
      <dgm:spPr>
        <a:noFill/>
        <a:ln>
          <a:solidFill>
            <a:schemeClr val="accent2"/>
          </a:solidFill>
        </a:ln>
      </dgm:spPr>
      <dgm:t>
        <a:bodyPr/>
        <a:lstStyle/>
        <a:p>
          <a:endParaRPr lang="fr-FR"/>
        </a:p>
      </dgm:t>
    </dgm:pt>
    <dgm:pt modelId="{C54FB9AD-630B-4784-AA06-E998E7817C4D}" type="pres">
      <dgm:prSet presAssocID="{92F858E5-CC20-41DE-9F84-F853AD256594}" presName="linearFlow" presStyleCnt="0">
        <dgm:presLayoutVars>
          <dgm:resizeHandles val="exact"/>
        </dgm:presLayoutVars>
      </dgm:prSet>
      <dgm:spPr/>
      <dgm:t>
        <a:bodyPr/>
        <a:lstStyle/>
        <a:p>
          <a:endParaRPr lang="fr-FR"/>
        </a:p>
      </dgm:t>
    </dgm:pt>
    <dgm:pt modelId="{E3BE6847-36E2-4BF0-9562-C5AEE767AC46}" type="pres">
      <dgm:prSet presAssocID="{1C8CE694-D713-461A-930F-43460CFC26FE}" presName="node" presStyleLbl="node1" presStyleIdx="0" presStyleCnt="2" custScaleX="25936" custScaleY="29375" custLinFactNeighborY="5561">
        <dgm:presLayoutVars>
          <dgm:bulletEnabled val="1"/>
        </dgm:presLayoutVars>
      </dgm:prSet>
      <dgm:spPr/>
      <dgm:t>
        <a:bodyPr/>
        <a:lstStyle/>
        <a:p>
          <a:endParaRPr lang="fr-FR"/>
        </a:p>
      </dgm:t>
    </dgm:pt>
    <dgm:pt modelId="{AF3A95AF-69ED-4A34-9C02-7EFCF3C15E0E}" type="pres">
      <dgm:prSet presAssocID="{4EB29189-1F33-4F0B-A1A0-5F4D3A1979A0}" presName="sibTrans" presStyleLbl="sibTrans2D1" presStyleIdx="0" presStyleCnt="1" custScaleX="102353" custScaleY="24160"/>
      <dgm:spPr/>
      <dgm:t>
        <a:bodyPr/>
        <a:lstStyle/>
        <a:p>
          <a:endParaRPr lang="fr-FR"/>
        </a:p>
      </dgm:t>
    </dgm:pt>
    <dgm:pt modelId="{FF4DB765-BA59-4420-8557-7ABE5B8F47AC}" type="pres">
      <dgm:prSet presAssocID="{4EB29189-1F33-4F0B-A1A0-5F4D3A1979A0}" presName="connectorText" presStyleLbl="sibTrans2D1" presStyleIdx="0" presStyleCnt="1"/>
      <dgm:spPr/>
      <dgm:t>
        <a:bodyPr/>
        <a:lstStyle/>
        <a:p>
          <a:endParaRPr lang="fr-FR"/>
        </a:p>
      </dgm:t>
    </dgm:pt>
    <dgm:pt modelId="{F1D12CAE-43E3-4D11-9368-3F84D79DC70B}" type="pres">
      <dgm:prSet presAssocID="{4FCFBB2A-E95F-48DE-94C7-CD4C6436633D}" presName="node" presStyleLbl="node1" presStyleIdx="1" presStyleCnt="2" custScaleX="29853" custScaleY="28957" custLinFactNeighborY="2202">
        <dgm:presLayoutVars>
          <dgm:bulletEnabled val="1"/>
        </dgm:presLayoutVars>
      </dgm:prSet>
      <dgm:spPr/>
      <dgm:t>
        <a:bodyPr/>
        <a:lstStyle/>
        <a:p>
          <a:endParaRPr lang="fr-FR"/>
        </a:p>
      </dgm:t>
    </dgm:pt>
  </dgm:ptLst>
  <dgm:cxnLst>
    <dgm:cxn modelId="{C7223743-EBE8-4F29-944D-D0C67226F2BC}" srcId="{92F858E5-CC20-41DE-9F84-F853AD256594}" destId="{4FCFBB2A-E95F-48DE-94C7-CD4C6436633D}" srcOrd="1" destOrd="0" parTransId="{143BF935-0561-46E5-B0F3-5C85BA1F4F40}" sibTransId="{099BFFE2-905A-4AE7-92DD-BBA8034D30C1}"/>
    <dgm:cxn modelId="{BAA4017D-327E-485D-8F57-5F66F7CC2077}" type="presOf" srcId="{4FCFBB2A-E95F-48DE-94C7-CD4C6436633D}" destId="{F1D12CAE-43E3-4D11-9368-3F84D79DC70B}" srcOrd="0" destOrd="0" presId="urn:microsoft.com/office/officeart/2005/8/layout/process2"/>
    <dgm:cxn modelId="{146F7950-8925-426D-AD2C-0FCF1FA74030}" srcId="{92F858E5-CC20-41DE-9F84-F853AD256594}" destId="{1C8CE694-D713-461A-930F-43460CFC26FE}" srcOrd="0" destOrd="0" parTransId="{4E2230BE-68B2-47C8-B5F0-D4D1489ACB67}" sibTransId="{4EB29189-1F33-4F0B-A1A0-5F4D3A1979A0}"/>
    <dgm:cxn modelId="{6B5E9D08-CD79-4592-BC87-D206CB8C76F6}" type="presOf" srcId="{4EB29189-1F33-4F0B-A1A0-5F4D3A1979A0}" destId="{AF3A95AF-69ED-4A34-9C02-7EFCF3C15E0E}" srcOrd="0" destOrd="0" presId="urn:microsoft.com/office/officeart/2005/8/layout/process2"/>
    <dgm:cxn modelId="{22FE62A5-1E7E-4752-9C40-069917408CCA}" type="presOf" srcId="{92F858E5-CC20-41DE-9F84-F853AD256594}" destId="{C54FB9AD-630B-4784-AA06-E998E7817C4D}" srcOrd="0" destOrd="0" presId="urn:microsoft.com/office/officeart/2005/8/layout/process2"/>
    <dgm:cxn modelId="{9C7C33EC-370A-489A-AEDD-D2ED5FFBFF4F}" type="presOf" srcId="{4EB29189-1F33-4F0B-A1A0-5F4D3A1979A0}" destId="{FF4DB765-BA59-4420-8557-7ABE5B8F47AC}" srcOrd="1" destOrd="0" presId="urn:microsoft.com/office/officeart/2005/8/layout/process2"/>
    <dgm:cxn modelId="{BDC42CDD-9C50-4024-AD26-2EC818F6D948}" type="presOf" srcId="{1C8CE694-D713-461A-930F-43460CFC26FE}" destId="{E3BE6847-36E2-4BF0-9562-C5AEE767AC46}" srcOrd="0" destOrd="0" presId="urn:microsoft.com/office/officeart/2005/8/layout/process2"/>
    <dgm:cxn modelId="{FAA664E7-D887-404A-A11C-E68E6EDC8D6A}" type="presParOf" srcId="{C54FB9AD-630B-4784-AA06-E998E7817C4D}" destId="{E3BE6847-36E2-4BF0-9562-C5AEE767AC46}" srcOrd="0" destOrd="0" presId="urn:microsoft.com/office/officeart/2005/8/layout/process2"/>
    <dgm:cxn modelId="{2721DB75-DA3E-43A8-8847-BEDBE464CB34}" type="presParOf" srcId="{C54FB9AD-630B-4784-AA06-E998E7817C4D}" destId="{AF3A95AF-69ED-4A34-9C02-7EFCF3C15E0E}" srcOrd="1" destOrd="0" presId="urn:microsoft.com/office/officeart/2005/8/layout/process2"/>
    <dgm:cxn modelId="{49C88EA9-BB59-4896-ABF3-D34F5331DF87}" type="presParOf" srcId="{AF3A95AF-69ED-4A34-9C02-7EFCF3C15E0E}" destId="{FF4DB765-BA59-4420-8557-7ABE5B8F47AC}" srcOrd="0" destOrd="0" presId="urn:microsoft.com/office/officeart/2005/8/layout/process2"/>
    <dgm:cxn modelId="{CF0E79DA-C108-430E-9C3A-D7AA374D4756}" type="presParOf" srcId="{C54FB9AD-630B-4784-AA06-E998E7817C4D}" destId="{F1D12CAE-43E3-4D11-9368-3F84D79DC70B}" srcOrd="2" destOrd="0" presId="urn:microsoft.com/office/officeart/2005/8/layout/process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2F858E5-CC20-41DE-9F84-F853AD256594}"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fr-FR"/>
        </a:p>
      </dgm:t>
    </dgm:pt>
    <dgm:pt modelId="{1C8CE694-D713-461A-930F-43460CFC26FE}">
      <dgm:prSet phldrT="[Text]" custT="1"/>
      <dgm:spPr>
        <a:noFill/>
        <a:ln>
          <a:solidFill>
            <a:schemeClr val="accent2"/>
          </a:solidFill>
        </a:ln>
      </dgm:spPr>
      <dgm:t>
        <a:bodyPr/>
        <a:lstStyle/>
        <a:p>
          <a:r>
            <a:rPr lang="fr-FR" sz="1300" b="1" dirty="0" smtClean="0">
              <a:solidFill>
                <a:schemeClr val="tx1"/>
              </a:solidFill>
              <a:latin typeface="Times" pitchFamily="18" charset="0"/>
            </a:rPr>
            <a:t>Fenêtrage du champ</a:t>
          </a:r>
          <a:endParaRPr lang="fr-FR" sz="1300" b="1" dirty="0">
            <a:solidFill>
              <a:schemeClr val="tx1"/>
            </a:solidFill>
            <a:latin typeface="Times" pitchFamily="18" charset="0"/>
          </a:endParaRPr>
        </a:p>
      </dgm:t>
    </dgm:pt>
    <dgm:pt modelId="{4E2230BE-68B2-47C8-B5F0-D4D1489ACB67}" type="parTrans" cxnId="{146F7950-8925-426D-AD2C-0FCF1FA74030}">
      <dgm:prSet/>
      <dgm:spPr/>
      <dgm:t>
        <a:bodyPr/>
        <a:lstStyle/>
        <a:p>
          <a:endParaRPr lang="fr-FR"/>
        </a:p>
      </dgm:t>
    </dgm:pt>
    <dgm:pt modelId="{4EB29189-1F33-4F0B-A1A0-5F4D3A1979A0}" type="sibTrans" cxnId="{146F7950-8925-426D-AD2C-0FCF1FA74030}">
      <dgm:prSet/>
      <dgm:spPr>
        <a:noFill/>
        <a:ln>
          <a:solidFill>
            <a:schemeClr val="accent2"/>
          </a:solidFill>
        </a:ln>
      </dgm:spPr>
      <dgm:t>
        <a:bodyPr/>
        <a:lstStyle/>
        <a:p>
          <a:endParaRPr lang="fr-FR"/>
        </a:p>
      </dgm:t>
    </dgm:pt>
    <dgm:pt modelId="{4FCFBB2A-E95F-48DE-94C7-CD4C6436633D}">
      <dgm:prSet phldrT="[Text]" custT="1"/>
      <dgm:spPr>
        <a:noFill/>
        <a:ln>
          <a:solidFill>
            <a:schemeClr val="accent2"/>
          </a:solidFill>
        </a:ln>
      </dgm:spPr>
      <dgm:t>
        <a:bodyPr/>
        <a:lstStyle/>
        <a:p>
          <a:r>
            <a:rPr lang="fr-FR" sz="1300" b="1" dirty="0" smtClean="0">
              <a:solidFill>
                <a:schemeClr val="tx1"/>
              </a:solidFill>
              <a:latin typeface="Times" pitchFamily="18" charset="0"/>
            </a:rPr>
            <a:t>Classification des formes d’ondes</a:t>
          </a:r>
          <a:endParaRPr lang="fr-FR" sz="1300" b="1" dirty="0">
            <a:solidFill>
              <a:schemeClr val="tx1"/>
            </a:solidFill>
            <a:latin typeface="Times" pitchFamily="18" charset="0"/>
          </a:endParaRPr>
        </a:p>
      </dgm:t>
    </dgm:pt>
    <dgm:pt modelId="{143BF935-0561-46E5-B0F3-5C85BA1F4F40}" type="parTrans" cxnId="{C7223743-EBE8-4F29-944D-D0C67226F2BC}">
      <dgm:prSet/>
      <dgm:spPr/>
      <dgm:t>
        <a:bodyPr/>
        <a:lstStyle/>
        <a:p>
          <a:endParaRPr lang="fr-FR"/>
        </a:p>
      </dgm:t>
    </dgm:pt>
    <dgm:pt modelId="{099BFFE2-905A-4AE7-92DD-BBA8034D30C1}" type="sibTrans" cxnId="{C7223743-EBE8-4F29-944D-D0C67226F2BC}">
      <dgm:prSet/>
      <dgm:spPr>
        <a:noFill/>
        <a:ln>
          <a:solidFill>
            <a:schemeClr val="accent2"/>
          </a:solidFill>
        </a:ln>
      </dgm:spPr>
      <dgm:t>
        <a:bodyPr/>
        <a:lstStyle/>
        <a:p>
          <a:endParaRPr lang="fr-FR"/>
        </a:p>
      </dgm:t>
    </dgm:pt>
    <dgm:pt modelId="{C4E9ECF7-0D74-463D-BC3E-B0BCAE264889}">
      <dgm:prSet phldrT="[Text]" custT="1"/>
      <dgm:spPr>
        <a:noFill/>
        <a:ln>
          <a:solidFill>
            <a:schemeClr val="accent2"/>
          </a:solidFill>
        </a:ln>
      </dgm:spPr>
      <dgm:t>
        <a:bodyPr/>
        <a:lstStyle/>
        <a:p>
          <a:r>
            <a:rPr lang="fr-FR" sz="1300" b="1" dirty="0" smtClean="0">
              <a:solidFill>
                <a:schemeClr val="tx1"/>
              </a:solidFill>
              <a:latin typeface="Times" pitchFamily="18" charset="0"/>
            </a:rPr>
            <a:t>Débruitage des formes d’ondes</a:t>
          </a:r>
          <a:endParaRPr lang="fr-FR" sz="1300" b="1" dirty="0">
            <a:solidFill>
              <a:schemeClr val="tx1"/>
            </a:solidFill>
            <a:latin typeface="Times" pitchFamily="18" charset="0"/>
          </a:endParaRPr>
        </a:p>
      </dgm:t>
    </dgm:pt>
    <dgm:pt modelId="{AFF59375-FFC9-4157-BBEC-4F825FC850AC}" type="parTrans" cxnId="{B595CE30-7691-42FD-8DDF-0A280F8DC393}">
      <dgm:prSet/>
      <dgm:spPr/>
      <dgm:t>
        <a:bodyPr/>
        <a:lstStyle/>
        <a:p>
          <a:endParaRPr lang="fr-FR"/>
        </a:p>
      </dgm:t>
    </dgm:pt>
    <dgm:pt modelId="{ADC6E055-8E80-4175-9AD3-1D280EFA873B}" type="sibTrans" cxnId="{B595CE30-7691-42FD-8DDF-0A280F8DC393}">
      <dgm:prSet/>
      <dgm:spPr/>
      <dgm:t>
        <a:bodyPr/>
        <a:lstStyle/>
        <a:p>
          <a:endParaRPr lang="fr-FR"/>
        </a:p>
      </dgm:t>
    </dgm:pt>
    <dgm:pt modelId="{C54FB9AD-630B-4784-AA06-E998E7817C4D}" type="pres">
      <dgm:prSet presAssocID="{92F858E5-CC20-41DE-9F84-F853AD256594}" presName="linearFlow" presStyleCnt="0">
        <dgm:presLayoutVars>
          <dgm:resizeHandles val="exact"/>
        </dgm:presLayoutVars>
      </dgm:prSet>
      <dgm:spPr/>
      <dgm:t>
        <a:bodyPr/>
        <a:lstStyle/>
        <a:p>
          <a:endParaRPr lang="fr-FR"/>
        </a:p>
      </dgm:t>
    </dgm:pt>
    <dgm:pt modelId="{E3BE6847-36E2-4BF0-9562-C5AEE767AC46}" type="pres">
      <dgm:prSet presAssocID="{1C8CE694-D713-461A-930F-43460CFC26FE}" presName="node" presStyleLbl="node1" presStyleIdx="0" presStyleCnt="3" custScaleX="116325" custScaleY="60342" custLinFactNeighborY="10234">
        <dgm:presLayoutVars>
          <dgm:bulletEnabled val="1"/>
        </dgm:presLayoutVars>
      </dgm:prSet>
      <dgm:spPr/>
      <dgm:t>
        <a:bodyPr/>
        <a:lstStyle/>
        <a:p>
          <a:endParaRPr lang="fr-FR"/>
        </a:p>
      </dgm:t>
    </dgm:pt>
    <dgm:pt modelId="{AF3A95AF-69ED-4A34-9C02-7EFCF3C15E0E}" type="pres">
      <dgm:prSet presAssocID="{4EB29189-1F33-4F0B-A1A0-5F4D3A1979A0}" presName="sibTrans" presStyleLbl="sibTrans2D1" presStyleIdx="0" presStyleCnt="2" custScaleX="102353" custScaleY="47074"/>
      <dgm:spPr/>
      <dgm:t>
        <a:bodyPr/>
        <a:lstStyle/>
        <a:p>
          <a:endParaRPr lang="fr-FR"/>
        </a:p>
      </dgm:t>
    </dgm:pt>
    <dgm:pt modelId="{FF4DB765-BA59-4420-8557-7ABE5B8F47AC}" type="pres">
      <dgm:prSet presAssocID="{4EB29189-1F33-4F0B-A1A0-5F4D3A1979A0}" presName="connectorText" presStyleLbl="sibTrans2D1" presStyleIdx="0" presStyleCnt="2"/>
      <dgm:spPr/>
      <dgm:t>
        <a:bodyPr/>
        <a:lstStyle/>
        <a:p>
          <a:endParaRPr lang="fr-FR"/>
        </a:p>
      </dgm:t>
    </dgm:pt>
    <dgm:pt modelId="{F1D12CAE-43E3-4D11-9368-3F84D79DC70B}" type="pres">
      <dgm:prSet presAssocID="{4FCFBB2A-E95F-48DE-94C7-CD4C6436633D}" presName="node" presStyleLbl="node1" presStyleIdx="1" presStyleCnt="3" custScaleX="116325" custScaleY="55835" custLinFactNeighborY="338">
        <dgm:presLayoutVars>
          <dgm:bulletEnabled val="1"/>
        </dgm:presLayoutVars>
      </dgm:prSet>
      <dgm:spPr/>
      <dgm:t>
        <a:bodyPr/>
        <a:lstStyle/>
        <a:p>
          <a:endParaRPr lang="fr-FR"/>
        </a:p>
      </dgm:t>
    </dgm:pt>
    <dgm:pt modelId="{052866C2-7071-40BA-A1A2-13FDA9E04BA1}" type="pres">
      <dgm:prSet presAssocID="{099BFFE2-905A-4AE7-92DD-BBA8034D30C1}" presName="sibTrans" presStyleLbl="sibTrans2D1" presStyleIdx="1" presStyleCnt="2" custScaleX="96642" custScaleY="43910" custLinFactNeighborX="-848" custLinFactNeighborY="4439"/>
      <dgm:spPr/>
      <dgm:t>
        <a:bodyPr/>
        <a:lstStyle/>
        <a:p>
          <a:endParaRPr lang="fr-FR"/>
        </a:p>
      </dgm:t>
    </dgm:pt>
    <dgm:pt modelId="{82DA9360-DA8B-4675-8186-725DDC9EB3D4}" type="pres">
      <dgm:prSet presAssocID="{099BFFE2-905A-4AE7-92DD-BBA8034D30C1}" presName="connectorText" presStyleLbl="sibTrans2D1" presStyleIdx="1" presStyleCnt="2"/>
      <dgm:spPr/>
      <dgm:t>
        <a:bodyPr/>
        <a:lstStyle/>
        <a:p>
          <a:endParaRPr lang="fr-FR"/>
        </a:p>
      </dgm:t>
    </dgm:pt>
    <dgm:pt modelId="{12357312-C725-47B8-8004-9DA4E6EAD732}" type="pres">
      <dgm:prSet presAssocID="{C4E9ECF7-0D74-463D-BC3E-B0BCAE264889}" presName="node" presStyleLbl="node1" presStyleIdx="2" presStyleCnt="3" custScaleX="116325" custScaleY="56111">
        <dgm:presLayoutVars>
          <dgm:bulletEnabled val="1"/>
        </dgm:presLayoutVars>
      </dgm:prSet>
      <dgm:spPr/>
      <dgm:t>
        <a:bodyPr/>
        <a:lstStyle/>
        <a:p>
          <a:endParaRPr lang="fr-FR"/>
        </a:p>
      </dgm:t>
    </dgm:pt>
  </dgm:ptLst>
  <dgm:cxnLst>
    <dgm:cxn modelId="{C7223743-EBE8-4F29-944D-D0C67226F2BC}" srcId="{92F858E5-CC20-41DE-9F84-F853AD256594}" destId="{4FCFBB2A-E95F-48DE-94C7-CD4C6436633D}" srcOrd="1" destOrd="0" parTransId="{143BF935-0561-46E5-B0F3-5C85BA1F4F40}" sibTransId="{099BFFE2-905A-4AE7-92DD-BBA8034D30C1}"/>
    <dgm:cxn modelId="{5824E279-148E-4B9D-AB66-EA9E621A8EE8}" type="presOf" srcId="{C4E9ECF7-0D74-463D-BC3E-B0BCAE264889}" destId="{12357312-C725-47B8-8004-9DA4E6EAD732}" srcOrd="0" destOrd="0" presId="urn:microsoft.com/office/officeart/2005/8/layout/process2"/>
    <dgm:cxn modelId="{146F7950-8925-426D-AD2C-0FCF1FA74030}" srcId="{92F858E5-CC20-41DE-9F84-F853AD256594}" destId="{1C8CE694-D713-461A-930F-43460CFC26FE}" srcOrd="0" destOrd="0" parTransId="{4E2230BE-68B2-47C8-B5F0-D4D1489ACB67}" sibTransId="{4EB29189-1F33-4F0B-A1A0-5F4D3A1979A0}"/>
    <dgm:cxn modelId="{778DBDF7-F05D-4297-AF70-087F1FDF1867}" type="presOf" srcId="{4EB29189-1F33-4F0B-A1A0-5F4D3A1979A0}" destId="{FF4DB765-BA59-4420-8557-7ABE5B8F47AC}" srcOrd="1" destOrd="0" presId="urn:microsoft.com/office/officeart/2005/8/layout/process2"/>
    <dgm:cxn modelId="{C5AF4EDB-4B85-4BBD-92D4-056E051A28EE}" type="presOf" srcId="{1C8CE694-D713-461A-930F-43460CFC26FE}" destId="{E3BE6847-36E2-4BF0-9562-C5AEE767AC46}" srcOrd="0" destOrd="0" presId="urn:microsoft.com/office/officeart/2005/8/layout/process2"/>
    <dgm:cxn modelId="{7522AA3D-7EC8-4A0A-9060-693E34BF95F6}" type="presOf" srcId="{92F858E5-CC20-41DE-9F84-F853AD256594}" destId="{C54FB9AD-630B-4784-AA06-E998E7817C4D}" srcOrd="0" destOrd="0" presId="urn:microsoft.com/office/officeart/2005/8/layout/process2"/>
    <dgm:cxn modelId="{FF42DAA3-0F1C-4972-8CC1-A3F6CD46CB7A}" type="presOf" srcId="{099BFFE2-905A-4AE7-92DD-BBA8034D30C1}" destId="{82DA9360-DA8B-4675-8186-725DDC9EB3D4}" srcOrd="1" destOrd="0" presId="urn:microsoft.com/office/officeart/2005/8/layout/process2"/>
    <dgm:cxn modelId="{531C77B3-BC8E-4D0F-A889-E101B3FD2F4D}" type="presOf" srcId="{4EB29189-1F33-4F0B-A1A0-5F4D3A1979A0}" destId="{AF3A95AF-69ED-4A34-9C02-7EFCF3C15E0E}" srcOrd="0" destOrd="0" presId="urn:microsoft.com/office/officeart/2005/8/layout/process2"/>
    <dgm:cxn modelId="{B595CE30-7691-42FD-8DDF-0A280F8DC393}" srcId="{92F858E5-CC20-41DE-9F84-F853AD256594}" destId="{C4E9ECF7-0D74-463D-BC3E-B0BCAE264889}" srcOrd="2" destOrd="0" parTransId="{AFF59375-FFC9-4157-BBEC-4F825FC850AC}" sibTransId="{ADC6E055-8E80-4175-9AD3-1D280EFA873B}"/>
    <dgm:cxn modelId="{A4810714-AB32-4EE2-B468-B45C54CE8107}" type="presOf" srcId="{099BFFE2-905A-4AE7-92DD-BBA8034D30C1}" destId="{052866C2-7071-40BA-A1A2-13FDA9E04BA1}" srcOrd="0" destOrd="0" presId="urn:microsoft.com/office/officeart/2005/8/layout/process2"/>
    <dgm:cxn modelId="{B35C18AE-F718-4DBB-BAB5-0E429D7FF209}" type="presOf" srcId="{4FCFBB2A-E95F-48DE-94C7-CD4C6436633D}" destId="{F1D12CAE-43E3-4D11-9368-3F84D79DC70B}" srcOrd="0" destOrd="0" presId="urn:microsoft.com/office/officeart/2005/8/layout/process2"/>
    <dgm:cxn modelId="{7643C8E5-6161-4A75-A82F-E8EEA0D7DDE0}" type="presParOf" srcId="{C54FB9AD-630B-4784-AA06-E998E7817C4D}" destId="{E3BE6847-36E2-4BF0-9562-C5AEE767AC46}" srcOrd="0" destOrd="0" presId="urn:microsoft.com/office/officeart/2005/8/layout/process2"/>
    <dgm:cxn modelId="{7180A401-A684-4003-AEBC-5D9C894A0A42}" type="presParOf" srcId="{C54FB9AD-630B-4784-AA06-E998E7817C4D}" destId="{AF3A95AF-69ED-4A34-9C02-7EFCF3C15E0E}" srcOrd="1" destOrd="0" presId="urn:microsoft.com/office/officeart/2005/8/layout/process2"/>
    <dgm:cxn modelId="{878CF1BD-26D0-4561-871A-F163BFA83219}" type="presParOf" srcId="{AF3A95AF-69ED-4A34-9C02-7EFCF3C15E0E}" destId="{FF4DB765-BA59-4420-8557-7ABE5B8F47AC}" srcOrd="0" destOrd="0" presId="urn:microsoft.com/office/officeart/2005/8/layout/process2"/>
    <dgm:cxn modelId="{F91D3009-818A-4174-B03A-ABE3D941C702}" type="presParOf" srcId="{C54FB9AD-630B-4784-AA06-E998E7817C4D}" destId="{F1D12CAE-43E3-4D11-9368-3F84D79DC70B}" srcOrd="2" destOrd="0" presId="urn:microsoft.com/office/officeart/2005/8/layout/process2"/>
    <dgm:cxn modelId="{DC5B9CE6-B2FC-4F71-BA1A-784DBEB8AEC2}" type="presParOf" srcId="{C54FB9AD-630B-4784-AA06-E998E7817C4D}" destId="{052866C2-7071-40BA-A1A2-13FDA9E04BA1}" srcOrd="3" destOrd="0" presId="urn:microsoft.com/office/officeart/2005/8/layout/process2"/>
    <dgm:cxn modelId="{023C5FC2-3BCB-4F93-B526-A5D18F145D0C}" type="presParOf" srcId="{052866C2-7071-40BA-A1A2-13FDA9E04BA1}" destId="{82DA9360-DA8B-4675-8186-725DDC9EB3D4}" srcOrd="0" destOrd="0" presId="urn:microsoft.com/office/officeart/2005/8/layout/process2"/>
    <dgm:cxn modelId="{D31A45A0-4403-4E56-A2CE-9D97E6CB90E4}" type="presParOf" srcId="{C54FB9AD-630B-4784-AA06-E998E7817C4D}" destId="{12357312-C725-47B8-8004-9DA4E6EAD732}" srcOrd="4" destOrd="0" presId="urn:microsoft.com/office/officeart/2005/8/layout/process2"/>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2F858E5-CC20-41DE-9F84-F853AD256594}"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fr-FR"/>
        </a:p>
      </dgm:t>
    </dgm:pt>
    <dgm:pt modelId="{1C8CE694-D713-461A-930F-43460CFC26FE}">
      <dgm:prSet phldrT="[Text]" custT="1"/>
      <dgm:spPr>
        <a:noFill/>
        <a:ln>
          <a:solidFill>
            <a:schemeClr val="accent2"/>
          </a:solidFill>
        </a:ln>
      </dgm:spPr>
      <dgm:t>
        <a:bodyPr/>
        <a:lstStyle/>
        <a:p>
          <a:r>
            <a:rPr lang="fr-FR" sz="1300" b="1" dirty="0" smtClean="0">
              <a:solidFill>
                <a:schemeClr val="tx1"/>
              </a:solidFill>
              <a:latin typeface="Times" pitchFamily="18" charset="0"/>
            </a:rPr>
            <a:t>Détection des routes</a:t>
          </a:r>
          <a:endParaRPr lang="fr-FR" sz="1300" b="1" dirty="0">
            <a:solidFill>
              <a:schemeClr val="tx1"/>
            </a:solidFill>
            <a:latin typeface="Times" pitchFamily="18" charset="0"/>
          </a:endParaRPr>
        </a:p>
      </dgm:t>
    </dgm:pt>
    <dgm:pt modelId="{4E2230BE-68B2-47C8-B5F0-D4D1489ACB67}" type="parTrans" cxnId="{146F7950-8925-426D-AD2C-0FCF1FA74030}">
      <dgm:prSet/>
      <dgm:spPr/>
      <dgm:t>
        <a:bodyPr/>
        <a:lstStyle/>
        <a:p>
          <a:endParaRPr lang="fr-FR"/>
        </a:p>
      </dgm:t>
    </dgm:pt>
    <dgm:pt modelId="{4EB29189-1F33-4F0B-A1A0-5F4D3A1979A0}" type="sibTrans" cxnId="{146F7950-8925-426D-AD2C-0FCF1FA74030}">
      <dgm:prSet/>
      <dgm:spPr>
        <a:noFill/>
        <a:ln>
          <a:solidFill>
            <a:schemeClr val="accent2"/>
          </a:solidFill>
        </a:ln>
      </dgm:spPr>
      <dgm:t>
        <a:bodyPr/>
        <a:lstStyle/>
        <a:p>
          <a:endParaRPr lang="fr-FR"/>
        </a:p>
      </dgm:t>
    </dgm:pt>
    <dgm:pt modelId="{4FCFBB2A-E95F-48DE-94C7-CD4C6436633D}">
      <dgm:prSet phldrT="[Text]" custT="1"/>
      <dgm:spPr>
        <a:noFill/>
        <a:ln>
          <a:solidFill>
            <a:schemeClr val="accent2"/>
          </a:solidFill>
        </a:ln>
      </dgm:spPr>
      <dgm:t>
        <a:bodyPr/>
        <a:lstStyle/>
        <a:p>
          <a:r>
            <a:rPr lang="fr-FR" sz="1300" b="1" dirty="0" smtClean="0">
              <a:solidFill>
                <a:schemeClr val="tx1"/>
              </a:solidFill>
              <a:latin typeface="Times" pitchFamily="18" charset="0"/>
            </a:rPr>
            <a:t>Estimation de la pulsation LiDAR</a:t>
          </a:r>
          <a:endParaRPr lang="fr-FR" sz="1300" b="1" dirty="0">
            <a:solidFill>
              <a:schemeClr val="tx1"/>
            </a:solidFill>
            <a:latin typeface="Times" pitchFamily="18" charset="0"/>
          </a:endParaRPr>
        </a:p>
      </dgm:t>
    </dgm:pt>
    <dgm:pt modelId="{143BF935-0561-46E5-B0F3-5C85BA1F4F40}" type="parTrans" cxnId="{C7223743-EBE8-4F29-944D-D0C67226F2BC}">
      <dgm:prSet/>
      <dgm:spPr/>
      <dgm:t>
        <a:bodyPr/>
        <a:lstStyle/>
        <a:p>
          <a:endParaRPr lang="fr-FR"/>
        </a:p>
      </dgm:t>
    </dgm:pt>
    <dgm:pt modelId="{099BFFE2-905A-4AE7-92DD-BBA8034D30C1}" type="sibTrans" cxnId="{C7223743-EBE8-4F29-944D-D0C67226F2BC}">
      <dgm:prSet/>
      <dgm:spPr>
        <a:noFill/>
        <a:ln>
          <a:solidFill>
            <a:schemeClr val="accent2"/>
          </a:solidFill>
        </a:ln>
      </dgm:spPr>
      <dgm:t>
        <a:bodyPr/>
        <a:lstStyle/>
        <a:p>
          <a:endParaRPr lang="fr-FR"/>
        </a:p>
      </dgm:t>
    </dgm:pt>
    <dgm:pt modelId="{C54FB9AD-630B-4784-AA06-E998E7817C4D}" type="pres">
      <dgm:prSet presAssocID="{92F858E5-CC20-41DE-9F84-F853AD256594}" presName="linearFlow" presStyleCnt="0">
        <dgm:presLayoutVars>
          <dgm:resizeHandles val="exact"/>
        </dgm:presLayoutVars>
      </dgm:prSet>
      <dgm:spPr/>
      <dgm:t>
        <a:bodyPr/>
        <a:lstStyle/>
        <a:p>
          <a:endParaRPr lang="fr-FR"/>
        </a:p>
      </dgm:t>
    </dgm:pt>
    <dgm:pt modelId="{E3BE6847-36E2-4BF0-9562-C5AEE767AC46}" type="pres">
      <dgm:prSet presAssocID="{1C8CE694-D713-461A-930F-43460CFC26FE}" presName="node" presStyleLbl="node1" presStyleIdx="0" presStyleCnt="2" custScaleX="25936" custScaleY="29375" custLinFactNeighborY="5561">
        <dgm:presLayoutVars>
          <dgm:bulletEnabled val="1"/>
        </dgm:presLayoutVars>
      </dgm:prSet>
      <dgm:spPr/>
      <dgm:t>
        <a:bodyPr/>
        <a:lstStyle/>
        <a:p>
          <a:endParaRPr lang="fr-FR"/>
        </a:p>
      </dgm:t>
    </dgm:pt>
    <dgm:pt modelId="{AF3A95AF-69ED-4A34-9C02-7EFCF3C15E0E}" type="pres">
      <dgm:prSet presAssocID="{4EB29189-1F33-4F0B-A1A0-5F4D3A1979A0}" presName="sibTrans" presStyleLbl="sibTrans2D1" presStyleIdx="0" presStyleCnt="1" custScaleX="102353" custScaleY="24160"/>
      <dgm:spPr/>
      <dgm:t>
        <a:bodyPr/>
        <a:lstStyle/>
        <a:p>
          <a:endParaRPr lang="fr-FR"/>
        </a:p>
      </dgm:t>
    </dgm:pt>
    <dgm:pt modelId="{FF4DB765-BA59-4420-8557-7ABE5B8F47AC}" type="pres">
      <dgm:prSet presAssocID="{4EB29189-1F33-4F0B-A1A0-5F4D3A1979A0}" presName="connectorText" presStyleLbl="sibTrans2D1" presStyleIdx="0" presStyleCnt="1"/>
      <dgm:spPr/>
      <dgm:t>
        <a:bodyPr/>
        <a:lstStyle/>
        <a:p>
          <a:endParaRPr lang="fr-FR"/>
        </a:p>
      </dgm:t>
    </dgm:pt>
    <dgm:pt modelId="{F1D12CAE-43E3-4D11-9368-3F84D79DC70B}" type="pres">
      <dgm:prSet presAssocID="{4FCFBB2A-E95F-48DE-94C7-CD4C6436633D}" presName="node" presStyleLbl="node1" presStyleIdx="1" presStyleCnt="2" custScaleX="29853" custScaleY="28957" custLinFactNeighborY="2202">
        <dgm:presLayoutVars>
          <dgm:bulletEnabled val="1"/>
        </dgm:presLayoutVars>
      </dgm:prSet>
      <dgm:spPr/>
      <dgm:t>
        <a:bodyPr/>
        <a:lstStyle/>
        <a:p>
          <a:endParaRPr lang="fr-FR"/>
        </a:p>
      </dgm:t>
    </dgm:pt>
  </dgm:ptLst>
  <dgm:cxnLst>
    <dgm:cxn modelId="{C7223743-EBE8-4F29-944D-D0C67226F2BC}" srcId="{92F858E5-CC20-41DE-9F84-F853AD256594}" destId="{4FCFBB2A-E95F-48DE-94C7-CD4C6436633D}" srcOrd="1" destOrd="0" parTransId="{143BF935-0561-46E5-B0F3-5C85BA1F4F40}" sibTransId="{099BFFE2-905A-4AE7-92DD-BBA8034D30C1}"/>
    <dgm:cxn modelId="{146F7950-8925-426D-AD2C-0FCF1FA74030}" srcId="{92F858E5-CC20-41DE-9F84-F853AD256594}" destId="{1C8CE694-D713-461A-930F-43460CFC26FE}" srcOrd="0" destOrd="0" parTransId="{4E2230BE-68B2-47C8-B5F0-D4D1489ACB67}" sibTransId="{4EB29189-1F33-4F0B-A1A0-5F4D3A1979A0}"/>
    <dgm:cxn modelId="{0DC7769A-46A3-4BE2-89CA-3B002810721A}" type="presOf" srcId="{4FCFBB2A-E95F-48DE-94C7-CD4C6436633D}" destId="{F1D12CAE-43E3-4D11-9368-3F84D79DC70B}" srcOrd="0" destOrd="0" presId="urn:microsoft.com/office/officeart/2005/8/layout/process2"/>
    <dgm:cxn modelId="{D8ACE27A-B394-4028-91BC-716D90A99415}" type="presOf" srcId="{1C8CE694-D713-461A-930F-43460CFC26FE}" destId="{E3BE6847-36E2-4BF0-9562-C5AEE767AC46}" srcOrd="0" destOrd="0" presId="urn:microsoft.com/office/officeart/2005/8/layout/process2"/>
    <dgm:cxn modelId="{B710E9D4-C942-4754-9563-33963B809C53}" type="presOf" srcId="{4EB29189-1F33-4F0B-A1A0-5F4D3A1979A0}" destId="{FF4DB765-BA59-4420-8557-7ABE5B8F47AC}" srcOrd="1" destOrd="0" presId="urn:microsoft.com/office/officeart/2005/8/layout/process2"/>
    <dgm:cxn modelId="{2A1F50CD-0E66-4B20-8E63-0E2E834F76AB}" type="presOf" srcId="{4EB29189-1F33-4F0B-A1A0-5F4D3A1979A0}" destId="{AF3A95AF-69ED-4A34-9C02-7EFCF3C15E0E}" srcOrd="0" destOrd="0" presId="urn:microsoft.com/office/officeart/2005/8/layout/process2"/>
    <dgm:cxn modelId="{A355C707-A47C-4933-AFA6-567E9B9361CA}" type="presOf" srcId="{92F858E5-CC20-41DE-9F84-F853AD256594}" destId="{C54FB9AD-630B-4784-AA06-E998E7817C4D}" srcOrd="0" destOrd="0" presId="urn:microsoft.com/office/officeart/2005/8/layout/process2"/>
    <dgm:cxn modelId="{C96117BD-6740-488C-88DE-A5D049C7850F}" type="presParOf" srcId="{C54FB9AD-630B-4784-AA06-E998E7817C4D}" destId="{E3BE6847-36E2-4BF0-9562-C5AEE767AC46}" srcOrd="0" destOrd="0" presId="urn:microsoft.com/office/officeart/2005/8/layout/process2"/>
    <dgm:cxn modelId="{D82FBF5B-7850-413B-9D68-B2744155757E}" type="presParOf" srcId="{C54FB9AD-630B-4784-AA06-E998E7817C4D}" destId="{AF3A95AF-69ED-4A34-9C02-7EFCF3C15E0E}" srcOrd="1" destOrd="0" presId="urn:microsoft.com/office/officeart/2005/8/layout/process2"/>
    <dgm:cxn modelId="{85CB907F-88FE-474C-8D0B-DA914E00422E}" type="presParOf" srcId="{AF3A95AF-69ED-4A34-9C02-7EFCF3C15E0E}" destId="{FF4DB765-BA59-4420-8557-7ABE5B8F47AC}" srcOrd="0" destOrd="0" presId="urn:microsoft.com/office/officeart/2005/8/layout/process2"/>
    <dgm:cxn modelId="{4DE5F228-41F8-433F-848F-B6BB110469B4}" type="presParOf" srcId="{C54FB9AD-630B-4784-AA06-E998E7817C4D}" destId="{F1D12CAE-43E3-4D11-9368-3F84D79DC70B}" srcOrd="2" destOrd="0" presId="urn:microsoft.com/office/officeart/2005/8/layout/process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2F858E5-CC20-41DE-9F84-F853AD256594}"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fr-FR"/>
        </a:p>
      </dgm:t>
    </dgm:pt>
    <dgm:pt modelId="{1C8CE694-D713-461A-930F-43460CFC26FE}">
      <dgm:prSet phldrT="[Text]" custT="1"/>
      <dgm:spPr>
        <a:noFill/>
        <a:ln>
          <a:solidFill>
            <a:schemeClr val="accent2"/>
          </a:solidFill>
        </a:ln>
      </dgm:spPr>
      <dgm:t>
        <a:bodyPr/>
        <a:lstStyle/>
        <a:p>
          <a:r>
            <a:rPr lang="fr-FR" sz="1300" b="1" dirty="0" smtClean="0">
              <a:solidFill>
                <a:schemeClr val="tx1"/>
              </a:solidFill>
              <a:latin typeface="Times" pitchFamily="18" charset="0"/>
            </a:rPr>
            <a:t>Fenêtrage du champ</a:t>
          </a:r>
          <a:endParaRPr lang="fr-FR" sz="1300" b="1" dirty="0">
            <a:solidFill>
              <a:schemeClr val="tx1"/>
            </a:solidFill>
            <a:latin typeface="Times" pitchFamily="18" charset="0"/>
          </a:endParaRPr>
        </a:p>
      </dgm:t>
    </dgm:pt>
    <dgm:pt modelId="{4E2230BE-68B2-47C8-B5F0-D4D1489ACB67}" type="parTrans" cxnId="{146F7950-8925-426D-AD2C-0FCF1FA74030}">
      <dgm:prSet/>
      <dgm:spPr/>
      <dgm:t>
        <a:bodyPr/>
        <a:lstStyle/>
        <a:p>
          <a:endParaRPr lang="fr-FR"/>
        </a:p>
      </dgm:t>
    </dgm:pt>
    <dgm:pt modelId="{4EB29189-1F33-4F0B-A1A0-5F4D3A1979A0}" type="sibTrans" cxnId="{146F7950-8925-426D-AD2C-0FCF1FA74030}">
      <dgm:prSet/>
      <dgm:spPr>
        <a:noFill/>
        <a:ln>
          <a:solidFill>
            <a:schemeClr val="accent2"/>
          </a:solidFill>
        </a:ln>
      </dgm:spPr>
      <dgm:t>
        <a:bodyPr/>
        <a:lstStyle/>
        <a:p>
          <a:endParaRPr lang="fr-FR"/>
        </a:p>
      </dgm:t>
    </dgm:pt>
    <dgm:pt modelId="{4FCFBB2A-E95F-48DE-94C7-CD4C6436633D}">
      <dgm:prSet phldrT="[Text]" custT="1"/>
      <dgm:spPr>
        <a:noFill/>
        <a:ln>
          <a:solidFill>
            <a:schemeClr val="accent2"/>
          </a:solidFill>
        </a:ln>
      </dgm:spPr>
      <dgm:t>
        <a:bodyPr/>
        <a:lstStyle/>
        <a:p>
          <a:r>
            <a:rPr lang="fr-FR" sz="1300" b="1" dirty="0" smtClean="0">
              <a:solidFill>
                <a:schemeClr val="tx1"/>
              </a:solidFill>
              <a:latin typeface="Times" pitchFamily="18" charset="0"/>
            </a:rPr>
            <a:t>Classification des formes d’ondes</a:t>
          </a:r>
          <a:endParaRPr lang="fr-FR" sz="1300" b="1" dirty="0">
            <a:solidFill>
              <a:schemeClr val="tx1"/>
            </a:solidFill>
            <a:latin typeface="Times" pitchFamily="18" charset="0"/>
          </a:endParaRPr>
        </a:p>
      </dgm:t>
    </dgm:pt>
    <dgm:pt modelId="{143BF935-0561-46E5-B0F3-5C85BA1F4F40}" type="parTrans" cxnId="{C7223743-EBE8-4F29-944D-D0C67226F2BC}">
      <dgm:prSet/>
      <dgm:spPr/>
      <dgm:t>
        <a:bodyPr/>
        <a:lstStyle/>
        <a:p>
          <a:endParaRPr lang="fr-FR"/>
        </a:p>
      </dgm:t>
    </dgm:pt>
    <dgm:pt modelId="{099BFFE2-905A-4AE7-92DD-BBA8034D30C1}" type="sibTrans" cxnId="{C7223743-EBE8-4F29-944D-D0C67226F2BC}">
      <dgm:prSet/>
      <dgm:spPr>
        <a:noFill/>
        <a:ln>
          <a:solidFill>
            <a:schemeClr val="accent2"/>
          </a:solidFill>
        </a:ln>
      </dgm:spPr>
      <dgm:t>
        <a:bodyPr/>
        <a:lstStyle/>
        <a:p>
          <a:endParaRPr lang="fr-FR"/>
        </a:p>
      </dgm:t>
    </dgm:pt>
    <dgm:pt modelId="{C4E9ECF7-0D74-463D-BC3E-B0BCAE264889}">
      <dgm:prSet phldrT="[Text]" custT="1"/>
      <dgm:spPr>
        <a:noFill/>
        <a:ln>
          <a:solidFill>
            <a:schemeClr val="accent2"/>
          </a:solidFill>
        </a:ln>
      </dgm:spPr>
      <dgm:t>
        <a:bodyPr/>
        <a:lstStyle/>
        <a:p>
          <a:r>
            <a:rPr lang="fr-FR" sz="1300" b="1" dirty="0" smtClean="0">
              <a:solidFill>
                <a:schemeClr val="tx1"/>
              </a:solidFill>
              <a:latin typeface="Times" pitchFamily="18" charset="0"/>
            </a:rPr>
            <a:t>Débruitage des formes d’ondes</a:t>
          </a:r>
          <a:endParaRPr lang="fr-FR" sz="1300" b="1" dirty="0">
            <a:solidFill>
              <a:schemeClr val="tx1"/>
            </a:solidFill>
            <a:latin typeface="Times" pitchFamily="18" charset="0"/>
          </a:endParaRPr>
        </a:p>
      </dgm:t>
    </dgm:pt>
    <dgm:pt modelId="{AFF59375-FFC9-4157-BBEC-4F825FC850AC}" type="parTrans" cxnId="{B595CE30-7691-42FD-8DDF-0A280F8DC393}">
      <dgm:prSet/>
      <dgm:spPr/>
      <dgm:t>
        <a:bodyPr/>
        <a:lstStyle/>
        <a:p>
          <a:endParaRPr lang="fr-FR"/>
        </a:p>
      </dgm:t>
    </dgm:pt>
    <dgm:pt modelId="{ADC6E055-8E80-4175-9AD3-1D280EFA873B}" type="sibTrans" cxnId="{B595CE30-7691-42FD-8DDF-0A280F8DC393}">
      <dgm:prSet/>
      <dgm:spPr/>
      <dgm:t>
        <a:bodyPr/>
        <a:lstStyle/>
        <a:p>
          <a:endParaRPr lang="fr-FR"/>
        </a:p>
      </dgm:t>
    </dgm:pt>
    <dgm:pt modelId="{C54FB9AD-630B-4784-AA06-E998E7817C4D}" type="pres">
      <dgm:prSet presAssocID="{92F858E5-CC20-41DE-9F84-F853AD256594}" presName="linearFlow" presStyleCnt="0">
        <dgm:presLayoutVars>
          <dgm:resizeHandles val="exact"/>
        </dgm:presLayoutVars>
      </dgm:prSet>
      <dgm:spPr/>
      <dgm:t>
        <a:bodyPr/>
        <a:lstStyle/>
        <a:p>
          <a:endParaRPr lang="fr-FR"/>
        </a:p>
      </dgm:t>
    </dgm:pt>
    <dgm:pt modelId="{E3BE6847-36E2-4BF0-9562-C5AEE767AC46}" type="pres">
      <dgm:prSet presAssocID="{1C8CE694-D713-461A-930F-43460CFC26FE}" presName="node" presStyleLbl="node1" presStyleIdx="0" presStyleCnt="3" custScaleX="116325" custScaleY="60342" custLinFactNeighborY="10234">
        <dgm:presLayoutVars>
          <dgm:bulletEnabled val="1"/>
        </dgm:presLayoutVars>
      </dgm:prSet>
      <dgm:spPr/>
      <dgm:t>
        <a:bodyPr/>
        <a:lstStyle/>
        <a:p>
          <a:endParaRPr lang="fr-FR"/>
        </a:p>
      </dgm:t>
    </dgm:pt>
    <dgm:pt modelId="{AF3A95AF-69ED-4A34-9C02-7EFCF3C15E0E}" type="pres">
      <dgm:prSet presAssocID="{4EB29189-1F33-4F0B-A1A0-5F4D3A1979A0}" presName="sibTrans" presStyleLbl="sibTrans2D1" presStyleIdx="0" presStyleCnt="2" custScaleX="102353" custScaleY="47074"/>
      <dgm:spPr/>
      <dgm:t>
        <a:bodyPr/>
        <a:lstStyle/>
        <a:p>
          <a:endParaRPr lang="fr-FR"/>
        </a:p>
      </dgm:t>
    </dgm:pt>
    <dgm:pt modelId="{FF4DB765-BA59-4420-8557-7ABE5B8F47AC}" type="pres">
      <dgm:prSet presAssocID="{4EB29189-1F33-4F0B-A1A0-5F4D3A1979A0}" presName="connectorText" presStyleLbl="sibTrans2D1" presStyleIdx="0" presStyleCnt="2"/>
      <dgm:spPr/>
      <dgm:t>
        <a:bodyPr/>
        <a:lstStyle/>
        <a:p>
          <a:endParaRPr lang="fr-FR"/>
        </a:p>
      </dgm:t>
    </dgm:pt>
    <dgm:pt modelId="{F1D12CAE-43E3-4D11-9368-3F84D79DC70B}" type="pres">
      <dgm:prSet presAssocID="{4FCFBB2A-E95F-48DE-94C7-CD4C6436633D}" presName="node" presStyleLbl="node1" presStyleIdx="1" presStyleCnt="3" custScaleX="116325" custScaleY="55835" custLinFactNeighborY="338">
        <dgm:presLayoutVars>
          <dgm:bulletEnabled val="1"/>
        </dgm:presLayoutVars>
      </dgm:prSet>
      <dgm:spPr/>
      <dgm:t>
        <a:bodyPr/>
        <a:lstStyle/>
        <a:p>
          <a:endParaRPr lang="fr-FR"/>
        </a:p>
      </dgm:t>
    </dgm:pt>
    <dgm:pt modelId="{052866C2-7071-40BA-A1A2-13FDA9E04BA1}" type="pres">
      <dgm:prSet presAssocID="{099BFFE2-905A-4AE7-92DD-BBA8034D30C1}" presName="sibTrans" presStyleLbl="sibTrans2D1" presStyleIdx="1" presStyleCnt="2" custScaleX="96642" custScaleY="43910" custLinFactNeighborX="-848" custLinFactNeighborY="4439"/>
      <dgm:spPr/>
      <dgm:t>
        <a:bodyPr/>
        <a:lstStyle/>
        <a:p>
          <a:endParaRPr lang="fr-FR"/>
        </a:p>
      </dgm:t>
    </dgm:pt>
    <dgm:pt modelId="{82DA9360-DA8B-4675-8186-725DDC9EB3D4}" type="pres">
      <dgm:prSet presAssocID="{099BFFE2-905A-4AE7-92DD-BBA8034D30C1}" presName="connectorText" presStyleLbl="sibTrans2D1" presStyleIdx="1" presStyleCnt="2"/>
      <dgm:spPr/>
      <dgm:t>
        <a:bodyPr/>
        <a:lstStyle/>
        <a:p>
          <a:endParaRPr lang="fr-FR"/>
        </a:p>
      </dgm:t>
    </dgm:pt>
    <dgm:pt modelId="{12357312-C725-47B8-8004-9DA4E6EAD732}" type="pres">
      <dgm:prSet presAssocID="{C4E9ECF7-0D74-463D-BC3E-B0BCAE264889}" presName="node" presStyleLbl="node1" presStyleIdx="2" presStyleCnt="3" custScaleX="116325" custScaleY="56111">
        <dgm:presLayoutVars>
          <dgm:bulletEnabled val="1"/>
        </dgm:presLayoutVars>
      </dgm:prSet>
      <dgm:spPr/>
      <dgm:t>
        <a:bodyPr/>
        <a:lstStyle/>
        <a:p>
          <a:endParaRPr lang="fr-FR"/>
        </a:p>
      </dgm:t>
    </dgm:pt>
  </dgm:ptLst>
  <dgm:cxnLst>
    <dgm:cxn modelId="{C7223743-EBE8-4F29-944D-D0C67226F2BC}" srcId="{92F858E5-CC20-41DE-9F84-F853AD256594}" destId="{4FCFBB2A-E95F-48DE-94C7-CD4C6436633D}" srcOrd="1" destOrd="0" parTransId="{143BF935-0561-46E5-B0F3-5C85BA1F4F40}" sibTransId="{099BFFE2-905A-4AE7-92DD-BBA8034D30C1}"/>
    <dgm:cxn modelId="{146F7950-8925-426D-AD2C-0FCF1FA74030}" srcId="{92F858E5-CC20-41DE-9F84-F853AD256594}" destId="{1C8CE694-D713-461A-930F-43460CFC26FE}" srcOrd="0" destOrd="0" parTransId="{4E2230BE-68B2-47C8-B5F0-D4D1489ACB67}" sibTransId="{4EB29189-1F33-4F0B-A1A0-5F4D3A1979A0}"/>
    <dgm:cxn modelId="{04D92BD1-FFC9-4A6D-9072-9348C5D05A0F}" type="presOf" srcId="{1C8CE694-D713-461A-930F-43460CFC26FE}" destId="{E3BE6847-36E2-4BF0-9562-C5AEE767AC46}" srcOrd="0" destOrd="0" presId="urn:microsoft.com/office/officeart/2005/8/layout/process2"/>
    <dgm:cxn modelId="{14D8C9BB-D835-4E21-AD9C-7212229ED898}" type="presOf" srcId="{4FCFBB2A-E95F-48DE-94C7-CD4C6436633D}" destId="{F1D12CAE-43E3-4D11-9368-3F84D79DC70B}" srcOrd="0" destOrd="0" presId="urn:microsoft.com/office/officeart/2005/8/layout/process2"/>
    <dgm:cxn modelId="{BD457FB6-3264-4FB0-877B-707F0C8DF34C}" type="presOf" srcId="{4EB29189-1F33-4F0B-A1A0-5F4D3A1979A0}" destId="{FF4DB765-BA59-4420-8557-7ABE5B8F47AC}" srcOrd="1" destOrd="0" presId="urn:microsoft.com/office/officeart/2005/8/layout/process2"/>
    <dgm:cxn modelId="{954618A2-87F1-4DBD-8DE6-D2838F07B56E}" type="presOf" srcId="{099BFFE2-905A-4AE7-92DD-BBA8034D30C1}" destId="{82DA9360-DA8B-4675-8186-725DDC9EB3D4}" srcOrd="1" destOrd="0" presId="urn:microsoft.com/office/officeart/2005/8/layout/process2"/>
    <dgm:cxn modelId="{2AEB0B87-0035-420D-8DFC-AA730DFD78D1}" type="presOf" srcId="{92F858E5-CC20-41DE-9F84-F853AD256594}" destId="{C54FB9AD-630B-4784-AA06-E998E7817C4D}" srcOrd="0" destOrd="0" presId="urn:microsoft.com/office/officeart/2005/8/layout/process2"/>
    <dgm:cxn modelId="{B595CE30-7691-42FD-8DDF-0A280F8DC393}" srcId="{92F858E5-CC20-41DE-9F84-F853AD256594}" destId="{C4E9ECF7-0D74-463D-BC3E-B0BCAE264889}" srcOrd="2" destOrd="0" parTransId="{AFF59375-FFC9-4157-BBEC-4F825FC850AC}" sibTransId="{ADC6E055-8E80-4175-9AD3-1D280EFA873B}"/>
    <dgm:cxn modelId="{09A3A361-FE42-4D96-B685-1A961B05E9CD}" type="presOf" srcId="{099BFFE2-905A-4AE7-92DD-BBA8034D30C1}" destId="{052866C2-7071-40BA-A1A2-13FDA9E04BA1}" srcOrd="0" destOrd="0" presId="urn:microsoft.com/office/officeart/2005/8/layout/process2"/>
    <dgm:cxn modelId="{3077C4DA-E6AE-4BF3-B2A0-D0A0902D1447}" type="presOf" srcId="{4EB29189-1F33-4F0B-A1A0-5F4D3A1979A0}" destId="{AF3A95AF-69ED-4A34-9C02-7EFCF3C15E0E}" srcOrd="0" destOrd="0" presId="urn:microsoft.com/office/officeart/2005/8/layout/process2"/>
    <dgm:cxn modelId="{D9D8CC8C-E281-448B-BFB7-B3B92187D7CC}" type="presOf" srcId="{C4E9ECF7-0D74-463D-BC3E-B0BCAE264889}" destId="{12357312-C725-47B8-8004-9DA4E6EAD732}" srcOrd="0" destOrd="0" presId="urn:microsoft.com/office/officeart/2005/8/layout/process2"/>
    <dgm:cxn modelId="{FA9B283A-31DE-4CEA-82C8-1BD59A4FFE3D}" type="presParOf" srcId="{C54FB9AD-630B-4784-AA06-E998E7817C4D}" destId="{E3BE6847-36E2-4BF0-9562-C5AEE767AC46}" srcOrd="0" destOrd="0" presId="urn:microsoft.com/office/officeart/2005/8/layout/process2"/>
    <dgm:cxn modelId="{4D7C091F-0D34-47CF-A5A3-5416EA006649}" type="presParOf" srcId="{C54FB9AD-630B-4784-AA06-E998E7817C4D}" destId="{AF3A95AF-69ED-4A34-9C02-7EFCF3C15E0E}" srcOrd="1" destOrd="0" presId="urn:microsoft.com/office/officeart/2005/8/layout/process2"/>
    <dgm:cxn modelId="{2F43660A-1910-4AB4-B0A5-59FC83BE37B9}" type="presParOf" srcId="{AF3A95AF-69ED-4A34-9C02-7EFCF3C15E0E}" destId="{FF4DB765-BA59-4420-8557-7ABE5B8F47AC}" srcOrd="0" destOrd="0" presId="urn:microsoft.com/office/officeart/2005/8/layout/process2"/>
    <dgm:cxn modelId="{BF9EEB60-9CCA-4B81-8F47-FF4EA5FBE3F9}" type="presParOf" srcId="{C54FB9AD-630B-4784-AA06-E998E7817C4D}" destId="{F1D12CAE-43E3-4D11-9368-3F84D79DC70B}" srcOrd="2" destOrd="0" presId="urn:microsoft.com/office/officeart/2005/8/layout/process2"/>
    <dgm:cxn modelId="{3776AE69-A76D-4B52-A015-E83D1D90B802}" type="presParOf" srcId="{C54FB9AD-630B-4784-AA06-E998E7817C4D}" destId="{052866C2-7071-40BA-A1A2-13FDA9E04BA1}" srcOrd="3" destOrd="0" presId="urn:microsoft.com/office/officeart/2005/8/layout/process2"/>
    <dgm:cxn modelId="{C743C4AE-38A0-4D5C-9431-252400014927}" type="presParOf" srcId="{052866C2-7071-40BA-A1A2-13FDA9E04BA1}" destId="{82DA9360-DA8B-4675-8186-725DDC9EB3D4}" srcOrd="0" destOrd="0" presId="urn:microsoft.com/office/officeart/2005/8/layout/process2"/>
    <dgm:cxn modelId="{68CA252C-0323-4367-AB28-A307299C862B}" type="presParOf" srcId="{C54FB9AD-630B-4784-AA06-E998E7817C4D}" destId="{12357312-C725-47B8-8004-9DA4E6EAD732}" srcOrd="4" destOrd="0" presId="urn:microsoft.com/office/officeart/2005/8/layout/process2"/>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2F858E5-CC20-41DE-9F84-F853AD256594}"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fr-FR"/>
        </a:p>
      </dgm:t>
    </dgm:pt>
    <dgm:pt modelId="{1C8CE694-D713-461A-930F-43460CFC26FE}">
      <dgm:prSet phldrT="[Text]" custT="1"/>
      <dgm:spPr>
        <a:noFill/>
        <a:ln>
          <a:solidFill>
            <a:schemeClr val="accent2"/>
          </a:solidFill>
        </a:ln>
      </dgm:spPr>
      <dgm:t>
        <a:bodyPr/>
        <a:lstStyle/>
        <a:p>
          <a:r>
            <a:rPr lang="fr-FR" sz="1300" b="1" dirty="0" smtClean="0">
              <a:solidFill>
                <a:schemeClr val="tx1"/>
              </a:solidFill>
              <a:latin typeface="Times" pitchFamily="18" charset="0"/>
            </a:rPr>
            <a:t>Détection des routes</a:t>
          </a:r>
          <a:endParaRPr lang="fr-FR" sz="1300" b="1" dirty="0">
            <a:solidFill>
              <a:schemeClr val="tx1"/>
            </a:solidFill>
            <a:latin typeface="Times" pitchFamily="18" charset="0"/>
          </a:endParaRPr>
        </a:p>
      </dgm:t>
    </dgm:pt>
    <dgm:pt modelId="{4E2230BE-68B2-47C8-B5F0-D4D1489ACB67}" type="parTrans" cxnId="{146F7950-8925-426D-AD2C-0FCF1FA74030}">
      <dgm:prSet/>
      <dgm:spPr/>
      <dgm:t>
        <a:bodyPr/>
        <a:lstStyle/>
        <a:p>
          <a:endParaRPr lang="fr-FR"/>
        </a:p>
      </dgm:t>
    </dgm:pt>
    <dgm:pt modelId="{4EB29189-1F33-4F0B-A1A0-5F4D3A1979A0}" type="sibTrans" cxnId="{146F7950-8925-426D-AD2C-0FCF1FA74030}">
      <dgm:prSet/>
      <dgm:spPr>
        <a:noFill/>
        <a:ln>
          <a:solidFill>
            <a:schemeClr val="accent2"/>
          </a:solidFill>
        </a:ln>
      </dgm:spPr>
      <dgm:t>
        <a:bodyPr/>
        <a:lstStyle/>
        <a:p>
          <a:endParaRPr lang="fr-FR"/>
        </a:p>
      </dgm:t>
    </dgm:pt>
    <dgm:pt modelId="{4FCFBB2A-E95F-48DE-94C7-CD4C6436633D}">
      <dgm:prSet phldrT="[Text]" custT="1"/>
      <dgm:spPr>
        <a:noFill/>
        <a:ln>
          <a:solidFill>
            <a:schemeClr val="accent2"/>
          </a:solidFill>
        </a:ln>
      </dgm:spPr>
      <dgm:t>
        <a:bodyPr/>
        <a:lstStyle/>
        <a:p>
          <a:r>
            <a:rPr lang="fr-FR" sz="1300" b="1" dirty="0" smtClean="0">
              <a:solidFill>
                <a:schemeClr val="tx1"/>
              </a:solidFill>
              <a:latin typeface="Times" pitchFamily="18" charset="0"/>
            </a:rPr>
            <a:t>Estimation de la pulsation LiDAR</a:t>
          </a:r>
          <a:endParaRPr lang="fr-FR" sz="1300" b="1" dirty="0">
            <a:solidFill>
              <a:schemeClr val="tx1"/>
            </a:solidFill>
            <a:latin typeface="Times" pitchFamily="18" charset="0"/>
          </a:endParaRPr>
        </a:p>
      </dgm:t>
    </dgm:pt>
    <dgm:pt modelId="{143BF935-0561-46E5-B0F3-5C85BA1F4F40}" type="parTrans" cxnId="{C7223743-EBE8-4F29-944D-D0C67226F2BC}">
      <dgm:prSet/>
      <dgm:spPr/>
      <dgm:t>
        <a:bodyPr/>
        <a:lstStyle/>
        <a:p>
          <a:endParaRPr lang="fr-FR"/>
        </a:p>
      </dgm:t>
    </dgm:pt>
    <dgm:pt modelId="{099BFFE2-905A-4AE7-92DD-BBA8034D30C1}" type="sibTrans" cxnId="{C7223743-EBE8-4F29-944D-D0C67226F2BC}">
      <dgm:prSet/>
      <dgm:spPr>
        <a:noFill/>
        <a:ln>
          <a:solidFill>
            <a:schemeClr val="accent2"/>
          </a:solidFill>
        </a:ln>
      </dgm:spPr>
      <dgm:t>
        <a:bodyPr/>
        <a:lstStyle/>
        <a:p>
          <a:endParaRPr lang="fr-FR"/>
        </a:p>
      </dgm:t>
    </dgm:pt>
    <dgm:pt modelId="{C54FB9AD-630B-4784-AA06-E998E7817C4D}" type="pres">
      <dgm:prSet presAssocID="{92F858E5-CC20-41DE-9F84-F853AD256594}" presName="linearFlow" presStyleCnt="0">
        <dgm:presLayoutVars>
          <dgm:resizeHandles val="exact"/>
        </dgm:presLayoutVars>
      </dgm:prSet>
      <dgm:spPr/>
      <dgm:t>
        <a:bodyPr/>
        <a:lstStyle/>
        <a:p>
          <a:endParaRPr lang="fr-FR"/>
        </a:p>
      </dgm:t>
    </dgm:pt>
    <dgm:pt modelId="{E3BE6847-36E2-4BF0-9562-C5AEE767AC46}" type="pres">
      <dgm:prSet presAssocID="{1C8CE694-D713-461A-930F-43460CFC26FE}" presName="node" presStyleLbl="node1" presStyleIdx="0" presStyleCnt="2" custScaleX="25936" custScaleY="29375" custLinFactNeighborY="5561">
        <dgm:presLayoutVars>
          <dgm:bulletEnabled val="1"/>
        </dgm:presLayoutVars>
      </dgm:prSet>
      <dgm:spPr/>
      <dgm:t>
        <a:bodyPr/>
        <a:lstStyle/>
        <a:p>
          <a:endParaRPr lang="fr-FR"/>
        </a:p>
      </dgm:t>
    </dgm:pt>
    <dgm:pt modelId="{AF3A95AF-69ED-4A34-9C02-7EFCF3C15E0E}" type="pres">
      <dgm:prSet presAssocID="{4EB29189-1F33-4F0B-A1A0-5F4D3A1979A0}" presName="sibTrans" presStyleLbl="sibTrans2D1" presStyleIdx="0" presStyleCnt="1" custScaleX="102353" custScaleY="24160"/>
      <dgm:spPr/>
      <dgm:t>
        <a:bodyPr/>
        <a:lstStyle/>
        <a:p>
          <a:endParaRPr lang="fr-FR"/>
        </a:p>
      </dgm:t>
    </dgm:pt>
    <dgm:pt modelId="{FF4DB765-BA59-4420-8557-7ABE5B8F47AC}" type="pres">
      <dgm:prSet presAssocID="{4EB29189-1F33-4F0B-A1A0-5F4D3A1979A0}" presName="connectorText" presStyleLbl="sibTrans2D1" presStyleIdx="0" presStyleCnt="1"/>
      <dgm:spPr/>
      <dgm:t>
        <a:bodyPr/>
        <a:lstStyle/>
        <a:p>
          <a:endParaRPr lang="fr-FR"/>
        </a:p>
      </dgm:t>
    </dgm:pt>
    <dgm:pt modelId="{F1D12CAE-43E3-4D11-9368-3F84D79DC70B}" type="pres">
      <dgm:prSet presAssocID="{4FCFBB2A-E95F-48DE-94C7-CD4C6436633D}" presName="node" presStyleLbl="node1" presStyleIdx="1" presStyleCnt="2" custScaleX="29853" custScaleY="28957" custLinFactNeighborY="2202">
        <dgm:presLayoutVars>
          <dgm:bulletEnabled val="1"/>
        </dgm:presLayoutVars>
      </dgm:prSet>
      <dgm:spPr/>
      <dgm:t>
        <a:bodyPr/>
        <a:lstStyle/>
        <a:p>
          <a:endParaRPr lang="fr-FR"/>
        </a:p>
      </dgm:t>
    </dgm:pt>
  </dgm:ptLst>
  <dgm:cxnLst>
    <dgm:cxn modelId="{C7223743-EBE8-4F29-944D-D0C67226F2BC}" srcId="{92F858E5-CC20-41DE-9F84-F853AD256594}" destId="{4FCFBB2A-E95F-48DE-94C7-CD4C6436633D}" srcOrd="1" destOrd="0" parTransId="{143BF935-0561-46E5-B0F3-5C85BA1F4F40}" sibTransId="{099BFFE2-905A-4AE7-92DD-BBA8034D30C1}"/>
    <dgm:cxn modelId="{03896CCB-3321-4DB8-BD76-4E0A5202C265}" type="presOf" srcId="{1C8CE694-D713-461A-930F-43460CFC26FE}" destId="{E3BE6847-36E2-4BF0-9562-C5AEE767AC46}" srcOrd="0" destOrd="0" presId="urn:microsoft.com/office/officeart/2005/8/layout/process2"/>
    <dgm:cxn modelId="{146F7950-8925-426D-AD2C-0FCF1FA74030}" srcId="{92F858E5-CC20-41DE-9F84-F853AD256594}" destId="{1C8CE694-D713-461A-930F-43460CFC26FE}" srcOrd="0" destOrd="0" parTransId="{4E2230BE-68B2-47C8-B5F0-D4D1489ACB67}" sibTransId="{4EB29189-1F33-4F0B-A1A0-5F4D3A1979A0}"/>
    <dgm:cxn modelId="{4F76A962-5FC9-4A3B-9003-22C57860974C}" type="presOf" srcId="{4EB29189-1F33-4F0B-A1A0-5F4D3A1979A0}" destId="{FF4DB765-BA59-4420-8557-7ABE5B8F47AC}" srcOrd="1" destOrd="0" presId="urn:microsoft.com/office/officeart/2005/8/layout/process2"/>
    <dgm:cxn modelId="{4E954BB7-83BA-4739-8EB8-4AEC1A28BC25}" type="presOf" srcId="{4EB29189-1F33-4F0B-A1A0-5F4D3A1979A0}" destId="{AF3A95AF-69ED-4A34-9C02-7EFCF3C15E0E}" srcOrd="0" destOrd="0" presId="urn:microsoft.com/office/officeart/2005/8/layout/process2"/>
    <dgm:cxn modelId="{5F425D34-6BDC-4F81-9794-FFD99B196201}" type="presOf" srcId="{92F858E5-CC20-41DE-9F84-F853AD256594}" destId="{C54FB9AD-630B-4784-AA06-E998E7817C4D}" srcOrd="0" destOrd="0" presId="urn:microsoft.com/office/officeart/2005/8/layout/process2"/>
    <dgm:cxn modelId="{2CB740EA-764E-42B1-BEC1-86001EBD6ECE}" type="presOf" srcId="{4FCFBB2A-E95F-48DE-94C7-CD4C6436633D}" destId="{F1D12CAE-43E3-4D11-9368-3F84D79DC70B}" srcOrd="0" destOrd="0" presId="urn:microsoft.com/office/officeart/2005/8/layout/process2"/>
    <dgm:cxn modelId="{BD2F7C8C-9B17-4CAC-BE52-858ACFC0F03B}" type="presParOf" srcId="{C54FB9AD-630B-4784-AA06-E998E7817C4D}" destId="{E3BE6847-36E2-4BF0-9562-C5AEE767AC46}" srcOrd="0" destOrd="0" presId="urn:microsoft.com/office/officeart/2005/8/layout/process2"/>
    <dgm:cxn modelId="{95B4882A-DF25-4BCA-9EE9-AD7895E8DADF}" type="presParOf" srcId="{C54FB9AD-630B-4784-AA06-E998E7817C4D}" destId="{AF3A95AF-69ED-4A34-9C02-7EFCF3C15E0E}" srcOrd="1" destOrd="0" presId="urn:microsoft.com/office/officeart/2005/8/layout/process2"/>
    <dgm:cxn modelId="{852C88B9-CA31-4D8E-9322-F98E8612A1B0}" type="presParOf" srcId="{AF3A95AF-69ED-4A34-9C02-7EFCF3C15E0E}" destId="{FF4DB765-BA59-4420-8557-7ABE5B8F47AC}" srcOrd="0" destOrd="0" presId="urn:microsoft.com/office/officeart/2005/8/layout/process2"/>
    <dgm:cxn modelId="{54D20001-5399-4395-86A6-0431F8EAD9F3}" type="presParOf" srcId="{C54FB9AD-630B-4784-AA06-E998E7817C4D}" destId="{F1D12CAE-43E3-4D11-9368-3F84D79DC70B}" srcOrd="2" destOrd="0" presId="urn:microsoft.com/office/officeart/2005/8/layout/process2"/>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BE6847-36E2-4BF0-9562-C5AEE767AC46}">
      <dsp:nvSpPr>
        <dsp:cNvPr id="0" name=""/>
        <dsp:cNvSpPr/>
      </dsp:nvSpPr>
      <dsp:spPr>
        <a:xfrm>
          <a:off x="0" y="86795"/>
          <a:ext cx="2195390" cy="474858"/>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Fenêtrage du champ</a:t>
          </a:r>
          <a:endParaRPr lang="fr-FR" sz="1300" b="1" kern="1200" dirty="0">
            <a:solidFill>
              <a:schemeClr val="tx1"/>
            </a:solidFill>
            <a:latin typeface="Times" pitchFamily="18" charset="0"/>
          </a:endParaRPr>
        </a:p>
      </dsp:txBody>
      <dsp:txXfrm>
        <a:off x="0" y="86795"/>
        <a:ext cx="2195390" cy="474858"/>
      </dsp:txXfrm>
    </dsp:sp>
    <dsp:sp modelId="{AF3A95AF-69ED-4A34-9C02-7EFCF3C15E0E}">
      <dsp:nvSpPr>
        <dsp:cNvPr id="0" name=""/>
        <dsp:cNvSpPr/>
      </dsp:nvSpPr>
      <dsp:spPr>
        <a:xfrm rot="5400000">
          <a:off x="978341" y="633784"/>
          <a:ext cx="238707" cy="166701"/>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fr-FR" sz="1300" kern="1200"/>
        </a:p>
      </dsp:txBody>
      <dsp:txXfrm rot="5400000">
        <a:off x="978341" y="633784"/>
        <a:ext cx="238707" cy="166701"/>
      </dsp:txXfrm>
    </dsp:sp>
    <dsp:sp modelId="{F1D12CAE-43E3-4D11-9368-3F84D79DC70B}">
      <dsp:nvSpPr>
        <dsp:cNvPr id="0" name=""/>
        <dsp:cNvSpPr/>
      </dsp:nvSpPr>
      <dsp:spPr>
        <a:xfrm>
          <a:off x="0" y="872614"/>
          <a:ext cx="2195390" cy="439391"/>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Classification des formes d’ondes</a:t>
          </a:r>
          <a:endParaRPr lang="fr-FR" sz="1300" b="1" kern="1200" dirty="0">
            <a:solidFill>
              <a:schemeClr val="tx1"/>
            </a:solidFill>
            <a:latin typeface="Times" pitchFamily="18" charset="0"/>
          </a:endParaRPr>
        </a:p>
      </dsp:txBody>
      <dsp:txXfrm>
        <a:off x="0" y="872614"/>
        <a:ext cx="2195390" cy="439391"/>
      </dsp:txXfrm>
    </dsp:sp>
    <dsp:sp modelId="{052866C2-7071-40BA-A1A2-13FDA9E04BA1}">
      <dsp:nvSpPr>
        <dsp:cNvPr id="0" name=""/>
        <dsp:cNvSpPr/>
      </dsp:nvSpPr>
      <dsp:spPr>
        <a:xfrm rot="5400000">
          <a:off x="953711" y="1445199"/>
          <a:ext cx="282999" cy="155496"/>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fr-FR" sz="1600" kern="1200"/>
        </a:p>
      </dsp:txBody>
      <dsp:txXfrm rot="5400000">
        <a:off x="953711" y="1445199"/>
        <a:ext cx="282999" cy="155496"/>
      </dsp:txXfrm>
    </dsp:sp>
    <dsp:sp modelId="{12357312-C725-47B8-8004-9DA4E6EAD732}">
      <dsp:nvSpPr>
        <dsp:cNvPr id="0" name=""/>
        <dsp:cNvSpPr/>
      </dsp:nvSpPr>
      <dsp:spPr>
        <a:xfrm>
          <a:off x="0" y="1702449"/>
          <a:ext cx="2195390" cy="441563"/>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Débruitage des formes d’ondes</a:t>
          </a:r>
          <a:endParaRPr lang="fr-FR" sz="1300" b="1" kern="1200" dirty="0">
            <a:solidFill>
              <a:schemeClr val="tx1"/>
            </a:solidFill>
            <a:latin typeface="Times" pitchFamily="18" charset="0"/>
          </a:endParaRPr>
        </a:p>
      </dsp:txBody>
      <dsp:txXfrm>
        <a:off x="0" y="1702449"/>
        <a:ext cx="2195390" cy="44156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BE6847-36E2-4BF0-9562-C5AEE767AC46}">
      <dsp:nvSpPr>
        <dsp:cNvPr id="0" name=""/>
        <dsp:cNvSpPr/>
      </dsp:nvSpPr>
      <dsp:spPr>
        <a:xfrm>
          <a:off x="195083" y="197501"/>
          <a:ext cx="1199044" cy="501193"/>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Détection des routes</a:t>
          </a:r>
          <a:endParaRPr lang="fr-FR" sz="1300" b="1" kern="1200" dirty="0">
            <a:solidFill>
              <a:schemeClr val="tx1"/>
            </a:solidFill>
            <a:latin typeface="Times" pitchFamily="18" charset="0"/>
          </a:endParaRPr>
        </a:p>
      </dsp:txBody>
      <dsp:txXfrm>
        <a:off x="195083" y="197501"/>
        <a:ext cx="1199044" cy="501193"/>
      </dsp:txXfrm>
    </dsp:sp>
    <dsp:sp modelId="{AF3A95AF-69ED-4A34-9C02-7EFCF3C15E0E}">
      <dsp:nvSpPr>
        <dsp:cNvPr id="0" name=""/>
        <dsp:cNvSpPr/>
      </dsp:nvSpPr>
      <dsp:spPr>
        <a:xfrm rot="5400000">
          <a:off x="542097" y="934884"/>
          <a:ext cx="505017" cy="185497"/>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kern="1200"/>
        </a:p>
      </dsp:txBody>
      <dsp:txXfrm rot="5400000">
        <a:off x="542097" y="934884"/>
        <a:ext cx="505017" cy="185497"/>
      </dsp:txXfrm>
    </dsp:sp>
    <dsp:sp modelId="{F1D12CAE-43E3-4D11-9368-3F84D79DC70B}">
      <dsp:nvSpPr>
        <dsp:cNvPr id="0" name=""/>
        <dsp:cNvSpPr/>
      </dsp:nvSpPr>
      <dsp:spPr>
        <a:xfrm>
          <a:off x="104540" y="1356571"/>
          <a:ext cx="1380130" cy="494061"/>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Estimation de la pulsation LiDAR</a:t>
          </a:r>
          <a:endParaRPr lang="fr-FR" sz="1300" b="1" kern="1200" dirty="0">
            <a:solidFill>
              <a:schemeClr val="tx1"/>
            </a:solidFill>
            <a:latin typeface="Times" pitchFamily="18" charset="0"/>
          </a:endParaRPr>
        </a:p>
      </dsp:txBody>
      <dsp:txXfrm>
        <a:off x="104540" y="1356571"/>
        <a:ext cx="1380130" cy="49406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BE6847-36E2-4BF0-9562-C5AEE767AC46}">
      <dsp:nvSpPr>
        <dsp:cNvPr id="0" name=""/>
        <dsp:cNvSpPr/>
      </dsp:nvSpPr>
      <dsp:spPr>
        <a:xfrm>
          <a:off x="0" y="86795"/>
          <a:ext cx="2195390" cy="474858"/>
        </a:xfrm>
        <a:prstGeom prst="roundRect">
          <a:avLst>
            <a:gd name="adj" fmla="val 10000"/>
          </a:avLst>
        </a:prstGeom>
        <a:noFill/>
        <a:ln w="34925"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Fenêtrage du champ</a:t>
          </a:r>
          <a:endParaRPr lang="fr-FR" sz="1300" b="1" kern="1200" dirty="0">
            <a:solidFill>
              <a:schemeClr val="tx1"/>
            </a:solidFill>
            <a:latin typeface="Times" pitchFamily="18" charset="0"/>
          </a:endParaRPr>
        </a:p>
      </dsp:txBody>
      <dsp:txXfrm>
        <a:off x="0" y="86795"/>
        <a:ext cx="2195390" cy="474858"/>
      </dsp:txXfrm>
    </dsp:sp>
    <dsp:sp modelId="{AF3A95AF-69ED-4A34-9C02-7EFCF3C15E0E}">
      <dsp:nvSpPr>
        <dsp:cNvPr id="0" name=""/>
        <dsp:cNvSpPr/>
      </dsp:nvSpPr>
      <dsp:spPr>
        <a:xfrm rot="5400000">
          <a:off x="978341" y="633784"/>
          <a:ext cx="238707" cy="166701"/>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fr-FR" sz="1300" kern="1200"/>
        </a:p>
      </dsp:txBody>
      <dsp:txXfrm rot="5400000">
        <a:off x="978341" y="633784"/>
        <a:ext cx="238707" cy="166701"/>
      </dsp:txXfrm>
    </dsp:sp>
    <dsp:sp modelId="{F1D12CAE-43E3-4D11-9368-3F84D79DC70B}">
      <dsp:nvSpPr>
        <dsp:cNvPr id="0" name=""/>
        <dsp:cNvSpPr/>
      </dsp:nvSpPr>
      <dsp:spPr>
        <a:xfrm>
          <a:off x="0" y="872614"/>
          <a:ext cx="2195390" cy="439391"/>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Classification des formes d’ondes</a:t>
          </a:r>
          <a:endParaRPr lang="fr-FR" sz="1300" b="1" kern="1200" dirty="0">
            <a:solidFill>
              <a:schemeClr val="tx1"/>
            </a:solidFill>
            <a:latin typeface="Times" pitchFamily="18" charset="0"/>
          </a:endParaRPr>
        </a:p>
      </dsp:txBody>
      <dsp:txXfrm>
        <a:off x="0" y="872614"/>
        <a:ext cx="2195390" cy="439391"/>
      </dsp:txXfrm>
    </dsp:sp>
    <dsp:sp modelId="{052866C2-7071-40BA-A1A2-13FDA9E04BA1}">
      <dsp:nvSpPr>
        <dsp:cNvPr id="0" name=""/>
        <dsp:cNvSpPr/>
      </dsp:nvSpPr>
      <dsp:spPr>
        <a:xfrm rot="5400000">
          <a:off x="953711" y="1445199"/>
          <a:ext cx="282999" cy="155496"/>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fr-FR" sz="1600" kern="1200"/>
        </a:p>
      </dsp:txBody>
      <dsp:txXfrm rot="5400000">
        <a:off x="953711" y="1445199"/>
        <a:ext cx="282999" cy="155496"/>
      </dsp:txXfrm>
    </dsp:sp>
    <dsp:sp modelId="{12357312-C725-47B8-8004-9DA4E6EAD732}">
      <dsp:nvSpPr>
        <dsp:cNvPr id="0" name=""/>
        <dsp:cNvSpPr/>
      </dsp:nvSpPr>
      <dsp:spPr>
        <a:xfrm>
          <a:off x="0" y="1702449"/>
          <a:ext cx="2195390" cy="441563"/>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Débruitage des formes d’ondes</a:t>
          </a:r>
          <a:endParaRPr lang="fr-FR" sz="1300" b="1" kern="1200" dirty="0">
            <a:solidFill>
              <a:schemeClr val="tx1"/>
            </a:solidFill>
            <a:latin typeface="Times" pitchFamily="18" charset="0"/>
          </a:endParaRPr>
        </a:p>
      </dsp:txBody>
      <dsp:txXfrm>
        <a:off x="0" y="1702449"/>
        <a:ext cx="2195390" cy="441563"/>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BE6847-36E2-4BF0-9562-C5AEE767AC46}">
      <dsp:nvSpPr>
        <dsp:cNvPr id="0" name=""/>
        <dsp:cNvSpPr/>
      </dsp:nvSpPr>
      <dsp:spPr>
        <a:xfrm>
          <a:off x="195083" y="197501"/>
          <a:ext cx="1199044" cy="501193"/>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Détection des routes</a:t>
          </a:r>
          <a:endParaRPr lang="fr-FR" sz="1300" b="1" kern="1200" dirty="0">
            <a:solidFill>
              <a:schemeClr val="tx1"/>
            </a:solidFill>
            <a:latin typeface="Times" pitchFamily="18" charset="0"/>
          </a:endParaRPr>
        </a:p>
      </dsp:txBody>
      <dsp:txXfrm>
        <a:off x="195083" y="197501"/>
        <a:ext cx="1199044" cy="501193"/>
      </dsp:txXfrm>
    </dsp:sp>
    <dsp:sp modelId="{AF3A95AF-69ED-4A34-9C02-7EFCF3C15E0E}">
      <dsp:nvSpPr>
        <dsp:cNvPr id="0" name=""/>
        <dsp:cNvSpPr/>
      </dsp:nvSpPr>
      <dsp:spPr>
        <a:xfrm rot="5400000">
          <a:off x="542097" y="934884"/>
          <a:ext cx="505017" cy="185497"/>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kern="1200"/>
        </a:p>
      </dsp:txBody>
      <dsp:txXfrm rot="5400000">
        <a:off x="542097" y="934884"/>
        <a:ext cx="505017" cy="185497"/>
      </dsp:txXfrm>
    </dsp:sp>
    <dsp:sp modelId="{F1D12CAE-43E3-4D11-9368-3F84D79DC70B}">
      <dsp:nvSpPr>
        <dsp:cNvPr id="0" name=""/>
        <dsp:cNvSpPr/>
      </dsp:nvSpPr>
      <dsp:spPr>
        <a:xfrm>
          <a:off x="104540" y="1356571"/>
          <a:ext cx="1380130" cy="494061"/>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Estimation de la pulsation LiDAR</a:t>
          </a:r>
          <a:endParaRPr lang="fr-FR" sz="1300" b="1" kern="1200" dirty="0">
            <a:solidFill>
              <a:schemeClr val="tx1"/>
            </a:solidFill>
            <a:latin typeface="Times" pitchFamily="18" charset="0"/>
          </a:endParaRPr>
        </a:p>
      </dsp:txBody>
      <dsp:txXfrm>
        <a:off x="104540" y="1356571"/>
        <a:ext cx="1380130" cy="494061"/>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BE6847-36E2-4BF0-9562-C5AEE767AC46}">
      <dsp:nvSpPr>
        <dsp:cNvPr id="0" name=""/>
        <dsp:cNvSpPr/>
      </dsp:nvSpPr>
      <dsp:spPr>
        <a:xfrm>
          <a:off x="0" y="86795"/>
          <a:ext cx="2195390" cy="474858"/>
        </a:xfrm>
        <a:prstGeom prst="roundRect">
          <a:avLst>
            <a:gd name="adj" fmla="val 10000"/>
          </a:avLst>
        </a:prstGeom>
        <a:noFill/>
        <a:ln w="34925"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Fenêtrage du champ</a:t>
          </a:r>
          <a:endParaRPr lang="fr-FR" sz="1300" b="1" kern="1200" dirty="0">
            <a:solidFill>
              <a:schemeClr val="tx1"/>
            </a:solidFill>
            <a:latin typeface="Times" pitchFamily="18" charset="0"/>
          </a:endParaRPr>
        </a:p>
      </dsp:txBody>
      <dsp:txXfrm>
        <a:off x="0" y="86795"/>
        <a:ext cx="2195390" cy="474858"/>
      </dsp:txXfrm>
    </dsp:sp>
    <dsp:sp modelId="{AF3A95AF-69ED-4A34-9C02-7EFCF3C15E0E}">
      <dsp:nvSpPr>
        <dsp:cNvPr id="0" name=""/>
        <dsp:cNvSpPr/>
      </dsp:nvSpPr>
      <dsp:spPr>
        <a:xfrm rot="5400000">
          <a:off x="978341" y="633784"/>
          <a:ext cx="238707" cy="166701"/>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fr-FR" sz="1300" kern="1200"/>
        </a:p>
      </dsp:txBody>
      <dsp:txXfrm rot="5400000">
        <a:off x="978341" y="633784"/>
        <a:ext cx="238707" cy="166701"/>
      </dsp:txXfrm>
    </dsp:sp>
    <dsp:sp modelId="{F1D12CAE-43E3-4D11-9368-3F84D79DC70B}">
      <dsp:nvSpPr>
        <dsp:cNvPr id="0" name=""/>
        <dsp:cNvSpPr/>
      </dsp:nvSpPr>
      <dsp:spPr>
        <a:xfrm>
          <a:off x="0" y="872614"/>
          <a:ext cx="2195390" cy="439391"/>
        </a:xfrm>
        <a:prstGeom prst="roundRect">
          <a:avLst>
            <a:gd name="adj" fmla="val 10000"/>
          </a:avLst>
        </a:prstGeom>
        <a:noFill/>
        <a:ln w="34925"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Classification des formes d’ondes</a:t>
          </a:r>
          <a:endParaRPr lang="fr-FR" sz="1300" b="1" kern="1200" dirty="0">
            <a:solidFill>
              <a:schemeClr val="tx1"/>
            </a:solidFill>
            <a:latin typeface="Times" pitchFamily="18" charset="0"/>
          </a:endParaRPr>
        </a:p>
      </dsp:txBody>
      <dsp:txXfrm>
        <a:off x="0" y="872614"/>
        <a:ext cx="2195390" cy="439391"/>
      </dsp:txXfrm>
    </dsp:sp>
    <dsp:sp modelId="{052866C2-7071-40BA-A1A2-13FDA9E04BA1}">
      <dsp:nvSpPr>
        <dsp:cNvPr id="0" name=""/>
        <dsp:cNvSpPr/>
      </dsp:nvSpPr>
      <dsp:spPr>
        <a:xfrm rot="5400000">
          <a:off x="953711" y="1445199"/>
          <a:ext cx="282999" cy="155496"/>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fr-FR" sz="1600" kern="1200"/>
        </a:p>
      </dsp:txBody>
      <dsp:txXfrm rot="5400000">
        <a:off x="953711" y="1445199"/>
        <a:ext cx="282999" cy="155496"/>
      </dsp:txXfrm>
    </dsp:sp>
    <dsp:sp modelId="{12357312-C725-47B8-8004-9DA4E6EAD732}">
      <dsp:nvSpPr>
        <dsp:cNvPr id="0" name=""/>
        <dsp:cNvSpPr/>
      </dsp:nvSpPr>
      <dsp:spPr>
        <a:xfrm>
          <a:off x="0" y="1702449"/>
          <a:ext cx="2195390" cy="441563"/>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Débruitage des formes d’ondes</a:t>
          </a:r>
          <a:endParaRPr lang="fr-FR" sz="1300" b="1" kern="1200" dirty="0">
            <a:solidFill>
              <a:schemeClr val="tx1"/>
            </a:solidFill>
            <a:latin typeface="Times" pitchFamily="18" charset="0"/>
          </a:endParaRPr>
        </a:p>
      </dsp:txBody>
      <dsp:txXfrm>
        <a:off x="0" y="1702449"/>
        <a:ext cx="2195390" cy="441563"/>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BE6847-36E2-4BF0-9562-C5AEE767AC46}">
      <dsp:nvSpPr>
        <dsp:cNvPr id="0" name=""/>
        <dsp:cNvSpPr/>
      </dsp:nvSpPr>
      <dsp:spPr>
        <a:xfrm>
          <a:off x="195083" y="197501"/>
          <a:ext cx="1199044" cy="501193"/>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Détection des routes</a:t>
          </a:r>
          <a:endParaRPr lang="fr-FR" sz="1300" b="1" kern="1200" dirty="0">
            <a:solidFill>
              <a:schemeClr val="tx1"/>
            </a:solidFill>
            <a:latin typeface="Times" pitchFamily="18" charset="0"/>
          </a:endParaRPr>
        </a:p>
      </dsp:txBody>
      <dsp:txXfrm>
        <a:off x="195083" y="197501"/>
        <a:ext cx="1199044" cy="501193"/>
      </dsp:txXfrm>
    </dsp:sp>
    <dsp:sp modelId="{AF3A95AF-69ED-4A34-9C02-7EFCF3C15E0E}">
      <dsp:nvSpPr>
        <dsp:cNvPr id="0" name=""/>
        <dsp:cNvSpPr/>
      </dsp:nvSpPr>
      <dsp:spPr>
        <a:xfrm rot="5400000">
          <a:off x="542097" y="934884"/>
          <a:ext cx="505017" cy="185497"/>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kern="1200"/>
        </a:p>
      </dsp:txBody>
      <dsp:txXfrm rot="5400000">
        <a:off x="542097" y="934884"/>
        <a:ext cx="505017" cy="185497"/>
      </dsp:txXfrm>
    </dsp:sp>
    <dsp:sp modelId="{F1D12CAE-43E3-4D11-9368-3F84D79DC70B}">
      <dsp:nvSpPr>
        <dsp:cNvPr id="0" name=""/>
        <dsp:cNvSpPr/>
      </dsp:nvSpPr>
      <dsp:spPr>
        <a:xfrm>
          <a:off x="104540" y="1356571"/>
          <a:ext cx="1380130" cy="494061"/>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Estimation de la pulsation LiDAR</a:t>
          </a:r>
          <a:endParaRPr lang="fr-FR" sz="1300" b="1" kern="1200" dirty="0">
            <a:solidFill>
              <a:schemeClr val="tx1"/>
            </a:solidFill>
            <a:latin typeface="Times" pitchFamily="18" charset="0"/>
          </a:endParaRPr>
        </a:p>
      </dsp:txBody>
      <dsp:txXfrm>
        <a:off x="104540" y="1356571"/>
        <a:ext cx="1380130" cy="494061"/>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BE6847-36E2-4BF0-9562-C5AEE767AC46}">
      <dsp:nvSpPr>
        <dsp:cNvPr id="0" name=""/>
        <dsp:cNvSpPr/>
      </dsp:nvSpPr>
      <dsp:spPr>
        <a:xfrm>
          <a:off x="0" y="86795"/>
          <a:ext cx="2195390" cy="474858"/>
        </a:xfrm>
        <a:prstGeom prst="roundRect">
          <a:avLst>
            <a:gd name="adj" fmla="val 10000"/>
          </a:avLst>
        </a:prstGeom>
        <a:noFill/>
        <a:ln w="34925"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Fenêtrage du champ</a:t>
          </a:r>
          <a:endParaRPr lang="fr-FR" sz="1300" b="1" kern="1200" dirty="0">
            <a:solidFill>
              <a:schemeClr val="tx1"/>
            </a:solidFill>
            <a:latin typeface="Times" pitchFamily="18" charset="0"/>
          </a:endParaRPr>
        </a:p>
      </dsp:txBody>
      <dsp:txXfrm>
        <a:off x="0" y="86795"/>
        <a:ext cx="2195390" cy="474858"/>
      </dsp:txXfrm>
    </dsp:sp>
    <dsp:sp modelId="{AF3A95AF-69ED-4A34-9C02-7EFCF3C15E0E}">
      <dsp:nvSpPr>
        <dsp:cNvPr id="0" name=""/>
        <dsp:cNvSpPr/>
      </dsp:nvSpPr>
      <dsp:spPr>
        <a:xfrm rot="5400000">
          <a:off x="981612" y="629523"/>
          <a:ext cx="232165" cy="166701"/>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fr-FR" sz="1300" kern="1200"/>
        </a:p>
      </dsp:txBody>
      <dsp:txXfrm rot="5400000">
        <a:off x="981612" y="629523"/>
        <a:ext cx="232165" cy="166701"/>
      </dsp:txXfrm>
    </dsp:sp>
    <dsp:sp modelId="{F1D12CAE-43E3-4D11-9368-3F84D79DC70B}">
      <dsp:nvSpPr>
        <dsp:cNvPr id="0" name=""/>
        <dsp:cNvSpPr/>
      </dsp:nvSpPr>
      <dsp:spPr>
        <a:xfrm>
          <a:off x="0" y="864092"/>
          <a:ext cx="2195390" cy="439391"/>
        </a:xfrm>
        <a:prstGeom prst="roundRect">
          <a:avLst>
            <a:gd name="adj" fmla="val 10000"/>
          </a:avLst>
        </a:prstGeom>
        <a:noFill/>
        <a:ln w="34925"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Classification des formes d’ondes</a:t>
          </a:r>
          <a:endParaRPr lang="fr-FR" sz="1300" b="1" kern="1200" dirty="0">
            <a:solidFill>
              <a:schemeClr val="tx1"/>
            </a:solidFill>
            <a:latin typeface="Times" pitchFamily="18" charset="0"/>
          </a:endParaRPr>
        </a:p>
      </dsp:txBody>
      <dsp:txXfrm>
        <a:off x="0" y="864092"/>
        <a:ext cx="2195390" cy="439391"/>
      </dsp:txXfrm>
    </dsp:sp>
    <dsp:sp modelId="{052866C2-7071-40BA-A1A2-13FDA9E04BA1}">
      <dsp:nvSpPr>
        <dsp:cNvPr id="0" name=""/>
        <dsp:cNvSpPr/>
      </dsp:nvSpPr>
      <dsp:spPr>
        <a:xfrm rot="5400000">
          <a:off x="950569" y="1440938"/>
          <a:ext cx="289176" cy="155496"/>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fr-FR" sz="1700" kern="1200"/>
        </a:p>
      </dsp:txBody>
      <dsp:txXfrm rot="5400000">
        <a:off x="950569" y="1440938"/>
        <a:ext cx="289176" cy="155496"/>
      </dsp:txXfrm>
    </dsp:sp>
    <dsp:sp modelId="{12357312-C725-47B8-8004-9DA4E6EAD732}">
      <dsp:nvSpPr>
        <dsp:cNvPr id="0" name=""/>
        <dsp:cNvSpPr/>
      </dsp:nvSpPr>
      <dsp:spPr>
        <a:xfrm>
          <a:off x="0" y="1702449"/>
          <a:ext cx="2195390" cy="441563"/>
        </a:xfrm>
        <a:prstGeom prst="roundRect">
          <a:avLst>
            <a:gd name="adj" fmla="val 10000"/>
          </a:avLst>
        </a:prstGeom>
        <a:noFill/>
        <a:ln w="34925"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Débruitage des formes d’ondes</a:t>
          </a:r>
          <a:endParaRPr lang="fr-FR" sz="1300" b="1" kern="1200" dirty="0">
            <a:solidFill>
              <a:schemeClr val="tx1"/>
            </a:solidFill>
            <a:latin typeface="Times" pitchFamily="18" charset="0"/>
          </a:endParaRPr>
        </a:p>
      </dsp:txBody>
      <dsp:txXfrm>
        <a:off x="0" y="1702449"/>
        <a:ext cx="2195390" cy="441563"/>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BE6847-36E2-4BF0-9562-C5AEE767AC46}">
      <dsp:nvSpPr>
        <dsp:cNvPr id="0" name=""/>
        <dsp:cNvSpPr/>
      </dsp:nvSpPr>
      <dsp:spPr>
        <a:xfrm>
          <a:off x="195083" y="197501"/>
          <a:ext cx="1199044" cy="501193"/>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Détection des routes</a:t>
          </a:r>
          <a:endParaRPr lang="fr-FR" sz="1300" b="1" kern="1200" dirty="0">
            <a:solidFill>
              <a:schemeClr val="tx1"/>
            </a:solidFill>
            <a:latin typeface="Times" pitchFamily="18" charset="0"/>
          </a:endParaRPr>
        </a:p>
      </dsp:txBody>
      <dsp:txXfrm>
        <a:off x="195083" y="197501"/>
        <a:ext cx="1199044" cy="501193"/>
      </dsp:txXfrm>
    </dsp:sp>
    <dsp:sp modelId="{AF3A95AF-69ED-4A34-9C02-7EFCF3C15E0E}">
      <dsp:nvSpPr>
        <dsp:cNvPr id="0" name=""/>
        <dsp:cNvSpPr/>
      </dsp:nvSpPr>
      <dsp:spPr>
        <a:xfrm rot="5400000">
          <a:off x="542097" y="934884"/>
          <a:ext cx="505017" cy="185497"/>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kern="1200"/>
        </a:p>
      </dsp:txBody>
      <dsp:txXfrm rot="5400000">
        <a:off x="542097" y="934884"/>
        <a:ext cx="505017" cy="185497"/>
      </dsp:txXfrm>
    </dsp:sp>
    <dsp:sp modelId="{F1D12CAE-43E3-4D11-9368-3F84D79DC70B}">
      <dsp:nvSpPr>
        <dsp:cNvPr id="0" name=""/>
        <dsp:cNvSpPr/>
      </dsp:nvSpPr>
      <dsp:spPr>
        <a:xfrm>
          <a:off x="104540" y="1356571"/>
          <a:ext cx="1380130" cy="494061"/>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Estimation de la pulsation LiDAR</a:t>
          </a:r>
          <a:endParaRPr lang="fr-FR" sz="1300" b="1" kern="1200" dirty="0">
            <a:solidFill>
              <a:schemeClr val="tx1"/>
            </a:solidFill>
            <a:latin typeface="Times" pitchFamily="18" charset="0"/>
          </a:endParaRPr>
        </a:p>
      </dsp:txBody>
      <dsp:txXfrm>
        <a:off x="104540" y="1356571"/>
        <a:ext cx="1380130" cy="494061"/>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BE6847-36E2-4BF0-9562-C5AEE767AC46}">
      <dsp:nvSpPr>
        <dsp:cNvPr id="0" name=""/>
        <dsp:cNvSpPr/>
      </dsp:nvSpPr>
      <dsp:spPr>
        <a:xfrm>
          <a:off x="0" y="86795"/>
          <a:ext cx="2195390" cy="474858"/>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Fenêtrage du champ</a:t>
          </a:r>
          <a:endParaRPr lang="fr-FR" sz="1300" b="1" kern="1200" dirty="0">
            <a:solidFill>
              <a:schemeClr val="tx1"/>
            </a:solidFill>
            <a:latin typeface="Times" pitchFamily="18" charset="0"/>
          </a:endParaRPr>
        </a:p>
      </dsp:txBody>
      <dsp:txXfrm>
        <a:off x="0" y="86795"/>
        <a:ext cx="2195390" cy="474858"/>
      </dsp:txXfrm>
    </dsp:sp>
    <dsp:sp modelId="{AF3A95AF-69ED-4A34-9C02-7EFCF3C15E0E}">
      <dsp:nvSpPr>
        <dsp:cNvPr id="0" name=""/>
        <dsp:cNvSpPr/>
      </dsp:nvSpPr>
      <dsp:spPr>
        <a:xfrm rot="5400000">
          <a:off x="978341" y="633784"/>
          <a:ext cx="238707" cy="166701"/>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fr-FR" sz="1300" kern="1200"/>
        </a:p>
      </dsp:txBody>
      <dsp:txXfrm rot="5400000">
        <a:off x="978341" y="633784"/>
        <a:ext cx="238707" cy="166701"/>
      </dsp:txXfrm>
    </dsp:sp>
    <dsp:sp modelId="{F1D12CAE-43E3-4D11-9368-3F84D79DC70B}">
      <dsp:nvSpPr>
        <dsp:cNvPr id="0" name=""/>
        <dsp:cNvSpPr/>
      </dsp:nvSpPr>
      <dsp:spPr>
        <a:xfrm>
          <a:off x="0" y="872614"/>
          <a:ext cx="2195390" cy="439391"/>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Classification des formes d’ondes</a:t>
          </a:r>
          <a:endParaRPr lang="fr-FR" sz="1300" b="1" kern="1200" dirty="0">
            <a:solidFill>
              <a:schemeClr val="tx1"/>
            </a:solidFill>
            <a:latin typeface="Times" pitchFamily="18" charset="0"/>
          </a:endParaRPr>
        </a:p>
      </dsp:txBody>
      <dsp:txXfrm>
        <a:off x="0" y="872614"/>
        <a:ext cx="2195390" cy="439391"/>
      </dsp:txXfrm>
    </dsp:sp>
    <dsp:sp modelId="{052866C2-7071-40BA-A1A2-13FDA9E04BA1}">
      <dsp:nvSpPr>
        <dsp:cNvPr id="0" name=""/>
        <dsp:cNvSpPr/>
      </dsp:nvSpPr>
      <dsp:spPr>
        <a:xfrm rot="5400000">
          <a:off x="953711" y="1445199"/>
          <a:ext cx="282999" cy="155496"/>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fr-FR" sz="1600" kern="1200"/>
        </a:p>
      </dsp:txBody>
      <dsp:txXfrm rot="5400000">
        <a:off x="953711" y="1445199"/>
        <a:ext cx="282999" cy="155496"/>
      </dsp:txXfrm>
    </dsp:sp>
    <dsp:sp modelId="{12357312-C725-47B8-8004-9DA4E6EAD732}">
      <dsp:nvSpPr>
        <dsp:cNvPr id="0" name=""/>
        <dsp:cNvSpPr/>
      </dsp:nvSpPr>
      <dsp:spPr>
        <a:xfrm>
          <a:off x="0" y="1702449"/>
          <a:ext cx="2195390" cy="441563"/>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Débruitage des formes d’ondes</a:t>
          </a:r>
          <a:endParaRPr lang="fr-FR" sz="1300" b="1" kern="1200" dirty="0">
            <a:solidFill>
              <a:schemeClr val="tx1"/>
            </a:solidFill>
            <a:latin typeface="Times" pitchFamily="18" charset="0"/>
          </a:endParaRPr>
        </a:p>
      </dsp:txBody>
      <dsp:txXfrm>
        <a:off x="0" y="1702449"/>
        <a:ext cx="2195390" cy="441563"/>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BE6847-36E2-4BF0-9562-C5AEE767AC46}">
      <dsp:nvSpPr>
        <dsp:cNvPr id="0" name=""/>
        <dsp:cNvSpPr/>
      </dsp:nvSpPr>
      <dsp:spPr>
        <a:xfrm>
          <a:off x="195083" y="197501"/>
          <a:ext cx="1199044" cy="501193"/>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Détection des routes</a:t>
          </a:r>
          <a:endParaRPr lang="fr-FR" sz="1300" b="1" kern="1200" dirty="0">
            <a:solidFill>
              <a:schemeClr val="tx1"/>
            </a:solidFill>
            <a:latin typeface="Times" pitchFamily="18" charset="0"/>
          </a:endParaRPr>
        </a:p>
      </dsp:txBody>
      <dsp:txXfrm>
        <a:off x="195083" y="197501"/>
        <a:ext cx="1199044" cy="501193"/>
      </dsp:txXfrm>
    </dsp:sp>
    <dsp:sp modelId="{AF3A95AF-69ED-4A34-9C02-7EFCF3C15E0E}">
      <dsp:nvSpPr>
        <dsp:cNvPr id="0" name=""/>
        <dsp:cNvSpPr/>
      </dsp:nvSpPr>
      <dsp:spPr>
        <a:xfrm rot="5400000">
          <a:off x="542097" y="934884"/>
          <a:ext cx="505017" cy="185497"/>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kern="1200"/>
        </a:p>
      </dsp:txBody>
      <dsp:txXfrm rot="5400000">
        <a:off x="542097" y="934884"/>
        <a:ext cx="505017" cy="185497"/>
      </dsp:txXfrm>
    </dsp:sp>
    <dsp:sp modelId="{F1D12CAE-43E3-4D11-9368-3F84D79DC70B}">
      <dsp:nvSpPr>
        <dsp:cNvPr id="0" name=""/>
        <dsp:cNvSpPr/>
      </dsp:nvSpPr>
      <dsp:spPr>
        <a:xfrm>
          <a:off x="104540" y="1356571"/>
          <a:ext cx="1380130" cy="494061"/>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Estimation de la pulsation LiDAR</a:t>
          </a:r>
          <a:endParaRPr lang="fr-FR" sz="1300" b="1" kern="1200" dirty="0">
            <a:solidFill>
              <a:schemeClr val="tx1"/>
            </a:solidFill>
            <a:latin typeface="Times" pitchFamily="18" charset="0"/>
          </a:endParaRPr>
        </a:p>
      </dsp:txBody>
      <dsp:txXfrm>
        <a:off x="104540" y="1356571"/>
        <a:ext cx="1380130" cy="494061"/>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BE6847-36E2-4BF0-9562-C5AEE767AC46}">
      <dsp:nvSpPr>
        <dsp:cNvPr id="0" name=""/>
        <dsp:cNvSpPr/>
      </dsp:nvSpPr>
      <dsp:spPr>
        <a:xfrm>
          <a:off x="0" y="86795"/>
          <a:ext cx="2195390" cy="474858"/>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Fenêtrage du champ</a:t>
          </a:r>
          <a:endParaRPr lang="fr-FR" sz="1300" b="1" kern="1200" dirty="0">
            <a:solidFill>
              <a:schemeClr val="tx1"/>
            </a:solidFill>
            <a:latin typeface="Times" pitchFamily="18" charset="0"/>
          </a:endParaRPr>
        </a:p>
      </dsp:txBody>
      <dsp:txXfrm>
        <a:off x="0" y="86795"/>
        <a:ext cx="2195390" cy="474858"/>
      </dsp:txXfrm>
    </dsp:sp>
    <dsp:sp modelId="{AF3A95AF-69ED-4A34-9C02-7EFCF3C15E0E}">
      <dsp:nvSpPr>
        <dsp:cNvPr id="0" name=""/>
        <dsp:cNvSpPr/>
      </dsp:nvSpPr>
      <dsp:spPr>
        <a:xfrm rot="5400000">
          <a:off x="978341" y="633784"/>
          <a:ext cx="238707" cy="166701"/>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fr-FR" sz="1300" kern="1200"/>
        </a:p>
      </dsp:txBody>
      <dsp:txXfrm rot="5400000">
        <a:off x="978341" y="633784"/>
        <a:ext cx="238707" cy="166701"/>
      </dsp:txXfrm>
    </dsp:sp>
    <dsp:sp modelId="{F1D12CAE-43E3-4D11-9368-3F84D79DC70B}">
      <dsp:nvSpPr>
        <dsp:cNvPr id="0" name=""/>
        <dsp:cNvSpPr/>
      </dsp:nvSpPr>
      <dsp:spPr>
        <a:xfrm>
          <a:off x="0" y="872614"/>
          <a:ext cx="2195390" cy="439391"/>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Classification des formes d’ondes</a:t>
          </a:r>
          <a:endParaRPr lang="fr-FR" sz="1300" b="1" kern="1200" dirty="0">
            <a:solidFill>
              <a:schemeClr val="tx1"/>
            </a:solidFill>
            <a:latin typeface="Times" pitchFamily="18" charset="0"/>
          </a:endParaRPr>
        </a:p>
      </dsp:txBody>
      <dsp:txXfrm>
        <a:off x="0" y="872614"/>
        <a:ext cx="2195390" cy="439391"/>
      </dsp:txXfrm>
    </dsp:sp>
    <dsp:sp modelId="{052866C2-7071-40BA-A1A2-13FDA9E04BA1}">
      <dsp:nvSpPr>
        <dsp:cNvPr id="0" name=""/>
        <dsp:cNvSpPr/>
      </dsp:nvSpPr>
      <dsp:spPr>
        <a:xfrm rot="5400000">
          <a:off x="953711" y="1445199"/>
          <a:ext cx="282999" cy="155496"/>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fr-FR" sz="1600" kern="1200"/>
        </a:p>
      </dsp:txBody>
      <dsp:txXfrm rot="5400000">
        <a:off x="953711" y="1445199"/>
        <a:ext cx="282999" cy="155496"/>
      </dsp:txXfrm>
    </dsp:sp>
    <dsp:sp modelId="{12357312-C725-47B8-8004-9DA4E6EAD732}">
      <dsp:nvSpPr>
        <dsp:cNvPr id="0" name=""/>
        <dsp:cNvSpPr/>
      </dsp:nvSpPr>
      <dsp:spPr>
        <a:xfrm>
          <a:off x="0" y="1702449"/>
          <a:ext cx="2195390" cy="441563"/>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Débruitage des formes d’ondes</a:t>
          </a:r>
          <a:endParaRPr lang="fr-FR" sz="1300" b="1" kern="1200" dirty="0">
            <a:solidFill>
              <a:schemeClr val="tx1"/>
            </a:solidFill>
            <a:latin typeface="Times" pitchFamily="18" charset="0"/>
          </a:endParaRPr>
        </a:p>
      </dsp:txBody>
      <dsp:txXfrm>
        <a:off x="0" y="1702449"/>
        <a:ext cx="2195390" cy="441563"/>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BE6847-36E2-4BF0-9562-C5AEE767AC46}">
      <dsp:nvSpPr>
        <dsp:cNvPr id="0" name=""/>
        <dsp:cNvSpPr/>
      </dsp:nvSpPr>
      <dsp:spPr>
        <a:xfrm>
          <a:off x="195083" y="197501"/>
          <a:ext cx="1199044" cy="501193"/>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Détection des routes</a:t>
          </a:r>
          <a:endParaRPr lang="fr-FR" sz="1300" b="1" kern="1200" dirty="0">
            <a:solidFill>
              <a:schemeClr val="tx1"/>
            </a:solidFill>
            <a:latin typeface="Times" pitchFamily="18" charset="0"/>
          </a:endParaRPr>
        </a:p>
      </dsp:txBody>
      <dsp:txXfrm>
        <a:off x="195083" y="197501"/>
        <a:ext cx="1199044" cy="501193"/>
      </dsp:txXfrm>
    </dsp:sp>
    <dsp:sp modelId="{AF3A95AF-69ED-4A34-9C02-7EFCF3C15E0E}">
      <dsp:nvSpPr>
        <dsp:cNvPr id="0" name=""/>
        <dsp:cNvSpPr/>
      </dsp:nvSpPr>
      <dsp:spPr>
        <a:xfrm rot="5400000">
          <a:off x="542097" y="934884"/>
          <a:ext cx="505017" cy="185497"/>
        </a:xfrm>
        <a:prstGeom prst="rightArrow">
          <a:avLst>
            <a:gd name="adj1" fmla="val 60000"/>
            <a:gd name="adj2" fmla="val 50000"/>
          </a:avLst>
        </a:prstGeom>
        <a:noFill/>
        <a:ln>
          <a:solidFill>
            <a:schemeClr val="accent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kern="1200"/>
        </a:p>
      </dsp:txBody>
      <dsp:txXfrm rot="5400000">
        <a:off x="542097" y="934884"/>
        <a:ext cx="505017" cy="185497"/>
      </dsp:txXfrm>
    </dsp:sp>
    <dsp:sp modelId="{F1D12CAE-43E3-4D11-9368-3F84D79DC70B}">
      <dsp:nvSpPr>
        <dsp:cNvPr id="0" name=""/>
        <dsp:cNvSpPr/>
      </dsp:nvSpPr>
      <dsp:spPr>
        <a:xfrm>
          <a:off x="104540" y="1356571"/>
          <a:ext cx="1380130" cy="494061"/>
        </a:xfrm>
        <a:prstGeom prst="roundRect">
          <a:avLst>
            <a:gd name="adj" fmla="val 10000"/>
          </a:avLst>
        </a:prstGeom>
        <a:no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pitchFamily="18" charset="0"/>
            </a:rPr>
            <a:t>Estimation de la pulsation LiDAR</a:t>
          </a:r>
          <a:endParaRPr lang="fr-FR" sz="1300" b="1" kern="1200" dirty="0">
            <a:solidFill>
              <a:schemeClr val="tx1"/>
            </a:solidFill>
            <a:latin typeface="Times" pitchFamily="18" charset="0"/>
          </a:endParaRPr>
        </a:p>
      </dsp:txBody>
      <dsp:txXfrm>
        <a:off x="104540" y="1356571"/>
        <a:ext cx="1380130" cy="494061"/>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D64374-F480-421B-B68F-3CAF286D20DF}" type="datetimeFigureOut">
              <a:rPr lang="fr-FR" smtClean="0"/>
              <a:pPr/>
              <a:t>13/12/2018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AD9FEC-FA39-4E80-ACBF-2B5B80D497E3}"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la télédétection est l’ensemble des techniques utilisées pour estimer les propriétés physiques et biologiques des surfaces terrestres avec des mesures à distance de capteurs (</a:t>
            </a:r>
            <a:r>
              <a:rPr lang="fr-FR" sz="1200" kern="1200" dirty="0" err="1" smtClean="0">
                <a:solidFill>
                  <a:schemeClr val="tx1"/>
                </a:solidFill>
                <a:latin typeface="+mn-lt"/>
                <a:ea typeface="+mn-ea"/>
                <a:cs typeface="+mn-cs"/>
              </a:rPr>
              <a:t>spectro</a:t>
            </a:r>
            <a:r>
              <a:rPr lang="fr-FR" sz="1200" kern="1200" dirty="0" smtClean="0">
                <a:solidFill>
                  <a:schemeClr val="tx1"/>
                </a:solidFill>
                <a:latin typeface="+mn-lt"/>
                <a:ea typeface="+mn-ea"/>
                <a:cs typeface="+mn-cs"/>
              </a:rPr>
              <a:t>-radiomètre, LiDAR) in-situ, aéroportés et satellites.</a:t>
            </a:r>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r>
              <a:rPr lang="en-US" sz="1200" noProof="0" dirty="0" err="1" smtClean="0"/>
              <a:t>Mais</a:t>
            </a:r>
            <a:r>
              <a:rPr lang="en-US" sz="1200" noProof="0" dirty="0" smtClean="0"/>
              <a:t> </a:t>
            </a:r>
            <a:r>
              <a:rPr lang="en-US" sz="1200" noProof="0" dirty="0" err="1" smtClean="0"/>
              <a:t>C’est</a:t>
            </a:r>
            <a:r>
              <a:rPr lang="en-US" sz="1200" noProof="0" dirty="0" smtClean="0"/>
              <a:t> quoi LiDAR?</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 LiDAR ou télédétection par Laser, acronyme de l’expression anglaise "Light </a:t>
            </a:r>
            <a:r>
              <a:rPr lang="fr-FR" sz="1200" kern="1200" dirty="0" err="1" smtClean="0">
                <a:solidFill>
                  <a:schemeClr val="tx1"/>
                </a:solidFill>
                <a:latin typeface="+mn-lt"/>
                <a:ea typeface="+mn-ea"/>
                <a:cs typeface="+mn-cs"/>
              </a:rPr>
              <a:t>Detection</a:t>
            </a:r>
            <a:r>
              <a:rPr lang="fr-FR" sz="1200" kern="1200" dirty="0" smtClean="0">
                <a:solidFill>
                  <a:schemeClr val="tx1"/>
                </a:solidFill>
                <a:latin typeface="+mn-lt"/>
                <a:ea typeface="+mn-ea"/>
                <a:cs typeface="+mn-cs"/>
              </a:rPr>
              <a:t> and </a:t>
            </a:r>
            <a:r>
              <a:rPr lang="fr-FR" sz="1200" kern="1200" dirty="0" err="1" smtClean="0">
                <a:solidFill>
                  <a:schemeClr val="tx1"/>
                </a:solidFill>
                <a:latin typeface="+mn-lt"/>
                <a:ea typeface="+mn-ea"/>
                <a:cs typeface="+mn-cs"/>
              </a:rPr>
              <a:t>Ranging</a:t>
            </a:r>
            <a:r>
              <a:rPr lang="fr-FR" sz="1200" kern="1200" dirty="0" smtClean="0">
                <a:solidFill>
                  <a:schemeClr val="tx1"/>
                </a:solidFill>
                <a:latin typeface="+mn-lt"/>
                <a:ea typeface="+mn-ea"/>
                <a:cs typeface="+mn-cs"/>
              </a:rPr>
              <a:t>" ou "Laser </a:t>
            </a:r>
            <a:r>
              <a:rPr lang="fr-FR" sz="1200" kern="1200" dirty="0" err="1" smtClean="0">
                <a:solidFill>
                  <a:schemeClr val="tx1"/>
                </a:solidFill>
                <a:latin typeface="+mn-lt"/>
                <a:ea typeface="+mn-ea"/>
                <a:cs typeface="+mn-cs"/>
              </a:rPr>
              <a:t>Detection</a:t>
            </a:r>
            <a:r>
              <a:rPr lang="fr-FR" sz="1200" kern="1200" dirty="0" smtClean="0">
                <a:solidFill>
                  <a:schemeClr val="tx1"/>
                </a:solidFill>
                <a:latin typeface="+mn-lt"/>
                <a:ea typeface="+mn-ea"/>
                <a:cs typeface="+mn-cs"/>
              </a:rPr>
              <a:t> and </a:t>
            </a:r>
            <a:r>
              <a:rPr lang="fr-FR" sz="1200" kern="1200" dirty="0" err="1" smtClean="0">
                <a:solidFill>
                  <a:schemeClr val="tx1"/>
                </a:solidFill>
                <a:latin typeface="+mn-lt"/>
                <a:ea typeface="+mn-ea"/>
                <a:cs typeface="+mn-cs"/>
              </a:rPr>
              <a:t>Ranging</a:t>
            </a:r>
            <a:r>
              <a:rPr lang="fr-FR" sz="1200" kern="1200" dirty="0" smtClean="0">
                <a:solidFill>
                  <a:schemeClr val="tx1"/>
                </a:solidFill>
                <a:latin typeface="+mn-lt"/>
                <a:ea typeface="+mn-ea"/>
                <a:cs typeface="+mn-cs"/>
              </a:rPr>
              <a:t>" est un capteur de télédétection active dans le domaine optique qui suscite actuellement un intérêt considérable dans la description</a:t>
            </a:r>
            <a:r>
              <a:rPr lang="fr-FR" sz="1200" kern="1200" baseline="0" dirty="0" smtClean="0">
                <a:solidFill>
                  <a:schemeClr val="tx1"/>
                </a:solidFill>
                <a:latin typeface="+mn-lt"/>
                <a:ea typeface="+mn-ea"/>
                <a:cs typeface="+mn-cs"/>
              </a:rPr>
              <a:t> de la structure de la </a:t>
            </a:r>
            <a:r>
              <a:rPr lang="fr-FR" sz="1200" kern="1200" baseline="0" dirty="0" err="1" smtClean="0">
                <a:solidFill>
                  <a:schemeClr val="tx1"/>
                </a:solidFill>
                <a:latin typeface="+mn-lt"/>
                <a:ea typeface="+mn-ea"/>
                <a:cs typeface="+mn-cs"/>
              </a:rPr>
              <a:t>vegetation</a:t>
            </a:r>
            <a:r>
              <a:rPr lang="fr-FR" sz="1200" kern="1200" dirty="0" smtClean="0">
                <a:solidFill>
                  <a:schemeClr val="tx1"/>
                </a:solidFill>
                <a:latin typeface="+mn-lt"/>
                <a:ea typeface="+mn-ea"/>
                <a:cs typeface="+mn-cs"/>
              </a:rPr>
              <a:t>. Contrairement aux capteurs de télédétection passive qui mesurent un rayonnement initialement émis par une source naturelle, ils mesurent un rayonnement émis artificiellement.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figure suivante montre le principe de LiDAR. Il consiste à </a:t>
            </a:r>
            <a:r>
              <a:rPr lang="fr-FR" sz="1200" kern="1200" dirty="0" err="1" smtClean="0">
                <a:solidFill>
                  <a:schemeClr val="tx1"/>
                </a:solidFill>
                <a:latin typeface="+mn-lt"/>
                <a:ea typeface="+mn-ea"/>
                <a:cs typeface="+mn-cs"/>
              </a:rPr>
              <a:t>emettre</a:t>
            </a:r>
            <a:r>
              <a:rPr lang="fr-FR" sz="1200" kern="1200" dirty="0" smtClean="0">
                <a:solidFill>
                  <a:schemeClr val="tx1"/>
                </a:solidFill>
                <a:latin typeface="+mn-lt"/>
                <a:ea typeface="+mn-ea"/>
                <a:cs typeface="+mn-cs"/>
              </a:rPr>
              <a:t> un train d’impulsions laser. Les </a:t>
            </a:r>
            <a:r>
              <a:rPr lang="fr-FR" sz="1200" kern="1200" dirty="0" err="1" smtClean="0">
                <a:solidFill>
                  <a:schemeClr val="tx1"/>
                </a:solidFill>
                <a:latin typeface="+mn-lt"/>
                <a:ea typeface="+mn-ea"/>
                <a:cs typeface="+mn-cs"/>
              </a:rPr>
              <a:t>echos</a:t>
            </a:r>
            <a:r>
              <a:rPr lang="fr-FR" sz="1200" kern="1200" dirty="0" smtClean="0">
                <a:solidFill>
                  <a:schemeClr val="tx1"/>
                </a:solidFill>
                <a:latin typeface="+mn-lt"/>
                <a:ea typeface="+mn-ea"/>
                <a:cs typeface="+mn-cs"/>
              </a:rPr>
              <a:t> rétrodiffusés par les objets illuminées</a:t>
            </a:r>
            <a:r>
              <a:rPr lang="fr-FR" sz="1200" kern="1200" baseline="0" dirty="0" smtClean="0">
                <a:solidFill>
                  <a:schemeClr val="tx1"/>
                </a:solidFill>
                <a:latin typeface="+mn-lt"/>
                <a:ea typeface="+mn-ea"/>
                <a:cs typeface="+mn-cs"/>
              </a:rPr>
              <a:t> (cime des arbres, branches , feuilles, sol,..) le long du trajet du faisceau laser sont détectés et </a:t>
            </a:r>
            <a:r>
              <a:rPr lang="fr-FR" sz="1200" kern="1200" dirty="0" smtClean="0">
                <a:solidFill>
                  <a:schemeClr val="tx1"/>
                </a:solidFill>
                <a:latin typeface="+mn-lt"/>
                <a:ea typeface="+mn-ea"/>
                <a:cs typeface="+mn-cs"/>
              </a:rPr>
              <a:t>le temps de parcours aller retour des photons est mesuré par le capteur. Ce ci nous peut</a:t>
            </a:r>
            <a:r>
              <a:rPr lang="fr-FR" sz="1200" kern="1200" baseline="0" dirty="0" smtClean="0">
                <a:solidFill>
                  <a:schemeClr val="tx1"/>
                </a:solidFill>
                <a:latin typeface="+mn-lt"/>
                <a:ea typeface="+mn-ea"/>
                <a:cs typeface="+mn-cs"/>
              </a:rPr>
              <a:t> nous renseigner sur </a:t>
            </a: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distance "capteur - milieu observé".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L'empreinte au sol pour un LiDAR au nadir est appelée "</a:t>
            </a:r>
            <a:r>
              <a:rPr lang="fr-FR" sz="1200" kern="1200" dirty="0" err="1" smtClean="0">
                <a:solidFill>
                  <a:schemeClr val="tx1"/>
                </a:solidFill>
                <a:latin typeface="+mn-lt"/>
                <a:ea typeface="+mn-ea"/>
                <a:cs typeface="+mn-cs"/>
              </a:rPr>
              <a:t>Footprint</a:t>
            </a:r>
            <a:r>
              <a:rPr lang="fr-FR" sz="1200" kern="1200" dirty="0" smtClean="0">
                <a:solidFill>
                  <a:schemeClr val="tx1"/>
                </a:solidFill>
                <a:latin typeface="+mn-lt"/>
                <a:ea typeface="+mn-ea"/>
                <a:cs typeface="+mn-cs"/>
              </a:rPr>
              <a:t>". La mesure LiDAR est réalisée dans un angle solide supérieur à l'angle solide d'illumination. De manière logique, les surfaces au sol éclairées et observées dépendent de l'altitude et direction d'observation du LiDAR.</a:t>
            </a:r>
          </a:p>
          <a:p>
            <a:endParaRPr lang="en-US" sz="1200" noProof="0" dirty="0" smtClean="0"/>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3</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Il existe actuellement deux principaux types de capteurs LiDAR : les LiDAR à retours discrets qui permettent l’enregistrement d’au moins deux retours par impulsion , La Figure suivante montre un LiDAR aéroporté qui enregistre trois échos par impulsion : 1</a:t>
            </a:r>
            <a:r>
              <a:rPr lang="fr-FR" sz="1200" kern="1200" baseline="30000" dirty="0" smtClean="0">
                <a:solidFill>
                  <a:schemeClr val="tx1"/>
                </a:solidFill>
                <a:latin typeface="+mn-lt"/>
                <a:ea typeface="+mn-ea"/>
                <a:cs typeface="+mn-cs"/>
              </a:rPr>
              <a:t>er</a:t>
            </a:r>
            <a:r>
              <a:rPr lang="fr-FR" sz="1200" kern="1200" dirty="0" smtClean="0">
                <a:solidFill>
                  <a:schemeClr val="tx1"/>
                </a:solidFill>
                <a:latin typeface="+mn-lt"/>
                <a:ea typeface="+mn-ea"/>
                <a:cs typeface="+mn-cs"/>
              </a:rPr>
              <a:t> retour du au sommet d’un arbre, 2</a:t>
            </a:r>
            <a:r>
              <a:rPr lang="fr-FR" sz="1200" kern="1200" baseline="30000" dirty="0" smtClean="0">
                <a:solidFill>
                  <a:schemeClr val="tx1"/>
                </a:solidFill>
                <a:latin typeface="+mn-lt"/>
                <a:ea typeface="+mn-ea"/>
                <a:cs typeface="+mn-cs"/>
              </a:rPr>
              <a:t>ème</a:t>
            </a:r>
            <a:r>
              <a:rPr lang="fr-FR" sz="1200" kern="1200" dirty="0" smtClean="0">
                <a:solidFill>
                  <a:schemeClr val="tx1"/>
                </a:solidFill>
                <a:latin typeface="+mn-lt"/>
                <a:ea typeface="+mn-ea"/>
                <a:cs typeface="+mn-cs"/>
              </a:rPr>
              <a:t> retour dû au sous-bois, et dernier retour dû au sol. </a:t>
            </a:r>
            <a:r>
              <a:rPr lang="fr-FR" sz="1200" i="0" kern="1200" dirty="0" smtClean="0">
                <a:solidFill>
                  <a:schemeClr val="tx1"/>
                </a:solidFill>
                <a:latin typeface="+mn-lt"/>
                <a:ea typeface="+mn-ea"/>
                <a:cs typeface="+mn-cs"/>
              </a:rPr>
              <a:t>L’ensemble des retours dus à une cible observée avec de multiples impulsions constitue un nuage de points. La densité de ce nuage dépend du nombre d'impulsions et du nombre de retours enregistrés par impulsion.</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Et le</a:t>
            </a:r>
            <a:r>
              <a:rPr lang="fr-FR" sz="1200" kern="1200" baseline="0" dirty="0" smtClean="0">
                <a:solidFill>
                  <a:schemeClr val="tx1"/>
                </a:solidFill>
                <a:latin typeface="+mn-lt"/>
                <a:ea typeface="+mn-ea"/>
                <a:cs typeface="+mn-cs"/>
              </a:rPr>
              <a:t> deuxième type est le</a:t>
            </a:r>
            <a:r>
              <a:rPr lang="fr-FR" sz="1200" kern="1200" dirty="0" smtClean="0">
                <a:solidFill>
                  <a:schemeClr val="tx1"/>
                </a:solidFill>
                <a:latin typeface="+mn-lt"/>
                <a:ea typeface="+mn-ea"/>
                <a:cs typeface="+mn-cs"/>
              </a:rPr>
              <a:t> LiDAR à formes d’ondes complètes il</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permet d’enregistrer l'intensité de l'énergie rétrodiffusée de manière continue pour chaque impulsion Laser</a:t>
            </a:r>
            <a:r>
              <a:rPr lang="fr-FR" sz="1200" kern="1200" baseline="0" dirty="0" smtClean="0">
                <a:solidFill>
                  <a:schemeClr val="tx1"/>
                </a:solidFill>
                <a:latin typeface="+mn-lt"/>
                <a:ea typeface="+mn-ea"/>
                <a:cs typeface="+mn-cs"/>
              </a:rPr>
              <a:t> </a:t>
            </a: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Figure suivante montre une forme d’onde de deux arbres de tailles différentes. L'axe vertical indique la variable temps, c'est-à-dire la distance entre le LiDAR et le milieu observé. L'axe horizontal indique l'intensité du signal, c'est-à-dire une information qui dépend de la densité volumique et des propriétés optiques des feuilles, branches, etc.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Les applications qui utilisent ce type de données sont nombreuses et très variées. Nous pouvons citer par exemple, la surveillance de la fonte de glace dans les calottes polaires, l’évaluation de risque d’inondation dans les forêts ou le risque de glissement de terrain, la cartographie et la modélisation 3D des zones urbaines, l’étude et le suivi de la biomasse de couverts forestiers, la détermination de la structure 3D, hauteur et LAI des couverts végétaux, bathymétrie, etc.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 LiDAR suscite un grand intérêt pour l'étude des couverts agricoles et forestiers, car il peut renseigner sur leur architecture et sur certaines de leurs propriétés biophysiques (e.g., LAI, hauteur, taux de couverture, etc.). Cet engouement est justifié par l'importance sociale et économique de ces couverts végétaux. </a:t>
            </a:r>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4</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Les applications qui utilisent ce type de données sont nombreuses et très variées. Nous pouvons citer par exemple,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surveillance de la fonte de glace dans les calottes polaires, l’évaluation de risque d’inondation dans les forêts ou le risque de glissement de terrain, la cartographie et la modélisation 3D des zones urbaines, l’étude et le suivi de la biomasse de couverts forestiers, la détermination de la structure 3D, hauteur et LAI des couverts végétaux, bathymétrie, etc. </a:t>
            </a:r>
          </a:p>
          <a:p>
            <a:r>
              <a:rPr lang="fr-FR" sz="1200" kern="1200" dirty="0" smtClean="0">
                <a:solidFill>
                  <a:schemeClr val="tx1"/>
                </a:solidFill>
                <a:latin typeface="+mn-lt"/>
                <a:ea typeface="+mn-ea"/>
                <a:cs typeface="+mn-cs"/>
              </a:rPr>
              <a:t>- Agriculture : détermination de propriétés biophysiques comme la hauteur, le LAI, la brillance du sol, la biomasse, la quantité d’azote des cultures, la topographie et l’exposition solaire des parcelles agricoles.</a:t>
            </a:r>
          </a:p>
          <a:p>
            <a:pPr>
              <a:buFontTx/>
              <a:buChar char="-"/>
            </a:pPr>
            <a:r>
              <a:rPr lang="fr-FR" sz="1200" kern="1200" dirty="0" smtClean="0">
                <a:solidFill>
                  <a:schemeClr val="tx1"/>
                </a:solidFill>
                <a:latin typeface="+mn-lt"/>
                <a:ea typeface="+mn-ea"/>
                <a:cs typeface="+mn-cs"/>
              </a:rPr>
              <a:t>Forêts : évaluation de propriétés structurelles forestières comme la hauteur, indice foliaire, biomasse, taille des couronnes… des arbres.</a:t>
            </a:r>
          </a:p>
          <a:p>
            <a:pPr>
              <a:buFontTx/>
              <a:buNone/>
            </a:pPr>
            <a:r>
              <a:rPr lang="fr-FR" sz="1200" kern="1200" dirty="0" err="1" smtClean="0">
                <a:solidFill>
                  <a:schemeClr val="tx1"/>
                </a:solidFill>
                <a:latin typeface="+mn-lt"/>
                <a:ea typeface="+mn-ea"/>
                <a:cs typeface="+mn-cs"/>
              </a:rPr>
              <a:t>Geosciences</a:t>
            </a:r>
            <a:r>
              <a:rPr lang="fr-FR" sz="1200" kern="1200" dirty="0" smtClean="0">
                <a:solidFill>
                  <a:schemeClr val="tx1"/>
                </a:solidFill>
                <a:latin typeface="+mn-lt"/>
                <a:ea typeface="+mn-ea"/>
                <a:cs typeface="+mn-cs"/>
              </a:rPr>
              <a:t>: comme l’Analyse des risques sismiques, la Surveillance de l’activité volcanique via la mesure de déformations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Topographie: Etude des infrastructures (routes, rails,…),  Suivi des phénomènes hydrologiques et érosifs, Etude de l’occupation du sol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 LiDAR suscite un grand intérêt pour l'étude des couverts agricoles et forestiers, car il peut renseigner sur leur architecture et sur certaines de leurs propriétés biophysiques (e.g., LAI, hauteur, taux de couverture, etc.). Cet engouement est justifié par l'importance sociale et économique de ces couverts végétaux. </a:t>
            </a:r>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5</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La hauteur, la taille des couronnes, l’indice foliaire (LAI : </a:t>
            </a:r>
            <a:r>
              <a:rPr lang="fr-FR" sz="1200" kern="1200" dirty="0" err="1" smtClean="0">
                <a:solidFill>
                  <a:schemeClr val="tx1"/>
                </a:solidFill>
                <a:latin typeface="+mn-lt"/>
                <a:ea typeface="+mn-ea"/>
                <a:cs typeface="+mn-cs"/>
              </a:rPr>
              <a:t>Leaf</a:t>
            </a:r>
            <a:r>
              <a:rPr lang="fr-FR" sz="1200" kern="1200" dirty="0" smtClean="0">
                <a:solidFill>
                  <a:schemeClr val="tx1"/>
                </a:solidFill>
                <a:latin typeface="+mn-lt"/>
                <a:ea typeface="+mn-ea"/>
                <a:cs typeface="+mn-cs"/>
              </a:rPr>
              <a:t> Area Index), et le taux de couverture sont parmi les propriétés biophysiques forestières les plus importantes à estimer, car elles permettent de comprendre les processus naturels de croissance et de mortalité.</a:t>
            </a:r>
            <a:r>
              <a:rPr lang="fr-FR" sz="1200" kern="1200" baseline="0" dirty="0" smtClean="0">
                <a:solidFill>
                  <a:schemeClr val="tx1"/>
                </a:solidFill>
                <a:latin typeface="+mn-lt"/>
                <a:ea typeface="+mn-ea"/>
                <a:cs typeface="+mn-cs"/>
              </a:rPr>
              <a:t> El</a:t>
            </a:r>
            <a:r>
              <a:rPr lang="fr-FR" sz="1200" kern="1200" dirty="0" smtClean="0">
                <a:solidFill>
                  <a:schemeClr val="tx1"/>
                </a:solidFill>
                <a:latin typeface="+mn-lt"/>
                <a:ea typeface="+mn-ea"/>
                <a:cs typeface="+mn-cs"/>
              </a:rPr>
              <a:t>les influencent ainsi d’une façon significative les techniques et stratégies appliquées à la gestion des forêts. De la même façon, dans l’agriculture, la hauteur et le LAI sont des propriétés cruciales à estimer afin de connaître le comportement, la croissance et le stade </a:t>
            </a:r>
            <a:r>
              <a:rPr lang="fr-FR" sz="1200" kern="1200" dirty="0" err="1" smtClean="0">
                <a:solidFill>
                  <a:schemeClr val="tx1"/>
                </a:solidFill>
                <a:latin typeface="+mn-lt"/>
                <a:ea typeface="+mn-ea"/>
                <a:cs typeface="+mn-cs"/>
              </a:rPr>
              <a:t>phénologique</a:t>
            </a:r>
            <a:r>
              <a:rPr lang="fr-FR" sz="1200" kern="1200" dirty="0" smtClean="0">
                <a:solidFill>
                  <a:schemeClr val="tx1"/>
                </a:solidFill>
                <a:latin typeface="+mn-lt"/>
                <a:ea typeface="+mn-ea"/>
                <a:cs typeface="+mn-cs"/>
              </a:rPr>
              <a:t> des cultures. </a:t>
            </a:r>
          </a:p>
          <a:p>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Comme les formes d’ondes LiDAR ont la capacité d’enregistrer l'intensité de l'énergie retournée de l’intégralité des retours pour chaque impulsion Laser, nous allons explorer, dans cette thèse, de nouvelles approches d’inversion des formes d’ondes LiDAR afin d’estimer les propriétés biophysiques (Hauteur, LAI, </a:t>
            </a:r>
            <a:r>
              <a:rPr lang="fr-FR" sz="1200" kern="1200" dirty="0" err="1" smtClean="0">
                <a:solidFill>
                  <a:schemeClr val="tx1"/>
                </a:solidFill>
                <a:latin typeface="+mn-lt"/>
                <a:ea typeface="+mn-ea"/>
                <a:cs typeface="+mn-cs"/>
              </a:rPr>
              <a:t>reflectance</a:t>
            </a:r>
            <a:r>
              <a:rPr lang="fr-FR" sz="1200" kern="1200" dirty="0" smtClean="0">
                <a:solidFill>
                  <a:schemeClr val="tx1"/>
                </a:solidFill>
                <a:latin typeface="+mn-lt"/>
                <a:ea typeface="+mn-ea"/>
                <a:cs typeface="+mn-cs"/>
              </a:rPr>
              <a:t> de sol) des cultures et le profil de LAI d’un couvert végétal des zone forestières.  Quant aux nuages de points LiDAR, ils seront utilisés comme des données auxiliaires pour faire des prétraitements comme pour la segmentation des arbres individuels. </a:t>
            </a:r>
          </a:p>
          <a:p>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La modélisation du signal LiDAR est réalisée avec le modèle DART (</a:t>
            </a:r>
            <a:r>
              <a:rPr lang="fr-FR" sz="1200" kern="1200" dirty="0" err="1" smtClean="0">
                <a:solidFill>
                  <a:schemeClr val="tx1"/>
                </a:solidFill>
                <a:latin typeface="+mn-lt"/>
                <a:ea typeface="+mn-ea"/>
                <a:cs typeface="+mn-cs"/>
              </a:rPr>
              <a:t>Discrete</a:t>
            </a:r>
            <a:r>
              <a:rPr lang="fr-FR" sz="1200" kern="1200" dirty="0" smtClean="0">
                <a:solidFill>
                  <a:schemeClr val="tx1"/>
                </a:solidFill>
                <a:latin typeface="+mn-lt"/>
                <a:ea typeface="+mn-ea"/>
                <a:cs typeface="+mn-cs"/>
              </a:rPr>
              <a:t> </a:t>
            </a:r>
            <a:r>
              <a:rPr lang="fr-FR" sz="1200" kern="1200" dirty="0" err="1" smtClean="0">
                <a:solidFill>
                  <a:schemeClr val="tx1"/>
                </a:solidFill>
                <a:latin typeface="+mn-lt"/>
                <a:ea typeface="+mn-ea"/>
                <a:cs typeface="+mn-cs"/>
              </a:rPr>
              <a:t>Anisotropic</a:t>
            </a:r>
            <a:r>
              <a:rPr lang="fr-FR" sz="1200" kern="1200" dirty="0" smtClean="0">
                <a:solidFill>
                  <a:schemeClr val="tx1"/>
                </a:solidFill>
                <a:latin typeface="+mn-lt"/>
                <a:ea typeface="+mn-ea"/>
                <a:cs typeface="+mn-cs"/>
              </a:rPr>
              <a:t> Radiative Transfer) de transfert radiatif </a:t>
            </a:r>
          </a:p>
          <a:p>
            <a:r>
              <a:rPr lang="fr-FR" sz="1200" kern="1200" dirty="0" smtClean="0">
                <a:solidFill>
                  <a:schemeClr val="tx1"/>
                </a:solidFill>
                <a:latin typeface="+mn-lt"/>
                <a:ea typeface="+mn-ea"/>
                <a:cs typeface="+mn-cs"/>
              </a:rPr>
              <a:t>DART a été choisi en raison de sa capacité à simuler des formes d'onde très précises à partir de simulations réalistes de paysages agricoles et forestiers </a:t>
            </a:r>
          </a:p>
          <a:p>
            <a:endParaRPr lang="fr-FR" sz="1200"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6</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7</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effectLst/>
                <a:latin typeface="+mn-lt"/>
                <a:ea typeface="+mn-ea"/>
                <a:cs typeface="+mn-cs"/>
              </a:rPr>
              <a:t>La compréhension des interactions entre le faisceau laser LiDAR et le couvert végétal s'appuie sur le modèle DART</a:t>
            </a:r>
            <a:r>
              <a:rPr lang="fr-FR" sz="1200" kern="1200" baseline="0" dirty="0" smtClean="0">
                <a:solidFill>
                  <a:schemeClr val="tx1"/>
                </a:solidFill>
                <a:effectLst/>
                <a:latin typeface="+mn-lt"/>
                <a:ea typeface="+mn-ea"/>
                <a:cs typeface="+mn-cs"/>
              </a:rPr>
              <a:t> qui est développé au CESBIO depuis 1993, il est </a:t>
            </a:r>
            <a:r>
              <a:rPr lang="fr-FR" sz="1200" kern="1200" dirty="0" smtClean="0">
                <a:solidFill>
                  <a:schemeClr val="tx1"/>
                </a:solidFill>
                <a:latin typeface="+mn-lt"/>
                <a:ea typeface="+mn-ea"/>
                <a:cs typeface="+mn-cs"/>
              </a:rPr>
              <a:t>l’un des plus précis et complets Modèle 3D de Transfert Radiatif</a:t>
            </a:r>
            <a:r>
              <a:rPr lang="fr-FR" sz="1200" kern="1200" dirty="0" smtClean="0">
                <a:solidFill>
                  <a:schemeClr val="tx1"/>
                </a:solidFill>
                <a:effectLst/>
                <a:latin typeface="+mn-lt"/>
                <a:ea typeface="+mn-ea"/>
                <a:cs typeface="+mn-cs"/>
              </a:rPr>
              <a:t>. </a:t>
            </a:r>
            <a:r>
              <a:rPr lang="fr-FR" sz="1200" kern="1200" dirty="0" smtClean="0">
                <a:solidFill>
                  <a:schemeClr val="tx1"/>
                </a:solidFill>
                <a:latin typeface="+mn-lt"/>
                <a:ea typeface="+mn-ea"/>
                <a:cs typeface="+mn-cs"/>
              </a:rPr>
              <a:t>Il est utilisé dans de nombreux centres de recherches (e.g., NASA GSFC, CNES) et universités pour de multiples applications scientifiques comme l’inversion des images de télédétection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DART simule la propagation du rayonnement dans le domaine optique entier et l’infrarouge thermique dans le système Terre-Atmosphère. Il opère sur des paysages naturels hétérogènes (forêts, prairies, etc.) et urbains (bâtiments, maisons, etc.) en trois dimensions en tenant compte de la topographie et de l’atmosphère.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DART peut simuler des scènes complexes tridimensionnelles avec des matrices 3D de LAI ou des objets 3D importés (arbres, blé, maïs, etc.) constitués de facettes avec des bases de données SQL multi-spectrales qui identifient les propriétés géométriques et optiques de l’atmosphère et celles des paysages (végétation, bâtiment,…).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8</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Une interface graphique (IHM) permet de créer, modifier, configurer et exécuter les modules de DART. Ainsi, elle permet de saisir les paramètres de toute configuration expérimentale: altitude, résolution spatiale et temporelle du capteur, direction solaire et d'observation, propriétés de l’atmosphère, architecture et propriétés optiques du paysage étudié. De plus, elle affiche les produits simulés. DART fournit trois types majeurs de produits</a:t>
            </a:r>
            <a:r>
              <a:rPr lang="fr-FR" sz="1200" kern="1200" baseline="-25000" dirty="0" smtClean="0">
                <a:solidFill>
                  <a:schemeClr val="tx1"/>
                </a:solidFill>
                <a:latin typeface="+mn-lt"/>
                <a:ea typeface="+mn-ea"/>
                <a:cs typeface="+mn-cs"/>
              </a:rPr>
              <a:t> </a:t>
            </a:r>
            <a:r>
              <a:rPr lang="fr-FR" sz="1200" kern="1200" dirty="0" smtClean="0">
                <a:solidFill>
                  <a:schemeClr val="tx1"/>
                </a:solidFill>
                <a:latin typeface="+mn-lt"/>
                <a:ea typeface="+mn-ea"/>
                <a:cs typeface="+mn-cs"/>
              </a:rPr>
              <a:t>: </a:t>
            </a:r>
          </a:p>
          <a:p>
            <a:pPr lvl="0"/>
            <a:r>
              <a:rPr lang="fr-FR" sz="1200" kern="1200" dirty="0" smtClean="0">
                <a:solidFill>
                  <a:schemeClr val="tx1"/>
                </a:solidFill>
                <a:latin typeface="+mn-lt"/>
                <a:ea typeface="+mn-ea"/>
                <a:cs typeface="+mn-cs"/>
              </a:rPr>
              <a:t>Les mesures de télédétection (satellite, avion, in-situ) de </a:t>
            </a:r>
            <a:r>
              <a:rPr lang="fr-FR" sz="1200" kern="1200" dirty="0" err="1" smtClean="0">
                <a:solidFill>
                  <a:schemeClr val="tx1"/>
                </a:solidFill>
                <a:latin typeface="+mn-lt"/>
                <a:ea typeface="+mn-ea"/>
                <a:cs typeface="+mn-cs"/>
              </a:rPr>
              <a:t>LiDARs</a:t>
            </a:r>
            <a:r>
              <a:rPr lang="fr-FR" sz="1200" kern="1200" dirty="0" smtClean="0">
                <a:solidFill>
                  <a:schemeClr val="tx1"/>
                </a:solidFill>
                <a:latin typeface="+mn-lt"/>
                <a:ea typeface="+mn-ea"/>
                <a:cs typeface="+mn-cs"/>
              </a:rPr>
              <a:t> et spectromètres visible à infrarouge thermique. </a:t>
            </a:r>
          </a:p>
          <a:p>
            <a:pPr lvl="0"/>
            <a:r>
              <a:rPr lang="fr-FR" sz="1200" kern="1200" dirty="0" smtClean="0">
                <a:solidFill>
                  <a:schemeClr val="tx1"/>
                </a:solidFill>
                <a:latin typeface="+mn-lt"/>
                <a:ea typeface="+mn-ea"/>
                <a:cs typeface="+mn-cs"/>
              </a:rPr>
              <a:t>Le bilan radiatif : distribution 3D du rayonnement intercepté, absorbé, réfléchi, émis.</a:t>
            </a:r>
          </a:p>
          <a:p>
            <a:pPr lvl="0"/>
            <a:r>
              <a:rPr lang="fr-FR" sz="1200" kern="1200" dirty="0" smtClean="0">
                <a:solidFill>
                  <a:schemeClr val="tx1"/>
                </a:solidFill>
                <a:latin typeface="+mn-lt"/>
                <a:ea typeface="+mn-ea"/>
                <a:cs typeface="+mn-cs"/>
              </a:rPr>
              <a:t>Fluorescence chlorophyllienne induite par le rayonnement solaire.</a:t>
            </a:r>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9</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Ce travail de thèse est centré sur la simulation LiDAR (Ray-Carlo) dans la compréhension et l’inversion des signaux réels.</a:t>
            </a:r>
          </a:p>
          <a:p>
            <a:r>
              <a:rPr lang="fr-FR" sz="1200" kern="1200" dirty="0" smtClean="0">
                <a:solidFill>
                  <a:schemeClr val="tx1"/>
                </a:solidFill>
                <a:latin typeface="+mn-lt"/>
                <a:ea typeface="+mn-ea"/>
                <a:cs typeface="+mn-cs"/>
              </a:rPr>
              <a:t>DART dispose deux options de simulation des formes d’ondes "single pulse" et le "multiple pulse" avec ou sans bruit pour des scènes végétales avec ou sans atmosphère. </a:t>
            </a:r>
          </a:p>
          <a:p>
            <a:r>
              <a:rPr lang="fr-FR" sz="1200" kern="1200" dirty="0" smtClean="0">
                <a:solidFill>
                  <a:schemeClr val="tx1"/>
                </a:solidFill>
                <a:latin typeface="+mn-lt"/>
                <a:ea typeface="+mn-ea"/>
                <a:cs typeface="+mn-cs"/>
              </a:rPr>
              <a:t>De point de vue pratique, afin de faire la simulation LiDAR « simple pulse », ou multiple pulse, les paramètres d’entrée de la simulation doivent être spécifiés comme  la longueur d’onde dans lequel le LiDAR simule, la durée et l’énergie de la pulsation Laser. Aussi, les paramètres d’acquisition de LiDAR doivent être définis comme la période d’acquisition en ns (i.e. le pas d’échantillonnage), le nombre maximum de diffusions successives souhaité ainsi que la géométrie du capteur LiDAR à simuler.</a:t>
            </a:r>
          </a:p>
          <a:p>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De point de vue fondamentale, le principe de l’acquisition des formes d’ondes LiDAR en mode "multiple pulse" est le même que pour l’option "single pulse", mais avec plusieurs pulsations définis sur une grille irrégulière ou régulière. En pratique, la grille irrégulière est définie par un fichier décrivant toutes les caractéristiques de chaque pulsation</a:t>
            </a:r>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10</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Dans notre travail, DART a été choisi en raison de sa capacité à simuler des formes d'onde très précises à partir de simulations réalistes de  paysages forestiers et agricoles comme dans</a:t>
            </a:r>
            <a:r>
              <a:rPr lang="fr-FR" sz="1200" kern="1200" baseline="0" dirty="0" smtClean="0">
                <a:solidFill>
                  <a:schemeClr val="tx1"/>
                </a:solidFill>
                <a:latin typeface="+mn-lt"/>
                <a:ea typeface="+mn-ea"/>
                <a:cs typeface="+mn-cs"/>
              </a:rPr>
              <a:t> notre cas les champs de maïs </a:t>
            </a:r>
            <a:r>
              <a:rPr lang="fr-FR" sz="1200" kern="1200" dirty="0" smtClean="0">
                <a:solidFill>
                  <a:schemeClr val="tx1"/>
                </a:solidFill>
                <a:latin typeface="+mn-lt"/>
                <a:ea typeface="+mn-ea"/>
                <a:cs typeface="+mn-cs"/>
              </a:rPr>
              <a:t>et de blé.</a:t>
            </a:r>
            <a:r>
              <a:rPr lang="fr-FR" sz="1200" kern="1200" baseline="0" dirty="0" smtClean="0">
                <a:solidFill>
                  <a:schemeClr val="tx1"/>
                </a:solidFill>
                <a:latin typeface="+mn-lt"/>
                <a:ea typeface="+mn-ea"/>
                <a:cs typeface="+mn-cs"/>
              </a:rPr>
              <a:t> </a:t>
            </a:r>
            <a:endParaRPr lang="fr-FR" sz="1200" kern="1200" dirty="0" smtClean="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11</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12</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Les zones agricoles couvrent à peu près 37 % de la surface terrestre. Les</a:t>
            </a:r>
            <a:r>
              <a:rPr lang="fr-FR" sz="1200" kern="1200" baseline="0" dirty="0" smtClean="0">
                <a:solidFill>
                  <a:schemeClr val="tx1"/>
                </a:solidFill>
                <a:latin typeface="+mn-lt"/>
                <a:ea typeface="+mn-ea"/>
                <a:cs typeface="+mn-cs"/>
              </a:rPr>
              <a:t> céréales </a:t>
            </a:r>
            <a:r>
              <a:rPr lang="fr-FR" sz="1200" kern="1200" dirty="0" smtClean="0">
                <a:solidFill>
                  <a:schemeClr val="tx1"/>
                </a:solidFill>
                <a:latin typeface="+mn-lt"/>
                <a:ea typeface="+mn-ea"/>
                <a:cs typeface="+mn-cs"/>
              </a:rPr>
              <a:t>produites</a:t>
            </a:r>
            <a:r>
              <a:rPr lang="fr-FR" sz="1200" kern="1200" baseline="0" dirty="0" smtClean="0">
                <a:solidFill>
                  <a:schemeClr val="tx1"/>
                </a:solidFill>
                <a:latin typeface="+mn-lt"/>
                <a:ea typeface="+mn-ea"/>
                <a:cs typeface="+mn-cs"/>
              </a:rPr>
              <a:t> par ces zones comme le blé et le maïs sont considérés d’une grande importance dans </a:t>
            </a:r>
            <a:r>
              <a:rPr lang="fr-FR" sz="1200" kern="1200" dirty="0" smtClean="0">
                <a:solidFill>
                  <a:schemeClr val="tx1"/>
                </a:solidFill>
                <a:latin typeface="+mn-lt"/>
                <a:ea typeface="+mn-ea"/>
                <a:cs typeface="+mn-cs"/>
              </a:rPr>
              <a:t>la nourriture des humains et des animaux puisqu’ils fournissent l’énergie et les protéines nécessaires à leurs croissances et à leurs santés. Cependant, plusieurs facteurs ont des impacts directs sur la production comme le type de culture, les propriétés du sol, le climat et les pratiques de gestion des cultures. Par ailleurs, la très forte variabilité spatio-temporelle de la production des cultures rend nécessaire l'étude de leur croissance et de leur rendement. De plus, les propriétés biophysiques comme la hauteur, le LAI et la biomasse sont des informations très importantes pour les fermiers et les agriculteurs, car elles les aident à la prise de décisions pour l’irrigation, l’application des insecticides et les engrais chimiques. Les mesures in-situ classiques des agriculteurs sont souvent très onéreuses et longues à mettre en œuvre et utilisent des méthodes destructives.</a:t>
            </a:r>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13</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A l’heure actuelle, peu de travaux ont évalué la technologie LiDAR pour remplacer les mesures directes et estimer les propriétés biophysiques des cultures. Certaines études ont focalisé sur l’analyse des nuages de points discrets</a:t>
            </a:r>
            <a:r>
              <a:rPr lang="fr-FR" sz="1200" kern="1200" baseline="0" dirty="0" smtClean="0">
                <a:solidFill>
                  <a:schemeClr val="tx1"/>
                </a:solidFill>
                <a:latin typeface="+mn-lt"/>
                <a:ea typeface="+mn-ea"/>
                <a:cs typeface="+mn-cs"/>
              </a:rPr>
              <a:t> LiDAR afin d’estimer la hauteur, LAI, biomasse et quantité d’azote.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En se comparant avec les retours discrets, les formes d’ondes enregistrent toute l’énergie rétrodiffusée en fonction de la hauteur ce qui implique une description plus complète des diffusions dans la végétation. Néanmoins, peu</a:t>
            </a:r>
            <a:r>
              <a:rPr lang="fr-FR" sz="1200" kern="1200" baseline="0" dirty="0" smtClean="0">
                <a:solidFill>
                  <a:schemeClr val="tx1"/>
                </a:solidFill>
                <a:latin typeface="+mn-lt"/>
                <a:ea typeface="+mn-ea"/>
                <a:cs typeface="+mn-cs"/>
              </a:rPr>
              <a:t> de travaux ont été réalisés </a:t>
            </a:r>
            <a:r>
              <a:rPr lang="fr-FR" sz="1200" kern="1200" dirty="0" smtClean="0">
                <a:solidFill>
                  <a:schemeClr val="tx1"/>
                </a:solidFill>
                <a:latin typeface="+mn-lt"/>
                <a:ea typeface="+mn-ea"/>
                <a:cs typeface="+mn-cs"/>
              </a:rPr>
              <a:t>sur les cultures avec des formes d’ondes complètes.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Ce nombre limité de travaux peut s’expliquer d’une part par l’impact de la petite taille des cultures (hauteur) qui limite le temps de retour entre le premier et le dernier écho comparé à ceux d’une forêt, ce qui limite la précision de la détection. D’autre part, la forte densité des cultures peut être considérée comme un facteur limitant puisqu’il diminue le pourcentage de pénétration de l’onde Laser à travers les feuilles</a:t>
            </a:r>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14</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Du fait,</a:t>
            </a:r>
            <a:r>
              <a:rPr lang="fr-FR" sz="1200" kern="1200" baseline="0" dirty="0" smtClean="0">
                <a:solidFill>
                  <a:schemeClr val="tx1"/>
                </a:solidFill>
                <a:latin typeface="+mn-lt"/>
                <a:ea typeface="+mn-ea"/>
                <a:cs typeface="+mn-cs"/>
              </a:rPr>
              <a:t> dans cette thèse nous</a:t>
            </a:r>
            <a:r>
              <a:rPr lang="fr-FR" sz="1200" kern="1200" dirty="0" smtClean="0">
                <a:solidFill>
                  <a:schemeClr val="tx1"/>
                </a:solidFill>
                <a:latin typeface="+mn-lt"/>
                <a:ea typeface="+mn-ea"/>
                <a:cs typeface="+mn-cs"/>
              </a:rPr>
              <a:t> proposons l’inversion des formes d’ondes complètes LiDAR afin d’estimer la hauteur, le LAI et la réflectance du sol du blé et de maïs. Particulièrement, nous allons explorer l’inversion des modèles de transfert radiatif qui lient les observations LiDAR aux propriétés biophysiques de la végétation. L'inversion de tels modèles est considérée comme un problème entièrement paramétré</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 LUT « Look Up Table », le QNT « Quasi-Newton » et le NNT « Neural Network » sont </a:t>
            </a:r>
            <a:r>
              <a:rPr lang="fr-FR" sz="1200"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les solutions les plus populaires à un</a:t>
            </a:r>
            <a:r>
              <a:rPr lang="fr-FR" sz="1200" kern="0" baseline="0" dirty="0" smtClean="0">
                <a:solidFill>
                  <a:srgbClr val="000099"/>
                </a:solidFill>
                <a:effectLst>
                  <a:outerShdw blurRad="38100" dist="38100" dir="2700000" algn="tl">
                    <a:srgbClr val="C0C0C0"/>
                  </a:outerShdw>
                </a:effectLst>
                <a:latin typeface="Times New Roman" pitchFamily="18" charset="0"/>
                <a:cs typeface="Times New Roman" pitchFamily="18" charset="0"/>
              </a:rPr>
              <a:t> tel</a:t>
            </a:r>
            <a:r>
              <a:rPr lang="fr-FR" sz="1200"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 problème.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0" dirty="0" smtClean="0">
              <a:solidFill>
                <a:srgbClr val="000099"/>
              </a:solidFill>
              <a:effectLst>
                <a:outerShdw blurRad="38100" dist="38100" dir="2700000" algn="tl">
                  <a:srgbClr val="C0C0C0"/>
                </a:outerShdw>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méthode LUT qui a été largement utilisée avec succès pour inverser les formes d'ondes LiDAR pour l’estimation des paramètres biophysiques forestiers est parmi les plus simples à mettre en œuvre et moins exigeante en termes de calcul par rapport aux autres méthodes. En effet, elle cherche à partir d'une table d'observations simulées avec DART et dont les paramètres culturaux sont connus, la simulation dont l’observation est la plus proche de la mesure réelle sans exigence d'information a priori comme dans la méthode QNT qui consiste à chercher l’observation qui soit bien proche de l’observation et avec des paramètres culturaux avoisinant les valeurs a priori. En outre, LUT et QNT n'ont pas besoin d'une grande base de données d’apprentissage comme le NNT qui dans la phase d’apprentissage a besoin de bien explorer l’espace des solutions de façon à pouvoir modéliser le comportement non-linéaire du modèle.</a:t>
            </a:r>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15</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L'approche d'inversion repose sur la méthode LUT qui comporte deux phases. La première consiste à échantillonner l’espace des solutions des paramètres à estimer. Cette tâche s’exécute seulement une fois pour toutes les inversions possibles. C’est la phase de génération de la table LUT des formes d’ondes LiDAR qui sont simulées avec le modèle DART. La deuxième phase s’exécute une fois l’observation LiDAR est disponible, elle consiste à chercher dans l’espace des solutions déjà pré-calculé de LUT celle qui convient le plus, i.e. la forme d’onde simulée la plus proche de la forme d’onde mesurée.</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16</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err="1" smtClean="0">
                <a:solidFill>
                  <a:schemeClr val="tx1"/>
                </a:solidFill>
                <a:latin typeface="+mn-lt"/>
                <a:ea typeface="+mn-ea"/>
                <a:cs typeface="+mn-cs"/>
              </a:rPr>
              <a:t>Dans</a:t>
            </a:r>
            <a:r>
              <a:rPr lang="en-US" sz="1200" b="0" i="0" u="none" strike="noStrike" kern="1200" baseline="0" dirty="0" smtClean="0">
                <a:solidFill>
                  <a:schemeClr val="tx1"/>
                </a:solidFill>
                <a:latin typeface="+mn-lt"/>
                <a:ea typeface="+mn-ea"/>
                <a:cs typeface="+mn-cs"/>
              </a:rPr>
              <a:t> la 1ere </a:t>
            </a:r>
            <a:r>
              <a:rPr lang="en-US" sz="1200" b="0" i="0" u="none" strike="noStrike" kern="1200" baseline="0" dirty="0" err="1" smtClean="0">
                <a:solidFill>
                  <a:schemeClr val="tx1"/>
                </a:solidFill>
                <a:latin typeface="+mn-lt"/>
                <a:ea typeface="+mn-ea"/>
                <a:cs typeface="+mn-cs"/>
              </a:rPr>
              <a:t>partie</a:t>
            </a:r>
            <a:r>
              <a:rPr lang="en-US" sz="1200" b="0" i="0" u="none" strike="noStrike" kern="1200" baseline="0" dirty="0" smtClean="0">
                <a:solidFill>
                  <a:schemeClr val="tx1"/>
                </a:solidFill>
                <a:latin typeface="+mn-lt"/>
                <a:ea typeface="+mn-ea"/>
                <a:cs typeface="+mn-cs"/>
              </a:rPr>
              <a:t>, le LUT </a:t>
            </a:r>
            <a:r>
              <a:rPr lang="en-US" sz="1200" b="0" i="0" u="none" strike="noStrike" kern="1200" baseline="0" dirty="0" err="1" smtClean="0">
                <a:solidFill>
                  <a:schemeClr val="tx1"/>
                </a:solidFill>
                <a:latin typeface="+mn-lt"/>
                <a:ea typeface="+mn-ea"/>
                <a:cs typeface="+mn-cs"/>
              </a:rPr>
              <a:t>est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généré</a:t>
            </a:r>
            <a:r>
              <a:rPr lang="en-US" sz="1200" b="0" i="0" u="none" strike="noStrike" kern="1200" baseline="0" dirty="0" smtClean="0">
                <a:solidFill>
                  <a:schemeClr val="tx1"/>
                </a:solidFill>
                <a:latin typeface="+mn-lt"/>
                <a:ea typeface="+mn-ea"/>
                <a:cs typeface="+mn-cs"/>
              </a:rPr>
              <a:t> en simulant  un grand </a:t>
            </a:r>
            <a:r>
              <a:rPr lang="en-US" sz="1200" b="0" i="0" u="none" strike="noStrike" kern="1200" baseline="0" dirty="0" err="1" smtClean="0">
                <a:solidFill>
                  <a:schemeClr val="tx1"/>
                </a:solidFill>
                <a:latin typeface="+mn-lt"/>
                <a:ea typeface="+mn-ea"/>
                <a:cs typeface="+mn-cs"/>
              </a:rPr>
              <a:t>nombre</a:t>
            </a:r>
            <a:r>
              <a:rPr lang="en-US" sz="1200" b="0" i="0" u="none" strike="noStrike" kern="1200" baseline="0" dirty="0" smtClean="0">
                <a:solidFill>
                  <a:schemeClr val="tx1"/>
                </a:solidFill>
                <a:latin typeface="+mn-lt"/>
                <a:ea typeface="+mn-ea"/>
                <a:cs typeface="+mn-cs"/>
              </a:rPr>
              <a:t> de </a:t>
            </a:r>
            <a:r>
              <a:rPr lang="en-US" sz="1200" b="0" i="0" u="none" strike="noStrike" kern="1200" baseline="0" dirty="0" err="1" smtClean="0">
                <a:solidFill>
                  <a:schemeClr val="tx1"/>
                </a:solidFill>
                <a:latin typeface="+mn-lt"/>
                <a:ea typeface="+mn-ea"/>
                <a:cs typeface="+mn-cs"/>
              </a:rPr>
              <a:t>formes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d’ondes</a:t>
            </a:r>
            <a:r>
              <a:rPr lang="en-US" sz="1200" b="0" i="0" u="none" strike="noStrike" kern="1200" baseline="0" dirty="0" smtClean="0">
                <a:solidFill>
                  <a:schemeClr val="tx1"/>
                </a:solidFill>
                <a:latin typeface="+mn-lt"/>
                <a:ea typeface="+mn-ea"/>
                <a:cs typeface="+mn-cs"/>
              </a:rPr>
              <a:t> LiDAR avec le </a:t>
            </a:r>
            <a:r>
              <a:rPr lang="en-US" sz="1200" b="0" i="0" u="none" strike="noStrike" kern="1200" baseline="0" dirty="0" err="1" smtClean="0">
                <a:solidFill>
                  <a:schemeClr val="tx1"/>
                </a:solidFill>
                <a:latin typeface="+mn-lt"/>
                <a:ea typeface="+mn-ea"/>
                <a:cs typeface="+mn-cs"/>
              </a:rPr>
              <a:t>modèle</a:t>
            </a:r>
            <a:r>
              <a:rPr lang="en-US" sz="1200" b="0" i="0" u="none" strike="noStrike" kern="1200" baseline="0" dirty="0" smtClean="0">
                <a:solidFill>
                  <a:schemeClr val="tx1"/>
                </a:solidFill>
                <a:latin typeface="+mn-lt"/>
                <a:ea typeface="+mn-ea"/>
                <a:cs typeface="+mn-cs"/>
              </a:rPr>
              <a:t> DART pour </a:t>
            </a:r>
            <a:r>
              <a:rPr lang="en-US" sz="1200" b="0" i="0" u="none" strike="noStrike" kern="1200" baseline="0" dirty="0" err="1" smtClean="0">
                <a:solidFill>
                  <a:schemeClr val="tx1"/>
                </a:solidFill>
                <a:latin typeface="+mn-lt"/>
                <a:ea typeface="+mn-ea"/>
                <a:cs typeface="+mn-cs"/>
              </a:rPr>
              <a:t>différentes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réalisations</a:t>
            </a:r>
            <a:r>
              <a:rPr lang="en-US" sz="1200" b="0" i="0" u="none" strike="noStrike" kern="1200" baseline="0" dirty="0" smtClean="0">
                <a:solidFill>
                  <a:schemeClr val="tx1"/>
                </a:solidFill>
                <a:latin typeface="+mn-lt"/>
                <a:ea typeface="+mn-ea"/>
                <a:cs typeface="+mn-cs"/>
              </a:rPr>
              <a:t> de </a:t>
            </a:r>
            <a:r>
              <a:rPr lang="en-US" sz="1200" b="0" i="0" u="none" strike="noStrike" kern="1200" baseline="0" dirty="0" err="1" smtClean="0">
                <a:solidFill>
                  <a:schemeClr val="tx1"/>
                </a:solidFill>
                <a:latin typeface="+mn-lt"/>
                <a:ea typeface="+mn-ea"/>
                <a:cs typeface="+mn-cs"/>
              </a:rPr>
              <a:t>maquettes</a:t>
            </a:r>
            <a:r>
              <a:rPr lang="en-US" sz="1200" b="0" i="0" u="none" strike="noStrike" kern="1200" baseline="0" dirty="0" smtClean="0">
                <a:solidFill>
                  <a:schemeClr val="tx1"/>
                </a:solidFill>
                <a:latin typeface="+mn-lt"/>
                <a:ea typeface="+mn-ea"/>
                <a:cs typeface="+mn-cs"/>
              </a:rPr>
              <a:t> 3D pour le </a:t>
            </a:r>
            <a:r>
              <a:rPr lang="en-US" sz="1200" b="0" i="0" u="none" strike="noStrike" kern="1200" baseline="0" dirty="0" err="1" smtClean="0">
                <a:solidFill>
                  <a:schemeClr val="tx1"/>
                </a:solidFill>
                <a:latin typeface="+mn-lt"/>
                <a:ea typeface="+mn-ea"/>
                <a:cs typeface="+mn-cs"/>
              </a:rPr>
              <a:t>blé</a:t>
            </a:r>
            <a:r>
              <a:rPr lang="en-US" sz="1200" b="0" i="0" u="none" strike="noStrike" kern="1200" baseline="0" dirty="0" smtClean="0">
                <a:solidFill>
                  <a:schemeClr val="tx1"/>
                </a:solidFill>
                <a:latin typeface="+mn-lt"/>
                <a:ea typeface="+mn-ea"/>
                <a:cs typeface="+mn-cs"/>
              </a:rPr>
              <a:t> et le </a:t>
            </a:r>
            <a:r>
              <a:rPr lang="en-US" sz="1200" b="0" i="0" u="none" strike="noStrike" kern="1200" baseline="0" dirty="0" err="1" smtClean="0">
                <a:solidFill>
                  <a:schemeClr val="tx1"/>
                </a:solidFill>
                <a:latin typeface="+mn-lt"/>
                <a:ea typeface="+mn-ea"/>
                <a:cs typeface="+mn-cs"/>
              </a:rPr>
              <a:t>maïs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suivant</a:t>
            </a:r>
            <a:r>
              <a:rPr lang="en-US" sz="1200" b="0" i="0" u="none" strike="noStrike" kern="1200" baseline="0" dirty="0" smtClean="0">
                <a:solidFill>
                  <a:schemeClr val="tx1"/>
                </a:solidFill>
                <a:latin typeface="+mn-lt"/>
                <a:ea typeface="+mn-ea"/>
                <a:cs typeface="+mn-cs"/>
              </a:rPr>
              <a:t> la configuration du </a:t>
            </a:r>
            <a:r>
              <a:rPr lang="en-US" sz="1200" b="0" i="0" u="none" strike="noStrike" kern="1200" baseline="0" dirty="0" err="1" smtClean="0">
                <a:solidFill>
                  <a:schemeClr val="tx1"/>
                </a:solidFill>
                <a:latin typeface="+mn-lt"/>
                <a:ea typeface="+mn-ea"/>
                <a:cs typeface="+mn-cs"/>
              </a:rPr>
              <a:t>capteur</a:t>
            </a:r>
            <a:r>
              <a:rPr lang="en-US" sz="1200" b="0" i="0" u="none" strike="noStrike" kern="1200" baseline="0" dirty="0" smtClean="0">
                <a:solidFill>
                  <a:schemeClr val="tx1"/>
                </a:solidFill>
                <a:latin typeface="+mn-lt"/>
                <a:ea typeface="+mn-ea"/>
                <a:cs typeface="+mn-cs"/>
              </a:rPr>
              <a:t> LiDAR. </a:t>
            </a:r>
            <a:r>
              <a:rPr lang="fr-FR" sz="1200" kern="1200" baseline="0" dirty="0" smtClean="0">
                <a:solidFill>
                  <a:schemeClr val="tx1"/>
                </a:solidFill>
                <a:latin typeface="+mn-lt"/>
                <a:ea typeface="+mn-ea"/>
                <a:cs typeface="+mn-cs"/>
              </a:rPr>
              <a:t>A ce stade, un logiciel de construction de plantes en 3 dimensions </a:t>
            </a:r>
            <a:r>
              <a:rPr lang="fr-FR" sz="1200" kern="1200" baseline="0" dirty="0" err="1" smtClean="0">
                <a:solidFill>
                  <a:schemeClr val="tx1"/>
                </a:solidFill>
                <a:latin typeface="+mn-lt"/>
                <a:ea typeface="+mn-ea"/>
                <a:cs typeface="+mn-cs"/>
              </a:rPr>
              <a:t>Blender</a:t>
            </a:r>
            <a:r>
              <a:rPr lang="fr-FR" sz="1200" kern="1200" baseline="0" dirty="0" smtClean="0">
                <a:solidFill>
                  <a:schemeClr val="tx1"/>
                </a:solidFill>
                <a:latin typeface="+mn-lt"/>
                <a:ea typeface="+mn-ea"/>
                <a:cs typeface="+mn-cs"/>
              </a:rPr>
              <a:t> est utilisé pour faciliter la création de maquettes en se basant sur le modèle des plantes de la base de données DART pour le blé et le maïs en utilisant le modèle de croissance BBCH. </a:t>
            </a:r>
            <a:r>
              <a:rPr lang="en-US" sz="1200" b="0" i="0" u="none" strike="noStrike" kern="1200" baseline="0" dirty="0" err="1" smtClean="0">
                <a:solidFill>
                  <a:schemeClr val="tx1"/>
                </a:solidFill>
                <a:latin typeface="+mn-lt"/>
                <a:ea typeface="+mn-ea"/>
                <a:cs typeface="+mn-cs"/>
              </a:rPr>
              <a:t>Ces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maquettes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réalistes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sont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crées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selon</a:t>
            </a:r>
            <a:r>
              <a:rPr lang="en-US" sz="1200" b="0" i="0" u="none" strike="noStrike" kern="1200" baseline="0" dirty="0" smtClean="0">
                <a:solidFill>
                  <a:schemeClr val="tx1"/>
                </a:solidFill>
                <a:latin typeface="+mn-lt"/>
                <a:ea typeface="+mn-ea"/>
                <a:cs typeface="+mn-cs"/>
              </a:rPr>
              <a:t> des </a:t>
            </a:r>
            <a:r>
              <a:rPr lang="en-US" sz="1200" b="0" i="0" u="none" strike="noStrike" kern="1200" baseline="0" dirty="0" err="1" smtClean="0">
                <a:solidFill>
                  <a:schemeClr val="tx1"/>
                </a:solidFill>
                <a:latin typeface="+mn-lt"/>
                <a:ea typeface="+mn-ea"/>
                <a:cs typeface="+mn-cs"/>
              </a:rPr>
              <a:t>parametres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constantes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comme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l’espace</a:t>
            </a:r>
            <a:r>
              <a:rPr lang="en-US" sz="1200" b="0" i="0" u="none" strike="noStrike" kern="1200" baseline="0" dirty="0" smtClean="0">
                <a:solidFill>
                  <a:schemeClr val="tx1"/>
                </a:solidFill>
                <a:latin typeface="+mn-lt"/>
                <a:ea typeface="+mn-ea"/>
                <a:cs typeface="+mn-cs"/>
              </a:rPr>
              <a:t> inter-rang et variables </a:t>
            </a:r>
            <a:r>
              <a:rPr lang="en-US" sz="1200" b="0" i="0" u="none" strike="noStrike" kern="1200" baseline="0" dirty="0" err="1" smtClean="0">
                <a:solidFill>
                  <a:schemeClr val="tx1"/>
                </a:solidFill>
                <a:latin typeface="+mn-lt"/>
                <a:ea typeface="+mn-ea"/>
                <a:cs typeface="+mn-cs"/>
              </a:rPr>
              <a:t>comme</a:t>
            </a:r>
            <a:r>
              <a:rPr lang="en-US" sz="1200" b="0" i="0" u="none" strike="noStrike" kern="1200" baseline="0" dirty="0" smtClean="0">
                <a:solidFill>
                  <a:schemeClr val="tx1"/>
                </a:solidFill>
                <a:latin typeface="+mn-lt"/>
                <a:ea typeface="+mn-ea"/>
                <a:cs typeface="+mn-cs"/>
              </a:rPr>
              <a:t> (hauteur, LAI, reflectance du sol). Les </a:t>
            </a:r>
            <a:r>
              <a:rPr lang="en-US" sz="1200" b="0" i="0" u="none" strike="noStrike" kern="1200" baseline="0" dirty="0" err="1" smtClean="0">
                <a:solidFill>
                  <a:schemeClr val="tx1"/>
                </a:solidFill>
                <a:latin typeface="+mn-lt"/>
                <a:ea typeface="+mn-ea"/>
                <a:cs typeface="+mn-cs"/>
              </a:rPr>
              <a:t>parametres</a:t>
            </a:r>
            <a:r>
              <a:rPr lang="en-US" sz="1200" b="0" i="0" u="none" strike="noStrike" kern="1200" baseline="0" dirty="0" smtClean="0">
                <a:solidFill>
                  <a:schemeClr val="tx1"/>
                </a:solidFill>
                <a:latin typeface="+mn-lt"/>
                <a:ea typeface="+mn-ea"/>
                <a:cs typeface="+mn-cs"/>
              </a:rPr>
              <a:t> du champ </a:t>
            </a:r>
            <a:r>
              <a:rPr lang="en-US" sz="1200" b="0" i="0" u="none" strike="noStrike" kern="1200" baseline="0" dirty="0" err="1" smtClean="0">
                <a:solidFill>
                  <a:schemeClr val="tx1"/>
                </a:solidFill>
                <a:latin typeface="+mn-lt"/>
                <a:ea typeface="+mn-ea"/>
                <a:cs typeface="+mn-cs"/>
              </a:rPr>
              <a:t>constantes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sont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dérivées</a:t>
            </a:r>
            <a:r>
              <a:rPr lang="en-US" sz="1200" b="0" i="0" u="none" strike="noStrike" kern="1200" baseline="0" dirty="0" smtClean="0">
                <a:solidFill>
                  <a:schemeClr val="tx1"/>
                </a:solidFill>
                <a:latin typeface="+mn-lt"/>
                <a:ea typeface="+mn-ea"/>
                <a:cs typeface="+mn-cs"/>
              </a:rPr>
              <a:t> des </a:t>
            </a:r>
            <a:r>
              <a:rPr lang="en-US" sz="1200" b="0" i="0" u="none" strike="noStrike" kern="1200" baseline="0" dirty="0" err="1" smtClean="0">
                <a:solidFill>
                  <a:schemeClr val="tx1"/>
                </a:solidFill>
                <a:latin typeface="+mn-lt"/>
                <a:ea typeface="+mn-ea"/>
                <a:cs typeface="+mn-cs"/>
              </a:rPr>
              <a:t>mesures</a:t>
            </a:r>
            <a:r>
              <a:rPr lang="en-US" sz="1200" b="0" i="0" u="none" strike="noStrike" kern="1200" baseline="0" dirty="0" smtClean="0">
                <a:solidFill>
                  <a:schemeClr val="tx1"/>
                </a:solidFill>
                <a:latin typeface="+mn-lt"/>
                <a:ea typeface="+mn-ea"/>
                <a:cs typeface="+mn-cs"/>
              </a:rPr>
              <a:t> terrains </a:t>
            </a:r>
            <a:r>
              <a:rPr lang="en-US" sz="1200" b="0" i="0" u="none" strike="noStrike" kern="1200" baseline="0" dirty="0" err="1" smtClean="0">
                <a:solidFill>
                  <a:schemeClr val="tx1"/>
                </a:solidFill>
                <a:latin typeface="+mn-lt"/>
                <a:ea typeface="+mn-ea"/>
                <a:cs typeface="+mn-cs"/>
              </a:rPr>
              <a:t>alors</a:t>
            </a:r>
            <a:r>
              <a:rPr lang="en-US" sz="1200" b="0" i="0" u="none" strike="noStrike" kern="1200" baseline="0" dirty="0" smtClean="0">
                <a:solidFill>
                  <a:schemeClr val="tx1"/>
                </a:solidFill>
                <a:latin typeface="+mn-lt"/>
                <a:ea typeface="+mn-ea"/>
                <a:cs typeface="+mn-cs"/>
              </a:rPr>
              <a:t> que les </a:t>
            </a:r>
            <a:r>
              <a:rPr lang="en-US" sz="1200" b="0" i="0" u="none" strike="noStrike" kern="1200" baseline="0" dirty="0" err="1" smtClean="0">
                <a:solidFill>
                  <a:schemeClr val="tx1"/>
                </a:solidFill>
                <a:latin typeface="+mn-lt"/>
                <a:ea typeface="+mn-ea"/>
                <a:cs typeface="+mn-cs"/>
              </a:rPr>
              <a:t>propriètés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optiques</a:t>
            </a:r>
            <a:r>
              <a:rPr lang="en-US" sz="1200" b="0" i="0" u="none" strike="noStrike" kern="1200" baseline="0" dirty="0" smtClean="0">
                <a:solidFill>
                  <a:schemeClr val="tx1"/>
                </a:solidFill>
                <a:latin typeface="+mn-lt"/>
                <a:ea typeface="+mn-ea"/>
                <a:cs typeface="+mn-cs"/>
              </a:rPr>
              <a:t> des </a:t>
            </a:r>
            <a:r>
              <a:rPr lang="en-US" sz="1200" b="0" i="0" u="none" strike="noStrike" kern="1200" baseline="0" dirty="0" err="1" smtClean="0">
                <a:solidFill>
                  <a:schemeClr val="tx1"/>
                </a:solidFill>
                <a:latin typeface="+mn-lt"/>
                <a:ea typeface="+mn-ea"/>
                <a:cs typeface="+mn-cs"/>
              </a:rPr>
              <a:t>feuilles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sont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dérivées</a:t>
            </a:r>
            <a:r>
              <a:rPr lang="en-US" sz="1200" b="0" i="0" u="none" strike="noStrike" kern="1200" baseline="0" dirty="0" smtClean="0">
                <a:solidFill>
                  <a:schemeClr val="tx1"/>
                </a:solidFill>
                <a:latin typeface="+mn-lt"/>
                <a:ea typeface="+mn-ea"/>
                <a:cs typeface="+mn-cs"/>
              </a:rPr>
              <a:t> du </a:t>
            </a:r>
            <a:r>
              <a:rPr lang="en-US" sz="1200" b="0" i="0" u="none" strike="noStrike" kern="1200" baseline="0" dirty="0" err="1" smtClean="0">
                <a:solidFill>
                  <a:schemeClr val="tx1"/>
                </a:solidFill>
                <a:latin typeface="+mn-lt"/>
                <a:ea typeface="+mn-ea"/>
                <a:cs typeface="+mn-cs"/>
              </a:rPr>
              <a:t>modèle</a:t>
            </a:r>
            <a:r>
              <a:rPr lang="en-US" sz="1200" b="0" i="0" u="none" strike="noStrike" kern="1200" baseline="0" dirty="0" smtClean="0">
                <a:solidFill>
                  <a:schemeClr val="tx1"/>
                </a:solidFill>
                <a:latin typeface="+mn-lt"/>
                <a:ea typeface="+mn-ea"/>
                <a:cs typeface="+mn-cs"/>
              </a:rPr>
              <a:t> Prospect.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99BFF2A-223D-4EB2-9E5E-1831A1E14B32}" type="slidenum">
              <a:rPr lang="fr-FR" smtClean="0"/>
              <a:pPr/>
              <a:t>17</a:t>
            </a:fld>
            <a:endParaRPr lang="fr-FR"/>
          </a:p>
        </p:txBody>
      </p:sp>
    </p:spTree>
    <p:extLst>
      <p:ext uri="{BB962C8B-B14F-4D97-AF65-F5344CB8AC3E}">
        <p14:creationId xmlns:p14="http://schemas.microsoft.com/office/powerpoint/2010/main" xmlns="" val="2120773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Au final, la solution du modèle d’inversion est trouvée par la minimisation d’une fonction cout définit par le calcul de l’erreur quadratique moyenne RMSE « </a:t>
            </a:r>
            <a:r>
              <a:rPr lang="fr-FR" sz="1200" kern="1200" dirty="0" err="1" smtClean="0">
                <a:solidFill>
                  <a:schemeClr val="tx1"/>
                </a:solidFill>
                <a:latin typeface="+mn-lt"/>
                <a:ea typeface="+mn-ea"/>
                <a:cs typeface="+mn-cs"/>
              </a:rPr>
              <a:t>Root</a:t>
            </a:r>
            <a:r>
              <a:rPr lang="fr-FR" sz="1200" kern="1200" dirty="0" smtClean="0">
                <a:solidFill>
                  <a:schemeClr val="tx1"/>
                </a:solidFill>
                <a:latin typeface="+mn-lt"/>
                <a:ea typeface="+mn-ea"/>
                <a:cs typeface="+mn-cs"/>
              </a:rPr>
              <a:t> </a:t>
            </a:r>
            <a:r>
              <a:rPr lang="fr-FR" sz="1200" kern="1200" dirty="0" err="1" smtClean="0">
                <a:solidFill>
                  <a:schemeClr val="tx1"/>
                </a:solidFill>
                <a:latin typeface="+mn-lt"/>
                <a:ea typeface="+mn-ea"/>
                <a:cs typeface="+mn-cs"/>
              </a:rPr>
              <a:t>Mean</a:t>
            </a:r>
            <a:r>
              <a:rPr lang="fr-FR" sz="1200" kern="1200" dirty="0" smtClean="0">
                <a:solidFill>
                  <a:schemeClr val="tx1"/>
                </a:solidFill>
                <a:latin typeface="+mn-lt"/>
                <a:ea typeface="+mn-ea"/>
                <a:cs typeface="+mn-cs"/>
              </a:rPr>
              <a:t> Square </a:t>
            </a:r>
            <a:r>
              <a:rPr lang="fr-FR" sz="1200" kern="1200" dirty="0" err="1" smtClean="0">
                <a:solidFill>
                  <a:schemeClr val="tx1"/>
                </a:solidFill>
                <a:latin typeface="+mn-lt"/>
                <a:ea typeface="+mn-ea"/>
                <a:cs typeface="+mn-cs"/>
              </a:rPr>
              <a:t>Error</a:t>
            </a:r>
            <a:r>
              <a:rPr lang="fr-FR" sz="1200" kern="1200" dirty="0" smtClean="0">
                <a:solidFill>
                  <a:schemeClr val="tx1"/>
                </a:solidFill>
                <a:latin typeface="+mn-lt"/>
                <a:ea typeface="+mn-ea"/>
                <a:cs typeface="+mn-cs"/>
              </a:rPr>
              <a:t> » entre les formes d’ondes réelles  désirant savoir les propriétés biophysiques de la culture correspondante et les formes d’ondes simulées de LUT.</a:t>
            </a:r>
          </a:p>
          <a:p>
            <a:r>
              <a:rPr lang="fr-FR" sz="1200" kern="1200" dirty="0" smtClean="0">
                <a:solidFill>
                  <a:schemeClr val="tx1"/>
                </a:solidFill>
                <a:latin typeface="+mn-lt"/>
                <a:ea typeface="+mn-ea"/>
                <a:cs typeface="+mn-cs"/>
              </a:rPr>
              <a:t>Ainsi, l’observation contenue dans le LUT ayant la valeur minimale de RMSE représente la plus proche simulation du signal réel et la réalisation de culture correspondante désigne la solution recherchée. Dans notre cas, la hauteur de la canopée, la valeur de la surface foliaire LAI et la réflectance du sol qui sont celles de la réalisation choisie.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18</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smtClean="0">
                <a:solidFill>
                  <a:schemeClr val="tx1"/>
                </a:solidFill>
                <a:effectLst/>
                <a:latin typeface="+mn-lt"/>
                <a:ea typeface="+mn-ea"/>
                <a:cs typeface="+mn-cs"/>
              </a:rPr>
              <a:t>Maintenant</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l’application</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directe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d’une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telle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methode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est</a:t>
            </a:r>
            <a:r>
              <a:rPr lang="en-US" sz="1200" b="0" i="0" kern="1200" baseline="0" dirty="0" smtClean="0">
                <a:solidFill>
                  <a:schemeClr val="tx1"/>
                </a:solidFill>
                <a:effectLst/>
                <a:latin typeface="+mn-lt"/>
                <a:ea typeface="+mn-ea"/>
                <a:cs typeface="+mn-cs"/>
              </a:rPr>
              <a:t> im</a:t>
            </a:r>
            <a:r>
              <a:rPr lang="en-US" sz="1200" b="0" i="0" kern="1200" dirty="0" smtClean="0">
                <a:solidFill>
                  <a:schemeClr val="tx1"/>
                </a:solidFill>
                <a:effectLst/>
                <a:latin typeface="+mn-lt"/>
                <a:ea typeface="+mn-ea"/>
                <a:cs typeface="+mn-cs"/>
              </a:rPr>
              <a:t>possible à cause de </a:t>
            </a:r>
            <a:r>
              <a:rPr lang="en-US" sz="1200" b="0" i="0" kern="1200" dirty="0" err="1" smtClean="0">
                <a:solidFill>
                  <a:schemeClr val="tx1"/>
                </a:solidFill>
                <a:effectLst/>
                <a:latin typeface="+mn-lt"/>
                <a:ea typeface="+mn-ea"/>
                <a:cs typeface="+mn-cs"/>
              </a:rPr>
              <a:t>l’heterogeneité</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spatiale</a:t>
            </a:r>
            <a:r>
              <a:rPr lang="en-US" sz="1200" b="0" i="0" kern="1200" baseline="0" dirty="0" smtClean="0">
                <a:solidFill>
                  <a:schemeClr val="tx1"/>
                </a:solidFill>
                <a:effectLst/>
                <a:latin typeface="+mn-lt"/>
                <a:ea typeface="+mn-ea"/>
                <a:cs typeface="+mn-cs"/>
              </a:rPr>
              <a:t> des champs due aux </a:t>
            </a:r>
            <a:r>
              <a:rPr lang="fr-FR" sz="1200" kern="1200" dirty="0" smtClean="0">
                <a:solidFill>
                  <a:schemeClr val="tx1"/>
                </a:solidFill>
                <a:latin typeface="+mn-lt"/>
                <a:ea typeface="+mn-ea"/>
                <a:cs typeface="+mn-cs"/>
              </a:rPr>
              <a:t>conditions de l’environnement comme l’hétérogénéité du sol et l’humidité dans les champs de cultures qui conduit à une variabilité spatiale au niveau du développement des pieds de cultures (hauteur, LAI, </a:t>
            </a:r>
            <a:r>
              <a:rPr lang="fr-FR" sz="1200" kern="1200" dirty="0" err="1" smtClean="0">
                <a:solidFill>
                  <a:schemeClr val="tx1"/>
                </a:solidFill>
                <a:latin typeface="+mn-lt"/>
                <a:ea typeface="+mn-ea"/>
                <a:cs typeface="+mn-cs"/>
              </a:rPr>
              <a:t>etc</a:t>
            </a:r>
            <a:r>
              <a:rPr lang="en-US" sz="1200" b="0" i="0" kern="1200" baseline="0" dirty="0" smtClean="0">
                <a:solidFill>
                  <a:schemeClr val="tx1"/>
                </a:solidFill>
                <a:effectLst/>
                <a:latin typeface="+mn-lt"/>
                <a:ea typeface="+mn-ea"/>
                <a:cs typeface="+mn-cs"/>
              </a:rPr>
              <a:t>). En </a:t>
            </a:r>
            <a:r>
              <a:rPr lang="en-US" sz="1200" b="0" i="0" kern="1200" baseline="0" dirty="0" err="1" smtClean="0">
                <a:solidFill>
                  <a:schemeClr val="tx1"/>
                </a:solidFill>
                <a:effectLst/>
                <a:latin typeface="+mn-lt"/>
                <a:ea typeface="+mn-ea"/>
                <a:cs typeface="+mn-cs"/>
              </a:rPr>
              <a:t>résultat</a:t>
            </a:r>
            <a:r>
              <a:rPr lang="en-US" sz="1200" b="0" i="0" kern="1200" baseline="0" dirty="0" smtClean="0">
                <a:solidFill>
                  <a:schemeClr val="tx1"/>
                </a:solidFill>
                <a:effectLst/>
                <a:latin typeface="+mn-lt"/>
                <a:ea typeface="+mn-ea"/>
                <a:cs typeface="+mn-cs"/>
              </a:rPr>
              <a:t>,</a:t>
            </a:r>
            <a:r>
              <a:rPr lang="fr-FR" sz="1200" kern="1200" dirty="0" smtClean="0">
                <a:solidFill>
                  <a:schemeClr val="tx1"/>
                </a:solidFill>
                <a:latin typeface="+mn-lt"/>
                <a:ea typeface="+mn-ea"/>
                <a:cs typeface="+mn-cs"/>
              </a:rPr>
              <a:t> les formes d'onde réelles sont très variées localement, une telle variation rend l’inversion très bruitée avec des résultats peu significatifs. </a:t>
            </a:r>
            <a:endParaRPr lang="en-US"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r>
              <a:rPr lang="fr-FR" sz="1200" kern="1200" dirty="0" smtClean="0">
                <a:solidFill>
                  <a:schemeClr val="tx1"/>
                </a:solidFill>
                <a:latin typeface="+mn-lt"/>
                <a:ea typeface="+mn-ea"/>
                <a:cs typeface="+mn-cs"/>
              </a:rPr>
              <a:t>Pour résoudre</a:t>
            </a:r>
            <a:r>
              <a:rPr lang="fr-FR" sz="1200" kern="1200" baseline="0" dirty="0" smtClean="0">
                <a:solidFill>
                  <a:schemeClr val="tx1"/>
                </a:solidFill>
                <a:latin typeface="+mn-lt"/>
                <a:ea typeface="+mn-ea"/>
                <a:cs typeface="+mn-cs"/>
              </a:rPr>
              <a:t> ces problèmes, </a:t>
            </a:r>
            <a:r>
              <a:rPr lang="fr-FR" sz="1200" kern="1200" dirty="0" smtClean="0">
                <a:solidFill>
                  <a:schemeClr val="tx1"/>
                </a:solidFill>
                <a:latin typeface="+mn-lt"/>
                <a:ea typeface="+mn-ea"/>
                <a:cs typeface="+mn-cs"/>
              </a:rPr>
              <a:t>avant de faire la comparaison des formes d’ondes LiDAR réelles avec celles de LUT, une étape de prétraitement spécifique des données LiDAR réelles est nécessaire. Alors la méthode d’inversion proposée sera adaptée.  </a:t>
            </a:r>
          </a:p>
          <a:p>
            <a:endParaRPr lang="fr-FR" sz="1200" kern="120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08BCE83-0EE7-475E-A87D-E3A8929CFF8C}" type="slidenum">
              <a:rPr lang="fr-FR" smtClean="0"/>
              <a:pPr/>
              <a:t>19</a:t>
            </a:fld>
            <a:endParaRPr lang="fr-FR"/>
          </a:p>
        </p:txBody>
      </p:sp>
    </p:spTree>
    <p:extLst>
      <p:ext uri="{BB962C8B-B14F-4D97-AF65-F5344CB8AC3E}">
        <p14:creationId xmlns:p14="http://schemas.microsoft.com/office/powerpoint/2010/main" xmlns="" val="702986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kern="1200" baseline="0" dirty="0" smtClean="0">
                <a:solidFill>
                  <a:schemeClr val="tx1"/>
                </a:solidFill>
                <a:latin typeface="+mn-lt"/>
                <a:ea typeface="+mn-ea"/>
                <a:cs typeface="+mn-cs"/>
              </a:rPr>
              <a:t>La figure </a:t>
            </a:r>
            <a:r>
              <a:rPr lang="en-US" sz="1000" b="0" i="0" u="none" strike="noStrike" kern="1200" baseline="0" dirty="0" err="1" smtClean="0">
                <a:solidFill>
                  <a:schemeClr val="tx1"/>
                </a:solidFill>
                <a:latin typeface="+mn-lt"/>
                <a:ea typeface="+mn-ea"/>
                <a:cs typeface="+mn-cs"/>
              </a:rPr>
              <a:t>suivante</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résume</a:t>
            </a:r>
            <a:r>
              <a:rPr lang="en-US" sz="1000" b="0" i="0" u="none" strike="noStrike" kern="1200" baseline="0" dirty="0" smtClean="0">
                <a:solidFill>
                  <a:schemeClr val="tx1"/>
                </a:solidFill>
                <a:latin typeface="+mn-lt"/>
                <a:ea typeface="+mn-ea"/>
                <a:cs typeface="+mn-cs"/>
              </a:rPr>
              <a:t> les </a:t>
            </a:r>
            <a:r>
              <a:rPr lang="en-US" sz="1000" b="0" i="0" u="none" strike="noStrike" kern="1200" baseline="0" dirty="0" err="1" smtClean="0">
                <a:solidFill>
                  <a:schemeClr val="tx1"/>
                </a:solidFill>
                <a:latin typeface="+mn-lt"/>
                <a:ea typeface="+mn-ea"/>
                <a:cs typeface="+mn-cs"/>
              </a:rPr>
              <a:t>différentes</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étapes</a:t>
            </a:r>
            <a:r>
              <a:rPr lang="en-US" sz="1000" b="0" i="0" u="none" strike="noStrike" kern="1200" baseline="0" dirty="0" smtClean="0">
                <a:solidFill>
                  <a:schemeClr val="tx1"/>
                </a:solidFill>
                <a:latin typeface="+mn-lt"/>
                <a:ea typeface="+mn-ea"/>
                <a:cs typeface="+mn-cs"/>
              </a:rPr>
              <a:t> de </a:t>
            </a:r>
            <a:r>
              <a:rPr lang="en-US" sz="1000" b="0" i="0" u="none" strike="noStrike" kern="1200" baseline="0" dirty="0" err="1" smtClean="0">
                <a:solidFill>
                  <a:schemeClr val="tx1"/>
                </a:solidFill>
                <a:latin typeface="+mn-lt"/>
                <a:ea typeface="+mn-ea"/>
                <a:cs typeface="+mn-cs"/>
              </a:rPr>
              <a:t>cette</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méthode</a:t>
            </a:r>
            <a:r>
              <a:rPr lang="en-US" sz="1000" b="0" i="0" u="none" strike="noStrike" kern="1200" baseline="0" dirty="0" smtClean="0">
                <a:solidFill>
                  <a:schemeClr val="tx1"/>
                </a:solidFill>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Avant la phase</a:t>
            </a:r>
            <a:r>
              <a:rPr lang="fr-FR" sz="1200" kern="1200" baseline="0" dirty="0" smtClean="0">
                <a:solidFill>
                  <a:schemeClr val="tx1"/>
                </a:solidFill>
                <a:latin typeface="+mn-lt"/>
                <a:ea typeface="+mn-ea"/>
                <a:cs typeface="+mn-cs"/>
              </a:rPr>
              <a:t> de génération de la table LUT, les</a:t>
            </a:r>
            <a:r>
              <a:rPr lang="fr-FR" sz="1200" kern="1200" dirty="0" smtClean="0">
                <a:solidFill>
                  <a:schemeClr val="tx1"/>
                </a:solidFill>
                <a:latin typeface="+mn-lt"/>
                <a:ea typeface="+mn-ea"/>
                <a:cs typeface="+mn-cs"/>
              </a:rPr>
              <a:t> signaux LiDAR réelles sont traités. En particulier, ils sont moyennés spatialement, </a:t>
            </a:r>
            <a:r>
              <a:rPr lang="fr-FR" sz="1200" kern="1200" dirty="0" err="1" smtClean="0">
                <a:solidFill>
                  <a:schemeClr val="tx1"/>
                </a:solidFill>
                <a:latin typeface="+mn-lt"/>
                <a:ea typeface="+mn-ea"/>
                <a:cs typeface="+mn-cs"/>
              </a:rPr>
              <a:t>débruités</a:t>
            </a:r>
            <a:r>
              <a:rPr lang="fr-FR" sz="1200" kern="1200" dirty="0" smtClean="0">
                <a:solidFill>
                  <a:schemeClr val="tx1"/>
                </a:solidFill>
                <a:latin typeface="+mn-lt"/>
                <a:ea typeface="+mn-ea"/>
                <a:cs typeface="+mn-cs"/>
              </a:rPr>
              <a:t> puis classés en classes homogènes. Ce qui donne une forme d’onde moyenne par classe. Finalement, la méthode d’inversion sélectionne la simulation de LUT la plus proche de la forme d’onde moyenne de chaque classe, ce qui donne les propriétés biophysiques recherchées. </a:t>
            </a:r>
            <a:endParaRPr lang="en-US" sz="1000" b="0" i="0" u="none" strike="noStrike" kern="1200" baseline="0" dirty="0" smtClean="0">
              <a:solidFill>
                <a:schemeClr val="tx1"/>
              </a:solidFill>
              <a:latin typeface="+mn-lt"/>
              <a:ea typeface="+mn-ea"/>
              <a:cs typeface="+mn-cs"/>
            </a:endParaRPr>
          </a:p>
          <a:p>
            <a:endParaRPr lang="en-US" sz="10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08BCE83-0EE7-475E-A87D-E3A8929CFF8C}" type="slidenum">
              <a:rPr lang="fr-FR" smtClean="0"/>
              <a:pPr/>
              <a:t>20</a:t>
            </a:fld>
            <a:endParaRPr lang="fr-FR"/>
          </a:p>
        </p:txBody>
      </p:sp>
    </p:spTree>
    <p:extLst>
      <p:ext uri="{BB962C8B-B14F-4D97-AF65-F5344CB8AC3E}">
        <p14:creationId xmlns="" xmlns:p14="http://schemas.microsoft.com/office/powerpoint/2010/main" val="4028986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Détaillons dans cette partie les différents traitements faits sur les signaux LiDAR réelles. Premièrement,</a:t>
            </a:r>
            <a:r>
              <a:rPr lang="fr-FR" baseline="0" dirty="0" smtClean="0"/>
              <a:t> nous avons procédé à la phase de fenêtrage du champ de cultures. </a:t>
            </a:r>
            <a:r>
              <a:rPr lang="en-US" sz="1200" b="0" i="0" u="none" strike="noStrike" kern="1200" baseline="0" dirty="0" err="1" smtClean="0">
                <a:solidFill>
                  <a:schemeClr val="tx1"/>
                </a:solidFill>
                <a:latin typeface="+mn-lt"/>
                <a:ea typeface="+mn-ea"/>
                <a:cs typeface="+mn-cs"/>
              </a:rPr>
              <a:t>C’est</a:t>
            </a:r>
            <a:r>
              <a:rPr lang="en-US" sz="1200" b="0" i="0" u="none" strike="noStrike" kern="1200" baseline="0" dirty="0" smtClean="0">
                <a:solidFill>
                  <a:schemeClr val="tx1"/>
                </a:solidFill>
                <a:latin typeface="+mn-lt"/>
                <a:ea typeface="+mn-ea"/>
                <a:cs typeface="+mn-cs"/>
              </a:rPr>
              <a:t> un moyennage </a:t>
            </a:r>
            <a:r>
              <a:rPr lang="en-US" sz="1200" b="0" i="0" u="none" strike="noStrike" kern="1200" baseline="0" dirty="0" err="1" smtClean="0">
                <a:solidFill>
                  <a:schemeClr val="tx1"/>
                </a:solidFill>
                <a:latin typeface="+mn-lt"/>
                <a:ea typeface="+mn-ea"/>
                <a:cs typeface="+mn-cs"/>
              </a:rPr>
              <a:t>spatiale</a:t>
            </a:r>
            <a:r>
              <a:rPr lang="en-US" sz="1200" b="0" i="0" u="none" strike="noStrike" kern="1200" baseline="0" dirty="0" smtClean="0">
                <a:solidFill>
                  <a:schemeClr val="tx1"/>
                </a:solidFill>
                <a:latin typeface="+mn-lt"/>
                <a:ea typeface="+mn-ea"/>
                <a:cs typeface="+mn-cs"/>
              </a:rPr>
              <a:t> des </a:t>
            </a:r>
            <a:r>
              <a:rPr lang="en-US" sz="1200" b="0" i="0" u="none" strike="noStrike" kern="1200" baseline="0" dirty="0" err="1" smtClean="0">
                <a:solidFill>
                  <a:schemeClr val="tx1"/>
                </a:solidFill>
                <a:latin typeface="+mn-lt"/>
                <a:ea typeface="+mn-ea"/>
                <a:cs typeface="+mn-cs"/>
              </a:rPr>
              <a:t>formes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d’ondes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sur</a:t>
            </a:r>
            <a:r>
              <a:rPr lang="en-US" sz="1200" b="0" i="0" u="none" strike="noStrike" kern="1200" baseline="0" dirty="0" smtClean="0">
                <a:solidFill>
                  <a:schemeClr val="tx1"/>
                </a:solidFill>
                <a:latin typeface="+mn-lt"/>
                <a:ea typeface="+mn-ea"/>
                <a:cs typeface="+mn-cs"/>
              </a:rPr>
              <a:t> des </a:t>
            </a:r>
            <a:r>
              <a:rPr lang="en-US" sz="1200" b="0" i="0" u="none" strike="noStrike" kern="1200" baseline="0" dirty="0" err="1" smtClean="0">
                <a:solidFill>
                  <a:schemeClr val="tx1"/>
                </a:solidFill>
                <a:latin typeface="+mn-lt"/>
                <a:ea typeface="+mn-ea"/>
                <a:cs typeface="+mn-cs"/>
              </a:rPr>
              <a:t>fenetres</a:t>
            </a:r>
            <a:r>
              <a:rPr lang="en-US" sz="1200" b="0" i="0" u="none" strike="noStrike" kern="1200" baseline="0" dirty="0" smtClean="0">
                <a:solidFill>
                  <a:schemeClr val="tx1"/>
                </a:solidFill>
                <a:latin typeface="+mn-lt"/>
                <a:ea typeface="+mn-ea"/>
                <a:cs typeface="+mn-cs"/>
              </a:rPr>
              <a:t> de </a:t>
            </a:r>
            <a:r>
              <a:rPr lang="en-US" sz="1200" b="0" i="0" u="none" strike="noStrike" kern="1200" baseline="0" dirty="0" err="1" smtClean="0">
                <a:solidFill>
                  <a:schemeClr val="tx1"/>
                </a:solidFill>
                <a:latin typeface="+mn-lt"/>
                <a:ea typeface="+mn-ea"/>
                <a:cs typeface="+mn-cs"/>
              </a:rPr>
              <a:t>taille</a:t>
            </a:r>
            <a:r>
              <a:rPr lang="en-US" sz="1200" b="0" i="0" u="none" strike="noStrike" kern="1200" baseline="0" dirty="0" smtClean="0">
                <a:solidFill>
                  <a:schemeClr val="tx1"/>
                </a:solidFill>
                <a:latin typeface="+mn-lt"/>
                <a:ea typeface="+mn-ea"/>
                <a:cs typeface="+mn-cs"/>
              </a:rPr>
              <a:t> (1m, 2m et 3m) pour </a:t>
            </a:r>
            <a:r>
              <a:rPr lang="en-US" sz="1200" b="0" i="0" u="none" strike="noStrike" kern="1200" baseline="0" dirty="0" err="1" smtClean="0">
                <a:solidFill>
                  <a:schemeClr val="tx1"/>
                </a:solidFill>
                <a:latin typeface="+mn-lt"/>
                <a:ea typeface="+mn-ea"/>
                <a:cs typeface="+mn-cs"/>
              </a:rPr>
              <a:t>éliminer</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l’hétérogénéité</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spatiale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dans</a:t>
            </a:r>
            <a:r>
              <a:rPr lang="en-US" sz="1200" b="0" i="0" u="none" strike="noStrike" kern="1200" baseline="0" dirty="0" smtClean="0">
                <a:solidFill>
                  <a:schemeClr val="tx1"/>
                </a:solidFill>
                <a:latin typeface="+mn-lt"/>
                <a:ea typeface="+mn-ea"/>
                <a:cs typeface="+mn-cs"/>
              </a:rPr>
              <a:t> le champ </a:t>
            </a:r>
            <a:r>
              <a:rPr lang="en-US" sz="1200" b="0" i="0" u="none" strike="noStrike" kern="1200" baseline="0" dirty="0" err="1" smtClean="0">
                <a:solidFill>
                  <a:schemeClr val="tx1"/>
                </a:solidFill>
                <a:latin typeface="+mn-lt"/>
                <a:ea typeface="+mn-ea"/>
                <a:cs typeface="+mn-cs"/>
              </a:rPr>
              <a:t>causé</a:t>
            </a:r>
            <a:r>
              <a:rPr lang="en-US" sz="1200" b="0" i="0" u="none" strike="noStrike" kern="1200" baseline="0" dirty="0" smtClean="0">
                <a:solidFill>
                  <a:schemeClr val="tx1"/>
                </a:solidFill>
                <a:latin typeface="+mn-lt"/>
                <a:ea typeface="+mn-ea"/>
                <a:cs typeface="+mn-cs"/>
              </a:rPr>
              <a:t> par les conditions </a:t>
            </a:r>
            <a:r>
              <a:rPr lang="en-US" sz="1200" b="0" i="0" u="none" strike="noStrike" kern="1200" baseline="0" dirty="0" err="1" smtClean="0">
                <a:solidFill>
                  <a:schemeClr val="tx1"/>
                </a:solidFill>
                <a:latin typeface="+mn-lt"/>
                <a:ea typeface="+mn-ea"/>
                <a:cs typeface="+mn-cs"/>
              </a:rPr>
              <a:t>environnementaux</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comme</a:t>
            </a:r>
            <a:r>
              <a:rPr lang="en-US" sz="1200" b="0" i="0" u="none" strike="noStrike" kern="1200" baseline="0" dirty="0" smtClean="0">
                <a:solidFill>
                  <a:schemeClr val="tx1"/>
                </a:solidFill>
                <a:latin typeface="+mn-lt"/>
                <a:ea typeface="+mn-ea"/>
                <a:cs typeface="+mn-cs"/>
              </a:rPr>
              <a:t> les </a:t>
            </a:r>
            <a:r>
              <a:rPr lang="en-US" sz="1200" b="0" i="0" u="none" strike="noStrike" kern="1200" baseline="0" dirty="0" err="1" smtClean="0">
                <a:solidFill>
                  <a:schemeClr val="tx1"/>
                </a:solidFill>
                <a:latin typeface="+mn-lt"/>
                <a:ea typeface="+mn-ea"/>
                <a:cs typeface="+mn-cs"/>
              </a:rPr>
              <a:t>propriètés</a:t>
            </a:r>
            <a:r>
              <a:rPr lang="en-US" sz="1200" b="0" i="0" u="none" strike="noStrike" kern="1200" baseline="0" dirty="0" smtClean="0">
                <a:solidFill>
                  <a:schemeClr val="tx1"/>
                </a:solidFill>
                <a:latin typeface="+mn-lt"/>
                <a:ea typeface="+mn-ea"/>
                <a:cs typeface="+mn-cs"/>
              </a:rPr>
              <a:t> du sol, </a:t>
            </a:r>
            <a:r>
              <a:rPr lang="en-US" sz="1200" b="0" i="0" u="none" strike="noStrike" kern="1200" baseline="0" dirty="0" err="1" smtClean="0">
                <a:solidFill>
                  <a:schemeClr val="tx1"/>
                </a:solidFill>
                <a:latin typeface="+mn-lt"/>
                <a:ea typeface="+mn-ea"/>
                <a:cs typeface="+mn-cs"/>
              </a:rPr>
              <a:t>l’humidité</a:t>
            </a:r>
            <a:r>
              <a:rPr lang="en-US" sz="1200" b="0" i="0" u="none" strike="noStrike" kern="1200" baseline="0" dirty="0" smtClean="0">
                <a:solidFill>
                  <a:schemeClr val="tx1"/>
                </a:solidFill>
                <a:latin typeface="+mn-lt"/>
                <a:ea typeface="+mn-ea"/>
                <a:cs typeface="+mn-cs"/>
              </a:rPr>
              <a:t> et </a:t>
            </a:r>
            <a:r>
              <a:rPr lang="en-US" sz="1200" b="0" i="0" u="none" strike="noStrike" kern="1200" baseline="0" dirty="0" err="1" smtClean="0">
                <a:solidFill>
                  <a:schemeClr val="tx1"/>
                </a:solidFill>
                <a:latin typeface="+mn-lt"/>
                <a:ea typeface="+mn-ea"/>
                <a:cs typeface="+mn-cs"/>
              </a:rPr>
              <a:t>l’espace</a:t>
            </a:r>
            <a:r>
              <a:rPr lang="en-US" sz="1200" b="0" i="0" u="none" strike="noStrike" kern="1200" baseline="0" dirty="0" smtClean="0">
                <a:solidFill>
                  <a:schemeClr val="tx1"/>
                </a:solidFill>
                <a:latin typeface="+mn-lt"/>
                <a:ea typeface="+mn-ea"/>
                <a:cs typeface="+mn-cs"/>
              </a:rPr>
              <a:t> inter-rang. </a:t>
            </a:r>
            <a:r>
              <a:rPr lang="fr-FR" sz="1200" kern="1200" dirty="0" smtClean="0">
                <a:solidFill>
                  <a:schemeClr val="tx1"/>
                </a:solidFill>
                <a:latin typeface="+mn-lt"/>
                <a:ea typeface="+mn-ea"/>
                <a:cs typeface="+mn-cs"/>
              </a:rPr>
              <a:t>Cette</a:t>
            </a:r>
            <a:r>
              <a:rPr lang="fr-FR" sz="1200" kern="1200" baseline="0" dirty="0" smtClean="0">
                <a:solidFill>
                  <a:schemeClr val="tx1"/>
                </a:solidFill>
                <a:latin typeface="+mn-lt"/>
                <a:ea typeface="+mn-ea"/>
                <a:cs typeface="+mn-cs"/>
              </a:rPr>
              <a:t> procédure</a:t>
            </a:r>
            <a:r>
              <a:rPr lang="fr-FR" sz="1200" kern="1200" dirty="0" smtClean="0">
                <a:solidFill>
                  <a:schemeClr val="tx1"/>
                </a:solidFill>
                <a:latin typeface="+mn-lt"/>
                <a:ea typeface="+mn-ea"/>
                <a:cs typeface="+mn-cs"/>
              </a:rPr>
              <a:t> calcule une forme d’onde moyenne par fenêtre. En effet, la taille des fenêtres est</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représentative de la variabilité locale de la végétation dans les champs de cultures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21</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b="0" i="0" u="none" strike="noStrike" kern="1200" baseline="0" dirty="0" smtClean="0">
                <a:solidFill>
                  <a:schemeClr val="tx1"/>
                </a:solidFill>
                <a:latin typeface="+mn-lt"/>
                <a:ea typeface="+mn-ea"/>
                <a:cs typeface="+mn-cs"/>
              </a:rPr>
              <a:t>Par la suite, un 2eme </a:t>
            </a:r>
            <a:r>
              <a:rPr lang="en-US" sz="1200" b="0" i="0" u="none" strike="noStrike" kern="1200" baseline="0" dirty="0" err="1" smtClean="0">
                <a:solidFill>
                  <a:schemeClr val="tx1"/>
                </a:solidFill>
                <a:latin typeface="+mn-lt"/>
                <a:ea typeface="+mn-ea"/>
                <a:cs typeface="+mn-cs"/>
              </a:rPr>
              <a:t>traitement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consiste</a:t>
            </a:r>
            <a:r>
              <a:rPr lang="en-US" sz="1200" b="0" i="0" u="none" strike="noStrike" kern="1200" baseline="0" dirty="0" smtClean="0">
                <a:solidFill>
                  <a:schemeClr val="tx1"/>
                </a:solidFill>
                <a:latin typeface="+mn-lt"/>
                <a:ea typeface="+mn-ea"/>
                <a:cs typeface="+mn-cs"/>
              </a:rPr>
              <a:t> à </a:t>
            </a:r>
            <a:r>
              <a:rPr lang="en-US" sz="1200" b="0" i="0" u="none" strike="noStrike" kern="1200" baseline="0" dirty="0" err="1" smtClean="0">
                <a:solidFill>
                  <a:schemeClr val="tx1"/>
                </a:solidFill>
                <a:latin typeface="+mn-lt"/>
                <a:ea typeface="+mn-ea"/>
                <a:cs typeface="+mn-cs"/>
              </a:rPr>
              <a:t>une</a:t>
            </a:r>
            <a:r>
              <a:rPr lang="en-US" sz="1200" b="0" i="0" u="none" strike="noStrike" kern="1200" baseline="0" dirty="0" smtClean="0">
                <a:solidFill>
                  <a:schemeClr val="tx1"/>
                </a:solidFill>
                <a:latin typeface="+mn-lt"/>
                <a:ea typeface="+mn-ea"/>
                <a:cs typeface="+mn-cs"/>
              </a:rPr>
              <a:t> procedure de classification </a:t>
            </a:r>
            <a:r>
              <a:rPr lang="en-US" sz="1200" b="0" i="0" u="none" strike="noStrike" kern="1200" baseline="0" dirty="0" err="1" smtClean="0">
                <a:solidFill>
                  <a:schemeClr val="tx1"/>
                </a:solidFill>
                <a:latin typeface="+mn-lt"/>
                <a:ea typeface="+mn-ea"/>
                <a:cs typeface="+mn-cs"/>
              </a:rPr>
              <a:t>afin</a:t>
            </a:r>
            <a:r>
              <a:rPr lang="en-US" sz="1200" b="0" i="0" u="none" strike="noStrike" kern="1200" baseline="0" dirty="0" smtClean="0">
                <a:solidFill>
                  <a:schemeClr val="tx1"/>
                </a:solidFill>
                <a:latin typeface="+mn-lt"/>
                <a:ea typeface="+mn-ea"/>
                <a:cs typeface="+mn-cs"/>
              </a:rPr>
              <a:t> de </a:t>
            </a:r>
            <a:r>
              <a:rPr lang="fr-FR" sz="1200" kern="1200" dirty="0" smtClean="0">
                <a:solidFill>
                  <a:schemeClr val="tx1"/>
                </a:solidFill>
                <a:latin typeface="+mn-lt"/>
                <a:ea typeface="+mn-ea"/>
                <a:cs typeface="+mn-cs"/>
              </a:rPr>
              <a:t>supprimer les valeurs aberrantes et à réduire l'effet du bruit dans les formes d’ondes</a:t>
            </a:r>
            <a:r>
              <a:rPr lang="en-US" sz="1200" b="0" i="0" u="none" strike="noStrike"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Pour le faire, elle classe les formes d’ondes à des groupements homogènes « ou classes ». Chaque classe est caractérisée par une forme d’onde moyenne. La procédure de classification utilise le modèle de mélange gaussien ; GMM acronyme anglais de « </a:t>
            </a:r>
            <a:r>
              <a:rPr lang="fr-FR" sz="1200" kern="1200" dirty="0" err="1" smtClean="0">
                <a:solidFill>
                  <a:schemeClr val="tx1"/>
                </a:solidFill>
                <a:latin typeface="+mn-lt"/>
                <a:ea typeface="+mn-ea"/>
                <a:cs typeface="+mn-cs"/>
              </a:rPr>
              <a:t>Gaussian</a:t>
            </a:r>
            <a:r>
              <a:rPr lang="fr-FR" sz="1200" kern="1200" dirty="0" smtClean="0">
                <a:solidFill>
                  <a:schemeClr val="tx1"/>
                </a:solidFill>
                <a:latin typeface="+mn-lt"/>
                <a:ea typeface="+mn-ea"/>
                <a:cs typeface="+mn-cs"/>
              </a:rPr>
              <a:t> Mixture Model»</a:t>
            </a: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22</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Le </a:t>
            </a:r>
            <a:r>
              <a:rPr lang="en-US" sz="1200" b="0" i="0" u="none" strike="noStrike" kern="1200" baseline="0" dirty="0" err="1" smtClean="0">
                <a:solidFill>
                  <a:schemeClr val="tx1"/>
                </a:solidFill>
                <a:latin typeface="+mn-lt"/>
                <a:ea typeface="+mn-ea"/>
                <a:cs typeface="+mn-cs"/>
              </a:rPr>
              <a:t>troisième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traitement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consiste</a:t>
            </a:r>
            <a:r>
              <a:rPr lang="en-US" sz="1200" b="0" i="0" u="none" strike="noStrike" kern="1200" baseline="0" dirty="0" smtClean="0">
                <a:solidFill>
                  <a:schemeClr val="tx1"/>
                </a:solidFill>
                <a:latin typeface="+mn-lt"/>
                <a:ea typeface="+mn-ea"/>
                <a:cs typeface="+mn-cs"/>
              </a:rPr>
              <a:t> à </a:t>
            </a:r>
            <a:r>
              <a:rPr lang="en-US" sz="1200" b="0" i="0" u="none" strike="noStrike" kern="1200" baseline="0" dirty="0" err="1" smtClean="0">
                <a:solidFill>
                  <a:schemeClr val="tx1"/>
                </a:solidFill>
                <a:latin typeface="+mn-lt"/>
                <a:ea typeface="+mn-ea"/>
                <a:cs typeface="+mn-cs"/>
              </a:rPr>
              <a:t>debruiter</a:t>
            </a:r>
            <a:r>
              <a:rPr lang="en-US" sz="1200" b="0" i="0" u="none" strike="noStrike" kern="1200" baseline="0" dirty="0" smtClean="0">
                <a:solidFill>
                  <a:schemeClr val="tx1"/>
                </a:solidFill>
                <a:latin typeface="+mn-lt"/>
                <a:ea typeface="+mn-ea"/>
                <a:cs typeface="+mn-cs"/>
              </a:rPr>
              <a:t> les </a:t>
            </a:r>
            <a:r>
              <a:rPr lang="en-US" sz="1200" b="0" i="0" u="none" strike="noStrike" kern="1200" baseline="0" dirty="0" err="1" smtClean="0">
                <a:solidFill>
                  <a:schemeClr val="tx1"/>
                </a:solidFill>
                <a:latin typeface="+mn-lt"/>
                <a:ea typeface="+mn-ea"/>
                <a:cs typeface="+mn-cs"/>
              </a:rPr>
              <a:t>formes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d’ondes</a:t>
            </a:r>
            <a:r>
              <a:rPr lang="en-US" sz="1200" b="0" i="0" u="none" strike="noStrike" kern="1200" baseline="0" dirty="0" smtClean="0">
                <a:solidFill>
                  <a:schemeClr val="tx1"/>
                </a:solidFill>
                <a:latin typeface="+mn-lt"/>
                <a:ea typeface="+mn-ea"/>
                <a:cs typeface="+mn-cs"/>
              </a:rPr>
              <a:t> qui </a:t>
            </a:r>
            <a:r>
              <a:rPr lang="fr-FR" sz="1200" kern="1200" dirty="0" smtClean="0">
                <a:solidFill>
                  <a:schemeClr val="tx1"/>
                </a:solidFill>
                <a:latin typeface="+mn-lt"/>
                <a:ea typeface="+mn-ea"/>
                <a:cs typeface="+mn-cs"/>
              </a:rPr>
              <a:t>sont souvent altérés en raison des bruits du détecteur LiDAR et des photons d’origine solaire.</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Ainsi</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une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méthode</a:t>
            </a:r>
            <a:r>
              <a:rPr lang="en-US" sz="1200" b="0" i="0" u="none" strike="noStrike" kern="1200" baseline="0" dirty="0" smtClean="0">
                <a:solidFill>
                  <a:schemeClr val="tx1"/>
                </a:solidFill>
                <a:latin typeface="+mn-lt"/>
                <a:ea typeface="+mn-ea"/>
                <a:cs typeface="+mn-cs"/>
              </a:rPr>
              <a:t> de </a:t>
            </a:r>
            <a:r>
              <a:rPr lang="en-US" sz="1200" b="0" i="0" u="none" strike="noStrike" kern="1200" baseline="0" dirty="0" err="1" smtClean="0">
                <a:solidFill>
                  <a:schemeClr val="tx1"/>
                </a:solidFill>
                <a:latin typeface="+mn-lt"/>
                <a:ea typeface="+mn-ea"/>
                <a:cs typeface="+mn-cs"/>
              </a:rPr>
              <a:t>seuillage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est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adoptée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afin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d’éliminer</a:t>
            </a:r>
            <a:r>
              <a:rPr lang="en-US" sz="1200" b="0" i="0" u="none" strike="noStrike" kern="1200" baseline="0" dirty="0" smtClean="0">
                <a:solidFill>
                  <a:schemeClr val="tx1"/>
                </a:solidFill>
                <a:latin typeface="+mn-lt"/>
                <a:ea typeface="+mn-ea"/>
                <a:cs typeface="+mn-cs"/>
              </a:rPr>
              <a:t> le bruit du signal et </a:t>
            </a:r>
            <a:r>
              <a:rPr lang="en-US" sz="1200" b="0" i="0" u="none" strike="noStrike" kern="1200" baseline="0" dirty="0" err="1" smtClean="0">
                <a:solidFill>
                  <a:schemeClr val="tx1"/>
                </a:solidFill>
                <a:latin typeface="+mn-lt"/>
                <a:ea typeface="+mn-ea"/>
                <a:cs typeface="+mn-cs"/>
              </a:rPr>
              <a:t>extraire</a:t>
            </a:r>
            <a:r>
              <a:rPr lang="en-US" sz="1200" b="0" i="0" u="none" strike="noStrike" kern="1200" baseline="0" dirty="0" smtClean="0">
                <a:solidFill>
                  <a:schemeClr val="tx1"/>
                </a:solidFill>
                <a:latin typeface="+mn-lt"/>
                <a:ea typeface="+mn-ea"/>
                <a:cs typeface="+mn-cs"/>
              </a:rPr>
              <a:t> la </a:t>
            </a:r>
            <a:r>
              <a:rPr lang="en-US" sz="1200" b="0" i="0" u="none" strike="noStrike" kern="1200" baseline="0" dirty="0" err="1" smtClean="0">
                <a:solidFill>
                  <a:schemeClr val="tx1"/>
                </a:solidFill>
                <a:latin typeface="+mn-lt"/>
                <a:ea typeface="+mn-ea"/>
                <a:cs typeface="+mn-cs"/>
              </a:rPr>
              <a:t>partie</a:t>
            </a:r>
            <a:r>
              <a:rPr lang="en-US" sz="1200" b="0" i="0" u="none" strike="noStrike" kern="1200" baseline="0" dirty="0" smtClean="0">
                <a:solidFill>
                  <a:schemeClr val="tx1"/>
                </a:solidFill>
                <a:latin typeface="+mn-lt"/>
                <a:ea typeface="+mn-ea"/>
                <a:cs typeface="+mn-cs"/>
              </a:rPr>
              <a:t> utile du signal </a:t>
            </a:r>
            <a:r>
              <a:rPr lang="en-US" sz="1200" b="0" i="0" u="none" strike="noStrike" kern="1200" baseline="0" dirty="0" err="1" smtClean="0">
                <a:solidFill>
                  <a:schemeClr val="tx1"/>
                </a:solidFill>
                <a:latin typeface="+mn-lt"/>
                <a:ea typeface="+mn-ea"/>
                <a:cs typeface="+mn-cs"/>
              </a:rPr>
              <a:t>reliée</a:t>
            </a:r>
            <a:r>
              <a:rPr lang="en-US" sz="1200" b="0" i="0" u="none" strike="noStrike" kern="1200" baseline="0" dirty="0" smtClean="0">
                <a:solidFill>
                  <a:schemeClr val="tx1"/>
                </a:solidFill>
                <a:latin typeface="+mn-lt"/>
                <a:ea typeface="+mn-ea"/>
                <a:cs typeface="+mn-cs"/>
              </a:rPr>
              <a:t> à la </a:t>
            </a:r>
            <a:r>
              <a:rPr lang="en-US" sz="1200" b="0" i="0" u="none" strike="noStrike" kern="1200" baseline="0" dirty="0" err="1" smtClean="0">
                <a:solidFill>
                  <a:schemeClr val="tx1"/>
                </a:solidFill>
                <a:latin typeface="+mn-lt"/>
                <a:ea typeface="+mn-ea"/>
                <a:cs typeface="+mn-cs"/>
              </a:rPr>
              <a:t>réponse</a:t>
            </a:r>
            <a:r>
              <a:rPr lang="en-US" sz="1200" b="0" i="0" u="none" strike="noStrike" kern="1200" baseline="0" dirty="0" smtClean="0">
                <a:solidFill>
                  <a:schemeClr val="tx1"/>
                </a:solidFill>
                <a:latin typeface="+mn-lt"/>
                <a:ea typeface="+mn-ea"/>
                <a:cs typeface="+mn-cs"/>
              </a:rPr>
              <a:t> du sol et de la </a:t>
            </a:r>
            <a:r>
              <a:rPr lang="en-US" sz="1200" b="0" i="0" u="none" strike="noStrike" kern="1200" baseline="0" dirty="0" err="1" smtClean="0">
                <a:solidFill>
                  <a:schemeClr val="tx1"/>
                </a:solidFill>
                <a:latin typeface="+mn-lt"/>
                <a:ea typeface="+mn-ea"/>
                <a:cs typeface="+mn-cs"/>
              </a:rPr>
              <a:t>végétation</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err="1" smtClean="0">
                <a:solidFill>
                  <a:schemeClr val="tx1"/>
                </a:solidFill>
                <a:latin typeface="+mn-lt"/>
                <a:ea typeface="+mn-ea"/>
                <a:cs typeface="+mn-cs"/>
              </a:rPr>
              <a:t>Une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détection</a:t>
            </a:r>
            <a:r>
              <a:rPr lang="en-US" sz="1200" b="0" i="0" u="none" strike="noStrike" kern="1200" baseline="0" dirty="0" smtClean="0">
                <a:solidFill>
                  <a:schemeClr val="tx1"/>
                </a:solidFill>
                <a:latin typeface="+mn-lt"/>
                <a:ea typeface="+mn-ea"/>
                <a:cs typeface="+mn-cs"/>
              </a:rPr>
              <a:t> du pic du signal </a:t>
            </a:r>
            <a:r>
              <a:rPr lang="en-US" sz="1200" b="0" i="0" u="none" strike="noStrike" kern="1200" baseline="0" dirty="0" err="1" smtClean="0">
                <a:solidFill>
                  <a:schemeClr val="tx1"/>
                </a:solidFill>
                <a:latin typeface="+mn-lt"/>
                <a:ea typeface="+mn-ea"/>
                <a:cs typeface="+mn-cs"/>
              </a:rPr>
              <a:t>suivi</a:t>
            </a:r>
            <a:r>
              <a:rPr lang="en-US" sz="1200" b="0" i="0" u="none" strike="noStrike" kern="1200" baseline="0" dirty="0" smtClean="0">
                <a:solidFill>
                  <a:schemeClr val="tx1"/>
                </a:solidFill>
                <a:latin typeface="+mn-lt"/>
                <a:ea typeface="+mn-ea"/>
                <a:cs typeface="+mn-cs"/>
              </a:rPr>
              <a:t> par </a:t>
            </a:r>
            <a:r>
              <a:rPr lang="en-US" sz="1200" b="0" i="0" u="none" strike="noStrike" kern="1200" baseline="0" dirty="0" err="1" smtClean="0">
                <a:solidFill>
                  <a:schemeClr val="tx1"/>
                </a:solidFill>
                <a:latin typeface="+mn-lt"/>
                <a:ea typeface="+mn-ea"/>
                <a:cs typeface="+mn-cs"/>
              </a:rPr>
              <a:t>l’estimation</a:t>
            </a:r>
            <a:r>
              <a:rPr lang="en-US" sz="1200" b="0" i="0" u="none" strike="noStrike" kern="1200" baseline="0" dirty="0" smtClean="0">
                <a:solidFill>
                  <a:schemeClr val="tx1"/>
                </a:solidFill>
                <a:latin typeface="+mn-lt"/>
                <a:ea typeface="+mn-ea"/>
                <a:cs typeface="+mn-cs"/>
              </a:rPr>
              <a:t> des positions du premier et dernier </a:t>
            </a:r>
            <a:r>
              <a:rPr lang="en-US" sz="1200" b="0" i="0" u="none" strike="noStrike" kern="1200" baseline="0" dirty="0" err="1" smtClean="0">
                <a:solidFill>
                  <a:schemeClr val="tx1"/>
                </a:solidFill>
                <a:latin typeface="+mn-lt"/>
                <a:ea typeface="+mn-ea"/>
                <a:cs typeface="+mn-cs"/>
              </a:rPr>
              <a:t>echos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sont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efféctuées</a:t>
            </a:r>
            <a:r>
              <a:rPr lang="en-US" sz="1200" b="0" i="0" u="none" strike="noStrike" kern="1200" baseline="0" dirty="0" smtClean="0">
                <a:solidFill>
                  <a:schemeClr val="tx1"/>
                </a:solidFill>
                <a:latin typeface="+mn-lt"/>
                <a:ea typeface="+mn-ea"/>
                <a:cs typeface="+mn-cs"/>
              </a:rPr>
              <a:t> par la selection des bins avec </a:t>
            </a:r>
            <a:r>
              <a:rPr lang="en-US" sz="1200" b="0" i="0" u="none" strike="noStrike" kern="1200" baseline="0" dirty="0" err="1" smtClean="0">
                <a:solidFill>
                  <a:schemeClr val="tx1"/>
                </a:solidFill>
                <a:latin typeface="+mn-lt"/>
                <a:ea typeface="+mn-ea"/>
                <a:cs typeface="+mn-cs"/>
              </a:rPr>
              <a:t>une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energie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supérieur</a:t>
            </a:r>
            <a:r>
              <a:rPr lang="en-US" sz="1200" b="0" i="0" u="none" strike="noStrike" kern="1200" baseline="0" dirty="0" smtClean="0">
                <a:solidFill>
                  <a:schemeClr val="tx1"/>
                </a:solidFill>
                <a:latin typeface="+mn-lt"/>
                <a:ea typeface="+mn-ea"/>
                <a:cs typeface="+mn-cs"/>
              </a:rPr>
              <a:t> à un </a:t>
            </a:r>
            <a:r>
              <a:rPr lang="en-US" sz="1200" b="0" i="0" u="none" strike="noStrike" kern="1200" baseline="0" dirty="0" err="1" smtClean="0">
                <a:solidFill>
                  <a:schemeClr val="tx1"/>
                </a:solidFill>
                <a:latin typeface="+mn-lt"/>
                <a:ea typeface="+mn-ea"/>
                <a:cs typeface="+mn-cs"/>
              </a:rPr>
              <a:t>seuil</a:t>
            </a:r>
            <a:r>
              <a:rPr lang="en-US" sz="1200" b="0" i="0" u="none" strike="noStrike" kern="1200" baseline="0" dirty="0" smtClean="0">
                <a:solidFill>
                  <a:schemeClr val="tx1"/>
                </a:solidFill>
                <a:latin typeface="+mn-lt"/>
                <a:ea typeface="+mn-ea"/>
                <a:cs typeface="+mn-cs"/>
              </a:rPr>
              <a:t> de bruit maximal.  Ce </a:t>
            </a:r>
            <a:r>
              <a:rPr lang="en-US" sz="1200" b="0" i="0" u="none" strike="noStrike" kern="1200" baseline="0" dirty="0" err="1" smtClean="0">
                <a:solidFill>
                  <a:schemeClr val="tx1"/>
                </a:solidFill>
                <a:latin typeface="+mn-lt"/>
                <a:ea typeface="+mn-ea"/>
                <a:cs typeface="+mn-cs"/>
              </a:rPr>
              <a:t>seuil</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est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égal</a:t>
            </a:r>
            <a:r>
              <a:rPr lang="en-US" sz="1200" b="0" i="0" u="none" strike="noStrike" kern="1200" baseline="0" dirty="0" smtClean="0">
                <a:solidFill>
                  <a:schemeClr val="tx1"/>
                </a:solidFill>
                <a:latin typeface="+mn-lt"/>
                <a:ea typeface="+mn-ea"/>
                <a:cs typeface="+mn-cs"/>
              </a:rPr>
              <a:t> à </a:t>
            </a:r>
            <a:r>
              <a:rPr lang="en-US" sz="1200" b="0" i="0" u="none" strike="noStrike" kern="1200" baseline="0" dirty="0" err="1" smtClean="0">
                <a:solidFill>
                  <a:schemeClr val="tx1"/>
                </a:solidFill>
                <a:latin typeface="+mn-lt"/>
                <a:ea typeface="+mn-ea"/>
                <a:cs typeface="+mn-cs"/>
              </a:rPr>
              <a:t>l’amplitude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moyenne</a:t>
            </a:r>
            <a:r>
              <a:rPr lang="en-US" sz="1200" b="0" i="0" u="none" strike="noStrike" kern="1200" baseline="0" dirty="0" smtClean="0">
                <a:solidFill>
                  <a:schemeClr val="tx1"/>
                </a:solidFill>
                <a:latin typeface="+mn-lt"/>
                <a:ea typeface="+mn-ea"/>
                <a:cs typeface="+mn-cs"/>
              </a:rPr>
              <a:t> du </a:t>
            </a:r>
            <a:r>
              <a:rPr lang="en-US" sz="1200" b="0" i="0" u="none" strike="noStrike" kern="1200" baseline="0" dirty="0" err="1" smtClean="0">
                <a:solidFill>
                  <a:schemeClr val="tx1"/>
                </a:solidFill>
                <a:latin typeface="+mn-lt"/>
                <a:ea typeface="+mn-ea"/>
                <a:cs typeface="+mn-cs"/>
              </a:rPr>
              <a:t>forme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d’onde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durant</a:t>
            </a:r>
            <a:r>
              <a:rPr lang="en-US" sz="1200" b="0" i="0" u="none" strike="noStrike" kern="1200" baseline="0" dirty="0" smtClean="0">
                <a:solidFill>
                  <a:schemeClr val="tx1"/>
                </a:solidFill>
                <a:latin typeface="+mn-lt"/>
                <a:ea typeface="+mn-ea"/>
                <a:cs typeface="+mn-cs"/>
              </a:rPr>
              <a:t> la propagation de la pulsation laser </a:t>
            </a:r>
            <a:r>
              <a:rPr lang="en-US" sz="1200" b="0" i="0" u="none" strike="noStrike" kern="1200" baseline="0" dirty="0" err="1" smtClean="0">
                <a:solidFill>
                  <a:schemeClr val="tx1"/>
                </a:solidFill>
                <a:latin typeface="+mn-lt"/>
                <a:ea typeface="+mn-ea"/>
                <a:cs typeface="+mn-cs"/>
              </a:rPr>
              <a:t>dans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l’atmosphere</a:t>
            </a:r>
            <a:r>
              <a:rPr lang="en-US" sz="1200" b="0" i="0" u="none" strike="noStrike" kern="1200" baseline="0" dirty="0" smtClean="0">
                <a:solidFill>
                  <a:schemeClr val="tx1"/>
                </a:solidFill>
                <a:latin typeface="+mn-lt"/>
                <a:ea typeface="+mn-ea"/>
                <a:cs typeface="+mn-cs"/>
              </a:rPr>
              <a:t> plus six </a:t>
            </a:r>
            <a:r>
              <a:rPr lang="en-US" sz="1200" b="0" i="0" u="none" strike="noStrike" kern="1200" baseline="0" dirty="0" err="1" smtClean="0">
                <a:solidFill>
                  <a:schemeClr val="tx1"/>
                </a:solidFill>
                <a:latin typeface="+mn-lt"/>
                <a:ea typeface="+mn-ea"/>
                <a:cs typeface="+mn-cs"/>
              </a:rPr>
              <a:t>écart</a:t>
            </a:r>
            <a:r>
              <a:rPr lang="en-US" sz="1200" b="0" i="0" u="none" strike="noStrike" kern="1200" baseline="0" dirty="0" smtClean="0">
                <a:solidFill>
                  <a:schemeClr val="tx1"/>
                </a:solidFill>
                <a:latin typeface="+mn-lt"/>
                <a:ea typeface="+mn-ea"/>
                <a:cs typeface="+mn-cs"/>
              </a:rPr>
              <a:t> type.</a:t>
            </a:r>
            <a:endParaRPr lang="en-US" noProof="0" dirty="0"/>
          </a:p>
        </p:txBody>
      </p:sp>
      <p:sp>
        <p:nvSpPr>
          <p:cNvPr id="4" name="Slide Number Placeholder 3"/>
          <p:cNvSpPr>
            <a:spLocks noGrp="1"/>
          </p:cNvSpPr>
          <p:nvPr>
            <p:ph type="sldNum" sz="quarter" idx="10"/>
          </p:nvPr>
        </p:nvSpPr>
        <p:spPr/>
        <p:txBody>
          <a:bodyPr/>
          <a:lstStyle/>
          <a:p>
            <a:fld id="{95824736-9255-4711-AD1C-E0261D6A2DA4}" type="slidenum">
              <a:rPr lang="fr-FR" smtClean="0"/>
              <a:pPr/>
              <a:t>23</a:t>
            </a:fld>
            <a:endParaRPr lang="fr-FR"/>
          </a:p>
        </p:txBody>
      </p:sp>
    </p:spTree>
    <p:extLst>
      <p:ext uri="{BB962C8B-B14F-4D97-AF65-F5344CB8AC3E}">
        <p14:creationId xmlns="" xmlns:p14="http://schemas.microsoft.com/office/powerpoint/2010/main" val="1359624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baseline="0" dirty="0" err="1" smtClean="0">
                <a:solidFill>
                  <a:schemeClr val="tx1"/>
                </a:solidFill>
                <a:latin typeface="+mn-lt"/>
                <a:ea typeface="+mn-ea"/>
                <a:cs typeface="+mn-cs"/>
              </a:rPr>
              <a:t>Avant</a:t>
            </a:r>
            <a:r>
              <a:rPr lang="en-US" sz="1000" b="0" i="0" u="none" strike="noStrike" kern="1200" baseline="0" dirty="0" smtClean="0">
                <a:solidFill>
                  <a:schemeClr val="tx1"/>
                </a:solidFill>
                <a:latin typeface="+mn-lt"/>
                <a:ea typeface="+mn-ea"/>
                <a:cs typeface="+mn-cs"/>
              </a:rPr>
              <a:t> de passer à </a:t>
            </a:r>
            <a:r>
              <a:rPr lang="en-US" sz="1000" b="0" i="0" u="none" strike="noStrike" kern="1200" baseline="0" dirty="0" err="1" smtClean="0">
                <a:solidFill>
                  <a:schemeClr val="tx1"/>
                </a:solidFill>
                <a:latin typeface="+mn-lt"/>
                <a:ea typeface="+mn-ea"/>
                <a:cs typeface="+mn-cs"/>
              </a:rPr>
              <a:t>l’étape</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d’inversion</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il</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est</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nécessaire</a:t>
            </a:r>
            <a:r>
              <a:rPr lang="en-US" sz="1000" b="0" i="0" u="none" strike="noStrike" kern="1200" baseline="0" dirty="0" smtClean="0">
                <a:solidFill>
                  <a:schemeClr val="tx1"/>
                </a:solidFill>
                <a:latin typeface="+mn-lt"/>
                <a:ea typeface="+mn-ea"/>
                <a:cs typeface="+mn-cs"/>
              </a:rPr>
              <a:t> de </a:t>
            </a:r>
            <a:r>
              <a:rPr lang="en-US" sz="1000" b="0" i="0" u="none" strike="noStrike" kern="1200" baseline="0" dirty="0" err="1" smtClean="0">
                <a:solidFill>
                  <a:schemeClr val="tx1"/>
                </a:solidFill>
                <a:latin typeface="+mn-lt"/>
                <a:ea typeface="+mn-ea"/>
                <a:cs typeface="+mn-cs"/>
              </a:rPr>
              <a:t>noter</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que</a:t>
            </a:r>
            <a:r>
              <a:rPr lang="en-US" sz="1000" b="0" i="0" u="none" strike="noStrike" kern="1200" baseline="0" dirty="0" smtClean="0">
                <a:solidFill>
                  <a:schemeClr val="tx1"/>
                </a:solidFill>
                <a:latin typeface="+mn-lt"/>
                <a:ea typeface="+mn-ea"/>
                <a:cs typeface="+mn-cs"/>
              </a:rPr>
              <a:t> ...</a:t>
            </a:r>
          </a:p>
          <a:p>
            <a:endParaRPr lang="en-US" sz="10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08BCE83-0EE7-475E-A87D-E3A8929CFF8C}" type="slidenum">
              <a:rPr lang="fr-FR" smtClean="0"/>
              <a:pPr/>
              <a:t>24</a:t>
            </a:fld>
            <a:endParaRPr lang="fr-FR"/>
          </a:p>
        </p:txBody>
      </p:sp>
    </p:spTree>
    <p:extLst>
      <p:ext uri="{BB962C8B-B14F-4D97-AF65-F5344CB8AC3E}">
        <p14:creationId xmlns="" xmlns:p14="http://schemas.microsoft.com/office/powerpoint/2010/main" val="402898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Que la </a:t>
            </a:r>
            <a:r>
              <a:rPr lang="en-US" sz="1200" b="0" i="0" u="none" strike="noStrike" kern="1200" baseline="0" dirty="0" err="1" smtClean="0">
                <a:solidFill>
                  <a:schemeClr val="tx1"/>
                </a:solidFill>
                <a:latin typeface="+mn-lt"/>
                <a:ea typeface="+mn-ea"/>
                <a:cs typeface="+mn-cs"/>
              </a:rPr>
              <a:t>forme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d’onde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peut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etre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considerée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comme</a:t>
            </a:r>
            <a:r>
              <a:rPr lang="en-US" sz="1200" b="0" i="0" u="none" strike="noStrike" kern="1200" baseline="0" dirty="0" smtClean="0">
                <a:solidFill>
                  <a:schemeClr val="tx1"/>
                </a:solidFill>
                <a:latin typeface="+mn-lt"/>
                <a:ea typeface="+mn-ea"/>
                <a:cs typeface="+mn-cs"/>
              </a:rPr>
              <a:t> la convolution de la pulsation du </a:t>
            </a:r>
            <a:r>
              <a:rPr lang="en-US" sz="1200" b="0" i="0" u="none" strike="noStrike" kern="1200" baseline="0" dirty="0" err="1" smtClean="0">
                <a:solidFill>
                  <a:schemeClr val="tx1"/>
                </a:solidFill>
                <a:latin typeface="+mn-lt"/>
                <a:ea typeface="+mn-ea"/>
                <a:cs typeface="+mn-cs"/>
              </a:rPr>
              <a:t>système</a:t>
            </a:r>
            <a:r>
              <a:rPr lang="en-US" sz="1200" b="0" i="0" u="none" strike="noStrike" kern="1200" baseline="0" dirty="0" smtClean="0">
                <a:solidFill>
                  <a:schemeClr val="tx1"/>
                </a:solidFill>
                <a:latin typeface="+mn-lt"/>
                <a:ea typeface="+mn-ea"/>
                <a:cs typeface="+mn-cs"/>
              </a:rPr>
              <a:t> LiDAR et les </a:t>
            </a:r>
            <a:r>
              <a:rPr lang="en-US" sz="1200" b="0" i="0" u="none" strike="noStrike" kern="1200" baseline="0" dirty="0" err="1" smtClean="0">
                <a:solidFill>
                  <a:schemeClr val="tx1"/>
                </a:solidFill>
                <a:latin typeface="+mn-lt"/>
                <a:ea typeface="+mn-ea"/>
                <a:cs typeface="+mn-cs"/>
              </a:rPr>
              <a:t>profils</a:t>
            </a:r>
            <a:r>
              <a:rPr lang="en-US" sz="1200" b="0" i="0" u="none" strike="noStrike" kern="1200" baseline="0" dirty="0" smtClean="0">
                <a:solidFill>
                  <a:schemeClr val="tx1"/>
                </a:solidFill>
                <a:latin typeface="+mn-lt"/>
                <a:ea typeface="+mn-ea"/>
                <a:cs typeface="+mn-cs"/>
              </a:rPr>
              <a:t> des </a:t>
            </a:r>
            <a:r>
              <a:rPr lang="en-US" sz="1200" b="0" i="0" u="none" strike="noStrike" kern="1200" baseline="0" dirty="0" err="1" smtClean="0">
                <a:solidFill>
                  <a:schemeClr val="tx1"/>
                </a:solidFill>
                <a:latin typeface="+mn-lt"/>
                <a:ea typeface="+mn-ea"/>
                <a:cs typeface="+mn-cs"/>
              </a:rPr>
              <a:t>objets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cibles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Alors</a:t>
            </a:r>
            <a:r>
              <a:rPr lang="en-US" sz="1200" b="0" i="0" u="none" strike="noStrike" kern="1200" baseline="0" dirty="0" smtClean="0">
                <a:solidFill>
                  <a:schemeClr val="tx1"/>
                </a:solidFill>
                <a:latin typeface="+mn-lt"/>
                <a:ea typeface="+mn-ea"/>
                <a:cs typeface="+mn-cs"/>
              </a:rPr>
              <a:t>, les </a:t>
            </a:r>
            <a:r>
              <a:rPr lang="en-US" sz="1200" b="0" i="0" u="none" strike="noStrike" kern="1200" baseline="0" dirty="0" err="1" smtClean="0">
                <a:solidFill>
                  <a:schemeClr val="tx1"/>
                </a:solidFill>
                <a:latin typeface="+mn-lt"/>
                <a:ea typeface="+mn-ea"/>
                <a:cs typeface="+mn-cs"/>
              </a:rPr>
              <a:t>objets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individuels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peuvent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etre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identifiés</a:t>
            </a:r>
            <a:r>
              <a:rPr lang="en-US" sz="1200" b="0" i="0" u="none" strike="noStrike" kern="1200" baseline="0" dirty="0" smtClean="0">
                <a:solidFill>
                  <a:schemeClr val="tx1"/>
                </a:solidFill>
                <a:latin typeface="+mn-lt"/>
                <a:ea typeface="+mn-ea"/>
                <a:cs typeface="+mn-cs"/>
              </a:rPr>
              <a:t> par deconvolution. </a:t>
            </a:r>
            <a:r>
              <a:rPr lang="en-US" sz="1200" b="0" i="0" u="none" strike="noStrike" kern="1200" baseline="0" dirty="0" err="1" smtClean="0">
                <a:solidFill>
                  <a:schemeClr val="tx1"/>
                </a:solidFill>
                <a:latin typeface="+mn-lt"/>
                <a:ea typeface="+mn-ea"/>
                <a:cs typeface="+mn-cs"/>
              </a:rPr>
              <a:t>Mais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dans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cette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étude</a:t>
            </a:r>
            <a:r>
              <a:rPr lang="en-US" sz="1200" b="0" i="0" u="none" strike="noStrike" kern="1200" baseline="0" dirty="0" smtClean="0">
                <a:solidFill>
                  <a:schemeClr val="tx1"/>
                </a:solidFill>
                <a:latin typeface="+mn-lt"/>
                <a:ea typeface="+mn-ea"/>
                <a:cs typeface="+mn-cs"/>
              </a:rPr>
              <a:t> la pulsation du </a:t>
            </a:r>
            <a:r>
              <a:rPr lang="en-US" sz="1200" b="0" i="0" u="none" strike="noStrike" kern="1200" baseline="0" dirty="0" err="1" smtClean="0">
                <a:solidFill>
                  <a:schemeClr val="tx1"/>
                </a:solidFill>
                <a:latin typeface="+mn-lt"/>
                <a:ea typeface="+mn-ea"/>
                <a:cs typeface="+mn-cs"/>
              </a:rPr>
              <a:t>système</a:t>
            </a:r>
            <a:r>
              <a:rPr lang="en-US" sz="1200" b="0" i="0" u="none" strike="noStrike" kern="1200" baseline="0" dirty="0" smtClean="0">
                <a:solidFill>
                  <a:schemeClr val="tx1"/>
                </a:solidFill>
                <a:latin typeface="+mn-lt"/>
                <a:ea typeface="+mn-ea"/>
                <a:cs typeface="+mn-cs"/>
              </a:rPr>
              <a:t> LiDAR  </a:t>
            </a:r>
            <a:r>
              <a:rPr lang="en-US" sz="1200" b="0" i="0" u="none" strike="noStrike" kern="1200" baseline="0" dirty="0" err="1" smtClean="0">
                <a:solidFill>
                  <a:schemeClr val="tx1"/>
                </a:solidFill>
                <a:latin typeface="+mn-lt"/>
                <a:ea typeface="+mn-ea"/>
                <a:cs typeface="+mn-cs"/>
              </a:rPr>
              <a:t>est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inconnue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C’est</a:t>
            </a:r>
            <a:r>
              <a:rPr lang="en-US" sz="1200" b="0" i="0" u="none" strike="noStrike" kern="1200" baseline="0" dirty="0" smtClean="0">
                <a:solidFill>
                  <a:schemeClr val="tx1"/>
                </a:solidFill>
                <a:latin typeface="+mn-lt"/>
                <a:ea typeface="+mn-ea"/>
                <a:cs typeface="+mn-cs"/>
              </a:rPr>
              <a:t> pour </a:t>
            </a:r>
            <a:r>
              <a:rPr lang="en-US" sz="1200" b="0" i="0" u="none" strike="noStrike" kern="1200" baseline="0" dirty="0" err="1" smtClean="0">
                <a:solidFill>
                  <a:schemeClr val="tx1"/>
                </a:solidFill>
                <a:latin typeface="+mn-lt"/>
                <a:ea typeface="+mn-ea"/>
                <a:cs typeface="+mn-cs"/>
              </a:rPr>
              <a:t>cela</a:t>
            </a:r>
            <a:r>
              <a:rPr lang="en-US" sz="1200" b="0" i="0" u="none" strike="noStrike" kern="1200" baseline="0" dirty="0" smtClean="0">
                <a:solidFill>
                  <a:schemeClr val="tx1"/>
                </a:solidFill>
                <a:latin typeface="+mn-lt"/>
                <a:ea typeface="+mn-ea"/>
                <a:cs typeface="+mn-cs"/>
              </a:rPr>
              <a:t>, nous </a:t>
            </a:r>
            <a:r>
              <a:rPr lang="en-US" sz="1200" b="0" i="0" u="none" strike="noStrike" kern="1200" baseline="0" dirty="0" err="1" smtClean="0">
                <a:solidFill>
                  <a:schemeClr val="tx1"/>
                </a:solidFill>
                <a:latin typeface="+mn-lt"/>
                <a:ea typeface="+mn-ea"/>
                <a:cs typeface="+mn-cs"/>
              </a:rPr>
              <a:t>supposons</a:t>
            </a:r>
            <a:r>
              <a:rPr lang="en-US" sz="1200" b="0" i="0" u="none" strike="noStrike" kern="1200" baseline="0" dirty="0" smtClean="0">
                <a:solidFill>
                  <a:schemeClr val="tx1"/>
                </a:solidFill>
                <a:latin typeface="+mn-lt"/>
                <a:ea typeface="+mn-ea"/>
                <a:cs typeface="+mn-cs"/>
              </a:rPr>
              <a:t> que la route  a </a:t>
            </a:r>
            <a:r>
              <a:rPr lang="en-US" sz="1200" b="0" i="0" u="none" strike="noStrike" kern="1200" baseline="0" dirty="0" err="1" smtClean="0">
                <a:solidFill>
                  <a:schemeClr val="tx1"/>
                </a:solidFill>
                <a:latin typeface="+mn-lt"/>
                <a:ea typeface="+mn-ea"/>
                <a:cs typeface="+mn-cs"/>
              </a:rPr>
              <a:t>une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courte</a:t>
            </a:r>
            <a:r>
              <a:rPr lang="en-US" sz="1200" b="0" i="0" u="none" strike="noStrike" kern="1200" baseline="0" dirty="0" smtClean="0">
                <a:solidFill>
                  <a:schemeClr val="tx1"/>
                </a:solidFill>
                <a:latin typeface="+mn-lt"/>
                <a:ea typeface="+mn-ea"/>
                <a:cs typeface="+mn-cs"/>
              </a:rPr>
              <a:t> response et </a:t>
            </a:r>
            <a:r>
              <a:rPr lang="en-US" sz="1200" b="0" i="0" u="none" strike="noStrike" kern="1200" baseline="0" dirty="0" err="1" smtClean="0">
                <a:solidFill>
                  <a:schemeClr val="tx1"/>
                </a:solidFill>
                <a:latin typeface="+mn-lt"/>
                <a:ea typeface="+mn-ea"/>
                <a:cs typeface="+mn-cs"/>
              </a:rPr>
              <a:t>qu’elle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est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proche</a:t>
            </a:r>
            <a:r>
              <a:rPr lang="en-US" sz="1200" b="0" i="0" u="none" strike="noStrike" kern="1200" baseline="0" dirty="0" smtClean="0">
                <a:solidFill>
                  <a:schemeClr val="tx1"/>
                </a:solidFill>
                <a:latin typeface="+mn-lt"/>
                <a:ea typeface="+mn-ea"/>
                <a:cs typeface="+mn-cs"/>
              </a:rPr>
              <a:t> de la </a:t>
            </a:r>
            <a:r>
              <a:rPr lang="en-US" sz="1200" b="0" i="0" u="none" strike="noStrike" kern="1200" baseline="0" dirty="0" err="1" smtClean="0">
                <a:solidFill>
                  <a:schemeClr val="tx1"/>
                </a:solidFill>
                <a:latin typeface="+mn-lt"/>
                <a:ea typeface="+mn-ea"/>
                <a:cs typeface="+mn-cs"/>
              </a:rPr>
              <a:t>forme</a:t>
            </a:r>
            <a:r>
              <a:rPr lang="en-US" sz="1200" b="0" i="0" u="none" strike="noStrike" kern="1200" baseline="0" dirty="0" smtClean="0">
                <a:solidFill>
                  <a:schemeClr val="tx1"/>
                </a:solidFill>
                <a:latin typeface="+mn-lt"/>
                <a:ea typeface="+mn-ea"/>
                <a:cs typeface="+mn-cs"/>
              </a:rPr>
              <a:t> de la pulsation du </a:t>
            </a:r>
            <a:r>
              <a:rPr lang="en-US" sz="1200" b="0" i="0" u="none" strike="noStrike" kern="1200" baseline="0" dirty="0" err="1" smtClean="0">
                <a:solidFill>
                  <a:schemeClr val="tx1"/>
                </a:solidFill>
                <a:latin typeface="+mn-lt"/>
                <a:ea typeface="+mn-ea"/>
                <a:cs typeface="+mn-cs"/>
              </a:rPr>
              <a:t>système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Alors</a:t>
            </a:r>
            <a:r>
              <a:rPr lang="en-US" sz="1200" b="0" i="0" u="none" strike="noStrike" kern="1200" baseline="0" dirty="0" smtClean="0">
                <a:solidFill>
                  <a:schemeClr val="tx1"/>
                </a:solidFill>
                <a:latin typeface="+mn-lt"/>
                <a:ea typeface="+mn-ea"/>
                <a:cs typeface="+mn-cs"/>
              </a:rPr>
              <a:t>, les routes </a:t>
            </a:r>
            <a:r>
              <a:rPr lang="en-US" sz="1200" b="0" i="0" u="none" strike="noStrike" kern="1200" baseline="0" dirty="0" err="1" smtClean="0">
                <a:solidFill>
                  <a:schemeClr val="tx1"/>
                </a:solidFill>
                <a:latin typeface="+mn-lt"/>
                <a:ea typeface="+mn-ea"/>
                <a:cs typeface="+mn-cs"/>
              </a:rPr>
              <a:t>sont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détéctés</a:t>
            </a:r>
            <a:r>
              <a:rPr lang="en-US" sz="1200" b="0" i="0" u="none" strike="noStrike" kern="1200" baseline="0" dirty="0" smtClean="0">
                <a:solidFill>
                  <a:schemeClr val="tx1"/>
                </a:solidFill>
                <a:latin typeface="+mn-lt"/>
                <a:ea typeface="+mn-ea"/>
                <a:cs typeface="+mn-cs"/>
              </a:rPr>
              <a:t> et les </a:t>
            </a:r>
            <a:r>
              <a:rPr lang="en-US" sz="1200" b="0" i="0" u="none" strike="noStrike" kern="1200" baseline="0" dirty="0" err="1" smtClean="0">
                <a:solidFill>
                  <a:schemeClr val="tx1"/>
                </a:solidFill>
                <a:latin typeface="+mn-lt"/>
                <a:ea typeface="+mn-ea"/>
                <a:cs typeface="+mn-cs"/>
              </a:rPr>
              <a:t>formes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d’ondes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associées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ont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été</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extraites</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noProof="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5824736-9255-4711-AD1C-E0261D6A2DA4}" type="slidenum">
              <a:rPr lang="fr-FR" smtClean="0"/>
              <a:pPr/>
              <a:t>25</a:t>
            </a:fld>
            <a:endParaRPr lang="fr-FR"/>
          </a:p>
        </p:txBody>
      </p:sp>
    </p:spTree>
    <p:extLst>
      <p:ext uri="{BB962C8B-B14F-4D97-AF65-F5344CB8AC3E}">
        <p14:creationId xmlns="" xmlns:p14="http://schemas.microsoft.com/office/powerpoint/2010/main" val="32982455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kern="1200" baseline="0" dirty="0" smtClean="0">
                <a:solidFill>
                  <a:schemeClr val="tx1"/>
                </a:solidFill>
                <a:latin typeface="+mn-lt"/>
                <a:ea typeface="+mn-ea"/>
                <a:cs typeface="+mn-cs"/>
              </a:rPr>
              <a:t>Passant à </a:t>
            </a:r>
            <a:r>
              <a:rPr lang="en-US" sz="1000" b="0" i="0" u="none" strike="noStrike" kern="1200" baseline="0" dirty="0" err="1" smtClean="0">
                <a:solidFill>
                  <a:schemeClr val="tx1"/>
                </a:solidFill>
                <a:latin typeface="+mn-lt"/>
                <a:ea typeface="+mn-ea"/>
                <a:cs typeface="+mn-cs"/>
              </a:rPr>
              <a:t>l’inversion</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notre</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modele</a:t>
            </a:r>
            <a:r>
              <a:rPr lang="en-US" sz="1000" b="0" i="0" u="none" strike="noStrike" kern="1200" baseline="0" dirty="0" smtClean="0">
                <a:solidFill>
                  <a:schemeClr val="tx1"/>
                </a:solidFill>
                <a:latin typeface="+mn-lt"/>
                <a:ea typeface="+mn-ea"/>
                <a:cs typeface="+mn-cs"/>
              </a:rPr>
              <a:t> compare les </a:t>
            </a:r>
            <a:r>
              <a:rPr lang="en-US" sz="1000" b="0" i="0" u="none" strike="noStrike" kern="1200" baseline="0" dirty="0" err="1" smtClean="0">
                <a:solidFill>
                  <a:schemeClr val="tx1"/>
                </a:solidFill>
                <a:latin typeface="+mn-lt"/>
                <a:ea typeface="+mn-ea"/>
                <a:cs typeface="+mn-cs"/>
              </a:rPr>
              <a:t>formes</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d’ondes</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réelles</a:t>
            </a:r>
            <a:r>
              <a:rPr lang="en-US" sz="1000" b="0" i="0" u="none" strike="noStrike" kern="1200" baseline="0" dirty="0" smtClean="0">
                <a:solidFill>
                  <a:schemeClr val="tx1"/>
                </a:solidFill>
                <a:latin typeface="+mn-lt"/>
                <a:ea typeface="+mn-ea"/>
                <a:cs typeface="+mn-cs"/>
              </a:rPr>
              <a:t> et </a:t>
            </a:r>
            <a:r>
              <a:rPr lang="en-US" sz="1000" b="0" i="0" u="none" strike="noStrike" kern="1200" baseline="0" dirty="0" err="1" smtClean="0">
                <a:solidFill>
                  <a:schemeClr val="tx1"/>
                </a:solidFill>
                <a:latin typeface="+mn-lt"/>
                <a:ea typeface="+mn-ea"/>
                <a:cs typeface="+mn-cs"/>
              </a:rPr>
              <a:t>simulées</a:t>
            </a:r>
            <a:r>
              <a:rPr lang="en-US" sz="1000" b="0" i="0" u="none" strike="noStrike" kern="1200" baseline="0" dirty="0" smtClean="0">
                <a:solidFill>
                  <a:schemeClr val="tx1"/>
                </a:solidFill>
                <a:latin typeface="+mn-lt"/>
                <a:ea typeface="+mn-ea"/>
                <a:cs typeface="+mn-cs"/>
              </a:rPr>
              <a:t>. Pour </a:t>
            </a:r>
            <a:r>
              <a:rPr lang="en-US" sz="1000" b="0" i="0" u="none" strike="noStrike" kern="1200" baseline="0" dirty="0" err="1" smtClean="0">
                <a:solidFill>
                  <a:schemeClr val="tx1"/>
                </a:solidFill>
                <a:latin typeface="+mn-lt"/>
                <a:ea typeface="+mn-ea"/>
                <a:cs typeface="+mn-cs"/>
              </a:rPr>
              <a:t>celà</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deux</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approches</a:t>
            </a:r>
            <a:r>
              <a:rPr lang="en-US" sz="1000" b="0" i="0" u="none" strike="noStrike" kern="1200" baseline="0" dirty="0" smtClean="0">
                <a:solidFill>
                  <a:schemeClr val="tx1"/>
                </a:solidFill>
                <a:latin typeface="+mn-lt"/>
                <a:ea typeface="+mn-ea"/>
                <a:cs typeface="+mn-cs"/>
              </a:rPr>
              <a:t> de </a:t>
            </a:r>
            <a:r>
              <a:rPr lang="en-US" sz="1000" b="0" i="0" u="none" strike="noStrike" kern="1200" baseline="0" dirty="0" err="1" smtClean="0">
                <a:solidFill>
                  <a:schemeClr val="tx1"/>
                </a:solidFill>
                <a:latin typeface="+mn-lt"/>
                <a:ea typeface="+mn-ea"/>
                <a:cs typeface="+mn-cs"/>
              </a:rPr>
              <a:t>comparaison</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peuvent</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etre</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utilisées</a:t>
            </a:r>
            <a:r>
              <a:rPr lang="en-US" sz="1000" b="0" i="0" u="none" strike="noStrike" kern="1200" baseline="0" dirty="0" smtClean="0">
                <a:solidFill>
                  <a:schemeClr val="tx1"/>
                </a:solidFill>
                <a:latin typeface="+mn-lt"/>
                <a:ea typeface="+mn-ea"/>
                <a:cs typeface="+mn-cs"/>
              </a:rPr>
              <a:t>.</a:t>
            </a:r>
          </a:p>
          <a:p>
            <a:r>
              <a:rPr lang="en-US" sz="1000" b="0" i="0" u="none" strike="noStrike" kern="1200" baseline="0" dirty="0" err="1" smtClean="0">
                <a:solidFill>
                  <a:schemeClr val="tx1"/>
                </a:solidFill>
                <a:latin typeface="+mn-lt"/>
                <a:ea typeface="+mn-ea"/>
                <a:cs typeface="+mn-cs"/>
              </a:rPr>
              <a:t>Dans</a:t>
            </a:r>
            <a:r>
              <a:rPr lang="en-US" sz="1000" b="0" i="0" u="none" strike="noStrike" kern="1200" baseline="0" dirty="0" smtClean="0">
                <a:solidFill>
                  <a:schemeClr val="tx1"/>
                </a:solidFill>
                <a:latin typeface="+mn-lt"/>
                <a:ea typeface="+mn-ea"/>
                <a:cs typeface="+mn-cs"/>
              </a:rPr>
              <a:t> la première </a:t>
            </a:r>
            <a:r>
              <a:rPr lang="en-US" sz="1000" b="0" i="0" u="none" strike="noStrike" kern="1200" baseline="0" dirty="0" err="1" smtClean="0">
                <a:solidFill>
                  <a:schemeClr val="tx1"/>
                </a:solidFill>
                <a:latin typeface="+mn-lt"/>
                <a:ea typeface="+mn-ea"/>
                <a:cs typeface="+mn-cs"/>
              </a:rPr>
              <a:t>approche</a:t>
            </a:r>
            <a:r>
              <a:rPr lang="en-US" sz="1000" b="0" i="0" u="none" strike="noStrike" kern="1200" baseline="0" dirty="0" smtClean="0">
                <a:solidFill>
                  <a:schemeClr val="tx1"/>
                </a:solidFill>
                <a:latin typeface="+mn-lt"/>
                <a:ea typeface="+mn-ea"/>
                <a:cs typeface="+mn-cs"/>
              </a:rPr>
              <a:t>, les </a:t>
            </a:r>
            <a:r>
              <a:rPr lang="en-US" sz="1000" b="0" i="0" u="none" strike="noStrike" kern="1200" baseline="0" dirty="0" err="1" smtClean="0">
                <a:solidFill>
                  <a:schemeClr val="tx1"/>
                </a:solidFill>
                <a:latin typeface="+mn-lt"/>
                <a:ea typeface="+mn-ea"/>
                <a:cs typeface="+mn-cs"/>
              </a:rPr>
              <a:t>formes</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d’ondes</a:t>
            </a:r>
            <a:r>
              <a:rPr lang="en-US" sz="1000" b="0" i="0" u="none" strike="noStrike" kern="1200" baseline="0" dirty="0" smtClean="0">
                <a:solidFill>
                  <a:schemeClr val="tx1"/>
                </a:solidFill>
                <a:latin typeface="+mn-lt"/>
                <a:ea typeface="+mn-ea"/>
                <a:cs typeface="+mn-cs"/>
              </a:rPr>
              <a:t> LiDAR de </a:t>
            </a:r>
            <a:r>
              <a:rPr lang="en-US" sz="1000" b="0" i="0" u="none" strike="noStrike" kern="1200" baseline="0" dirty="0" err="1" smtClean="0">
                <a:solidFill>
                  <a:schemeClr val="tx1"/>
                </a:solidFill>
                <a:latin typeface="+mn-lt"/>
                <a:ea typeface="+mn-ea"/>
                <a:cs typeface="+mn-cs"/>
              </a:rPr>
              <a:t>chaque</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classe</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est</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deconvolué</a:t>
            </a:r>
            <a:r>
              <a:rPr lang="en-US" sz="1000" b="0" i="0" u="none" strike="noStrike" kern="1200" baseline="0" dirty="0" smtClean="0">
                <a:solidFill>
                  <a:schemeClr val="tx1"/>
                </a:solidFill>
                <a:latin typeface="+mn-lt"/>
                <a:ea typeface="+mn-ea"/>
                <a:cs typeface="+mn-cs"/>
              </a:rPr>
              <a:t> avec la pulsation </a:t>
            </a:r>
            <a:r>
              <a:rPr lang="en-US" sz="1000" b="0" i="0" u="none" strike="noStrike" kern="1200" baseline="0" dirty="0" err="1" smtClean="0">
                <a:solidFill>
                  <a:schemeClr val="tx1"/>
                </a:solidFill>
                <a:latin typeface="+mn-lt"/>
                <a:ea typeface="+mn-ea"/>
                <a:cs typeface="+mn-cs"/>
              </a:rPr>
              <a:t>système</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estimé</a:t>
            </a:r>
            <a:r>
              <a:rPr lang="en-US" sz="1000" b="0" i="0" u="none" strike="noStrike" kern="1200" baseline="0" dirty="0" smtClean="0">
                <a:solidFill>
                  <a:schemeClr val="tx1"/>
                </a:solidFill>
                <a:latin typeface="+mn-lt"/>
                <a:ea typeface="+mn-ea"/>
                <a:cs typeface="+mn-cs"/>
              </a:rPr>
              <a:t> et </a:t>
            </a:r>
            <a:r>
              <a:rPr lang="en-US" sz="1000" b="0" i="0" u="none" strike="noStrike" kern="1200" baseline="0" dirty="0" err="1" smtClean="0">
                <a:solidFill>
                  <a:schemeClr val="tx1"/>
                </a:solidFill>
                <a:latin typeface="+mn-lt"/>
                <a:ea typeface="+mn-ea"/>
                <a:cs typeface="+mn-cs"/>
              </a:rPr>
              <a:t>comparé</a:t>
            </a:r>
            <a:r>
              <a:rPr lang="en-US" sz="1000" b="0" i="0" u="none" strike="noStrike" kern="1200" baseline="0" dirty="0" smtClean="0">
                <a:solidFill>
                  <a:schemeClr val="tx1"/>
                </a:solidFill>
                <a:latin typeface="+mn-lt"/>
                <a:ea typeface="+mn-ea"/>
                <a:cs typeface="+mn-cs"/>
              </a:rPr>
              <a:t> par la suite avec les </a:t>
            </a:r>
            <a:r>
              <a:rPr lang="en-US" sz="1000" b="0" i="0" u="none" strike="noStrike" kern="1200" baseline="0" dirty="0" err="1" smtClean="0">
                <a:solidFill>
                  <a:schemeClr val="tx1"/>
                </a:solidFill>
                <a:latin typeface="+mn-lt"/>
                <a:ea typeface="+mn-ea"/>
                <a:cs typeface="+mn-cs"/>
              </a:rPr>
              <a:t>formes</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d’ondes</a:t>
            </a:r>
            <a:r>
              <a:rPr lang="en-US" sz="1000" b="0" i="0" u="none" strike="noStrike" kern="1200" baseline="0" dirty="0" smtClean="0">
                <a:solidFill>
                  <a:schemeClr val="tx1"/>
                </a:solidFill>
                <a:latin typeface="+mn-lt"/>
                <a:ea typeface="+mn-ea"/>
                <a:cs typeface="+mn-cs"/>
              </a:rPr>
              <a:t> de LUT.  La </a:t>
            </a:r>
            <a:r>
              <a:rPr lang="en-US" sz="1000" b="0" i="0" u="none" strike="noStrike" kern="1200" baseline="0" dirty="0" err="1" smtClean="0">
                <a:solidFill>
                  <a:schemeClr val="tx1"/>
                </a:solidFill>
                <a:latin typeface="+mn-lt"/>
                <a:ea typeface="+mn-ea"/>
                <a:cs typeface="+mn-cs"/>
              </a:rPr>
              <a:t>deconvolution</a:t>
            </a:r>
            <a:r>
              <a:rPr lang="en-US" sz="1000" b="0" i="0" u="none" strike="noStrike" kern="1200" baseline="0" dirty="0" smtClean="0">
                <a:solidFill>
                  <a:schemeClr val="tx1"/>
                </a:solidFill>
                <a:latin typeface="+mn-lt"/>
                <a:ea typeface="+mn-ea"/>
                <a:cs typeface="+mn-cs"/>
              </a:rPr>
              <a:t> du signal LiDAR </a:t>
            </a:r>
            <a:r>
              <a:rPr lang="en-US" sz="1000" b="0" i="0" u="none" strike="noStrike" kern="1200" baseline="0" dirty="0" err="1" smtClean="0">
                <a:solidFill>
                  <a:schemeClr val="tx1"/>
                </a:solidFill>
                <a:latin typeface="+mn-lt"/>
                <a:ea typeface="+mn-ea"/>
                <a:cs typeface="+mn-cs"/>
              </a:rPr>
              <a:t>est</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effectuée</a:t>
            </a:r>
            <a:r>
              <a:rPr lang="en-US" sz="1000" b="0" i="0" u="none" strike="noStrike" kern="1200" baseline="0" dirty="0" smtClean="0">
                <a:solidFill>
                  <a:schemeClr val="tx1"/>
                </a:solidFill>
                <a:latin typeface="+mn-lt"/>
                <a:ea typeface="+mn-ea"/>
                <a:cs typeface="+mn-cs"/>
              </a:rPr>
              <a:t> en </a:t>
            </a:r>
            <a:r>
              <a:rPr lang="en-US" sz="1000" b="0" i="0" u="none" strike="noStrike" kern="1200" baseline="0" dirty="0" err="1" smtClean="0">
                <a:solidFill>
                  <a:schemeClr val="tx1"/>
                </a:solidFill>
                <a:latin typeface="+mn-lt"/>
                <a:ea typeface="+mn-ea"/>
                <a:cs typeface="+mn-cs"/>
              </a:rPr>
              <a:t>utilisant</a:t>
            </a:r>
            <a:r>
              <a:rPr lang="en-US" sz="1000" b="0" i="0" u="none" strike="noStrike" kern="1200" baseline="0" dirty="0" smtClean="0">
                <a:solidFill>
                  <a:schemeClr val="tx1"/>
                </a:solidFill>
                <a:latin typeface="+mn-lt"/>
                <a:ea typeface="+mn-ea"/>
                <a:cs typeface="+mn-cs"/>
              </a:rPr>
              <a:t> le </a:t>
            </a:r>
            <a:r>
              <a:rPr lang="en-US" sz="1000" b="0" i="0" u="none" strike="noStrike" kern="1200" baseline="0" dirty="0" err="1" smtClean="0">
                <a:solidFill>
                  <a:schemeClr val="tx1"/>
                </a:solidFill>
                <a:latin typeface="+mn-lt"/>
                <a:ea typeface="+mn-ea"/>
                <a:cs typeface="+mn-cs"/>
              </a:rPr>
              <a:t>filtre</a:t>
            </a:r>
            <a:r>
              <a:rPr lang="en-US" sz="1000" b="0" i="0" u="none" strike="noStrike" kern="1200" baseline="0" dirty="0" smtClean="0">
                <a:solidFill>
                  <a:schemeClr val="tx1"/>
                </a:solidFill>
                <a:latin typeface="+mn-lt"/>
                <a:ea typeface="+mn-ea"/>
                <a:cs typeface="+mn-cs"/>
              </a:rPr>
              <a:t> de Wiener. </a:t>
            </a:r>
            <a:r>
              <a:rPr lang="en-US" sz="1000" b="0" i="0" u="none" strike="noStrike" kern="1200" baseline="0" dirty="0" err="1" smtClean="0">
                <a:solidFill>
                  <a:schemeClr val="tx1"/>
                </a:solidFill>
                <a:latin typeface="+mn-lt"/>
                <a:ea typeface="+mn-ea"/>
                <a:cs typeface="+mn-cs"/>
              </a:rPr>
              <a:t>Dans</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l’autre</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methode</a:t>
            </a:r>
            <a:r>
              <a:rPr lang="en-US" sz="1000" b="0" i="0" u="none" strike="noStrike" kern="1200" baseline="0" dirty="0" smtClean="0">
                <a:solidFill>
                  <a:schemeClr val="tx1"/>
                </a:solidFill>
                <a:latin typeface="+mn-lt"/>
                <a:ea typeface="+mn-ea"/>
                <a:cs typeface="+mn-cs"/>
              </a:rPr>
              <a:t>, les </a:t>
            </a:r>
            <a:r>
              <a:rPr lang="en-US" sz="1000" b="0" i="0" u="none" strike="noStrike" kern="1200" baseline="0" dirty="0" err="1" smtClean="0">
                <a:solidFill>
                  <a:schemeClr val="tx1"/>
                </a:solidFill>
                <a:latin typeface="+mn-lt"/>
                <a:ea typeface="+mn-ea"/>
                <a:cs typeface="+mn-cs"/>
              </a:rPr>
              <a:t>formes</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d’ondes</a:t>
            </a:r>
            <a:r>
              <a:rPr lang="en-US" sz="1000" b="0" i="0" u="none" strike="noStrike" kern="1200" baseline="0" dirty="0" smtClean="0">
                <a:solidFill>
                  <a:schemeClr val="tx1"/>
                </a:solidFill>
                <a:latin typeface="+mn-lt"/>
                <a:ea typeface="+mn-ea"/>
                <a:cs typeface="+mn-cs"/>
              </a:rPr>
              <a:t> du LUT </a:t>
            </a:r>
            <a:r>
              <a:rPr lang="en-US" sz="1000" b="0" i="0" u="none" strike="noStrike" kern="1200" baseline="0" dirty="0" err="1" smtClean="0">
                <a:solidFill>
                  <a:schemeClr val="tx1"/>
                </a:solidFill>
                <a:latin typeface="+mn-lt"/>
                <a:ea typeface="+mn-ea"/>
                <a:cs typeface="+mn-cs"/>
              </a:rPr>
              <a:t>sont</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convolués</a:t>
            </a:r>
            <a:r>
              <a:rPr lang="en-US" sz="1000" b="0" i="0" u="none" strike="noStrike" kern="1200" baseline="0" dirty="0" smtClean="0">
                <a:solidFill>
                  <a:schemeClr val="tx1"/>
                </a:solidFill>
                <a:latin typeface="+mn-lt"/>
                <a:ea typeface="+mn-ea"/>
                <a:cs typeface="+mn-cs"/>
              </a:rPr>
              <a:t> avec la pulsation </a:t>
            </a:r>
            <a:r>
              <a:rPr lang="en-US" sz="1000" b="0" i="0" u="none" strike="noStrike" kern="1200" baseline="0" dirty="0" err="1" smtClean="0">
                <a:solidFill>
                  <a:schemeClr val="tx1"/>
                </a:solidFill>
                <a:latin typeface="+mn-lt"/>
                <a:ea typeface="+mn-ea"/>
                <a:cs typeface="+mn-cs"/>
              </a:rPr>
              <a:t>estimée</a:t>
            </a:r>
            <a:r>
              <a:rPr lang="en-US" sz="1000" b="0" i="0" u="none" strike="noStrike" kern="1200" baseline="0" dirty="0" smtClean="0">
                <a:solidFill>
                  <a:schemeClr val="tx1"/>
                </a:solidFill>
                <a:latin typeface="+mn-lt"/>
                <a:ea typeface="+mn-ea"/>
                <a:cs typeface="+mn-cs"/>
              </a:rPr>
              <a:t> du LiDAR et </a:t>
            </a:r>
            <a:r>
              <a:rPr lang="en-US" sz="1000" b="0" i="0" u="none" strike="noStrike" kern="1200" baseline="0" dirty="0" err="1" smtClean="0">
                <a:solidFill>
                  <a:schemeClr val="tx1"/>
                </a:solidFill>
                <a:latin typeface="+mn-lt"/>
                <a:ea typeface="+mn-ea"/>
                <a:cs typeface="+mn-cs"/>
              </a:rPr>
              <a:t>alors</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comparé</a:t>
            </a:r>
            <a:r>
              <a:rPr lang="en-US" sz="1000" b="0" i="0" u="none" strike="noStrike" kern="1200" baseline="0" dirty="0" smtClean="0">
                <a:solidFill>
                  <a:schemeClr val="tx1"/>
                </a:solidFill>
                <a:latin typeface="+mn-lt"/>
                <a:ea typeface="+mn-ea"/>
                <a:cs typeface="+mn-cs"/>
              </a:rPr>
              <a:t> aux </a:t>
            </a:r>
            <a:r>
              <a:rPr lang="en-US" sz="1000" b="0" i="0" u="none" strike="noStrike" kern="1200" baseline="0" dirty="0" err="1" smtClean="0">
                <a:solidFill>
                  <a:schemeClr val="tx1"/>
                </a:solidFill>
                <a:latin typeface="+mn-lt"/>
                <a:ea typeface="+mn-ea"/>
                <a:cs typeface="+mn-cs"/>
              </a:rPr>
              <a:t>formes</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d’ondes</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réelle</a:t>
            </a:r>
            <a:r>
              <a:rPr lang="en-US" sz="1000" b="0" i="0" u="none" strike="noStrike" kern="1200" baseline="0" dirty="0" smtClean="0">
                <a:solidFill>
                  <a:schemeClr val="tx1"/>
                </a:solidFill>
                <a:latin typeface="+mn-lt"/>
                <a:ea typeface="+mn-ea"/>
                <a:cs typeface="+mn-cs"/>
              </a:rPr>
              <a:t> de </a:t>
            </a:r>
            <a:r>
              <a:rPr lang="en-US" sz="1000" b="0" i="0" u="none" strike="noStrike" kern="1200" baseline="0" dirty="0" err="1" smtClean="0">
                <a:solidFill>
                  <a:schemeClr val="tx1"/>
                </a:solidFill>
                <a:latin typeface="+mn-lt"/>
                <a:ea typeface="+mn-ea"/>
                <a:cs typeface="+mn-cs"/>
              </a:rPr>
              <a:t>chaque</a:t>
            </a:r>
            <a:r>
              <a:rPr lang="en-US" sz="1000" b="0" i="0" u="none" strike="noStrike" kern="1200" baseline="0" dirty="0" smtClean="0">
                <a:solidFill>
                  <a:schemeClr val="tx1"/>
                </a:solidFill>
                <a:latin typeface="+mn-lt"/>
                <a:ea typeface="+mn-ea"/>
                <a:cs typeface="+mn-cs"/>
              </a:rPr>
              <a:t> </a:t>
            </a:r>
            <a:r>
              <a:rPr lang="en-US" sz="1000" b="0" i="0" u="none" strike="noStrike" kern="1200" baseline="0" dirty="0" err="1" smtClean="0">
                <a:solidFill>
                  <a:schemeClr val="tx1"/>
                </a:solidFill>
                <a:latin typeface="+mn-lt"/>
                <a:ea typeface="+mn-ea"/>
                <a:cs typeface="+mn-cs"/>
              </a:rPr>
              <a:t>classe</a:t>
            </a:r>
            <a:r>
              <a:rPr lang="en-US" sz="1000" b="0" i="0" u="none" strike="noStrike" kern="1200" baseline="0" dirty="0" smtClean="0">
                <a:solidFill>
                  <a:schemeClr val="tx1"/>
                </a:solidFill>
                <a:latin typeface="+mn-lt"/>
                <a:ea typeface="+mn-ea"/>
                <a:cs typeface="+mn-cs"/>
              </a:rPr>
              <a:t>. </a:t>
            </a:r>
          </a:p>
          <a:p>
            <a:endParaRPr lang="en-US" sz="10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08BCE83-0EE7-475E-A87D-E3A8929CFF8C}" type="slidenum">
              <a:rPr lang="fr-FR" smtClean="0"/>
              <a:pPr/>
              <a:t>26</a:t>
            </a:fld>
            <a:endParaRPr lang="fr-FR"/>
          </a:p>
        </p:txBody>
      </p:sp>
    </p:spTree>
    <p:extLst>
      <p:ext uri="{BB962C8B-B14F-4D97-AF65-F5344CB8AC3E}">
        <p14:creationId xmlns="" xmlns:p14="http://schemas.microsoft.com/office/powerpoint/2010/main" val="40289868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Le </a:t>
            </a:r>
            <a:r>
              <a:rPr lang="en-US" sz="1200" b="0" i="0" u="none" strike="noStrike" kern="1200" baseline="0" dirty="0" err="1" smtClean="0">
                <a:solidFill>
                  <a:schemeClr val="tx1"/>
                </a:solidFill>
                <a:latin typeface="+mn-lt"/>
                <a:ea typeface="+mn-ea"/>
                <a:cs typeface="+mn-cs"/>
              </a:rPr>
              <a:t>modele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d’inversion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cherche</a:t>
            </a:r>
            <a:r>
              <a:rPr lang="en-US" sz="1200" b="0" i="0" u="none" strike="noStrike" kern="1200" baseline="0" dirty="0" smtClean="0">
                <a:solidFill>
                  <a:schemeClr val="tx1"/>
                </a:solidFill>
                <a:latin typeface="+mn-lt"/>
                <a:ea typeface="+mn-ea"/>
                <a:cs typeface="+mn-cs"/>
              </a:rPr>
              <a:t> à </a:t>
            </a:r>
            <a:r>
              <a:rPr lang="en-US" sz="1200" b="0" i="0" u="none" strike="noStrike" kern="1200" baseline="0" dirty="0" err="1" smtClean="0">
                <a:solidFill>
                  <a:schemeClr val="tx1"/>
                </a:solidFill>
                <a:latin typeface="+mn-lt"/>
                <a:ea typeface="+mn-ea"/>
                <a:cs typeface="+mn-cs"/>
              </a:rPr>
              <a:t>minimiser</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une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fonction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cout</a:t>
            </a:r>
            <a:r>
              <a:rPr lang="en-US" sz="1200" b="0" i="0" u="none" strike="noStrike" kern="1200" baseline="0" dirty="0" smtClean="0">
                <a:solidFill>
                  <a:schemeClr val="tx1"/>
                </a:solidFill>
                <a:latin typeface="+mn-lt"/>
                <a:ea typeface="+mn-ea"/>
                <a:cs typeface="+mn-cs"/>
              </a:rPr>
              <a:t> entre la </a:t>
            </a:r>
            <a:r>
              <a:rPr lang="en-US" sz="1200" b="0" i="0" u="none" strike="noStrike" kern="1200" baseline="0" dirty="0" err="1" smtClean="0">
                <a:solidFill>
                  <a:schemeClr val="tx1"/>
                </a:solidFill>
                <a:latin typeface="+mn-lt"/>
                <a:ea typeface="+mn-ea"/>
                <a:cs typeface="+mn-cs"/>
              </a:rPr>
              <a:t>forme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d’onde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réelle</a:t>
            </a:r>
            <a:r>
              <a:rPr lang="en-US" sz="1200" b="0" i="0" u="none" strike="noStrike" kern="1200" baseline="0" dirty="0" smtClean="0">
                <a:solidFill>
                  <a:schemeClr val="tx1"/>
                </a:solidFill>
                <a:latin typeface="+mn-lt"/>
                <a:ea typeface="+mn-ea"/>
                <a:cs typeface="+mn-cs"/>
              </a:rPr>
              <a:t> (WR) et les </a:t>
            </a:r>
            <a:r>
              <a:rPr lang="en-US" sz="1200" b="0" i="0" u="none" strike="noStrike" kern="1200" baseline="0" dirty="0" err="1" smtClean="0">
                <a:solidFill>
                  <a:schemeClr val="tx1"/>
                </a:solidFill>
                <a:latin typeface="+mn-lt"/>
                <a:ea typeface="+mn-ea"/>
                <a:cs typeface="+mn-cs"/>
              </a:rPr>
              <a:t>formes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d’ondes</a:t>
            </a:r>
            <a:r>
              <a:rPr lang="en-US" sz="1200" b="0" i="0" u="none" strike="noStrike" kern="1200" baseline="0" dirty="0" smtClean="0">
                <a:solidFill>
                  <a:schemeClr val="tx1"/>
                </a:solidFill>
                <a:latin typeface="+mn-lt"/>
                <a:ea typeface="+mn-ea"/>
                <a:cs typeface="+mn-cs"/>
              </a:rPr>
              <a:t> de LUT (WLUT ), pour </a:t>
            </a:r>
            <a:r>
              <a:rPr lang="en-US" sz="1200" b="0" i="0" u="none" strike="noStrike" kern="1200" baseline="0" dirty="0" err="1" smtClean="0">
                <a:solidFill>
                  <a:schemeClr val="tx1"/>
                </a:solidFill>
                <a:latin typeface="+mn-lt"/>
                <a:ea typeface="+mn-ea"/>
                <a:cs typeface="+mn-cs"/>
              </a:rPr>
              <a:t>chaque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classe</a:t>
            </a:r>
            <a:r>
              <a:rPr lang="en-US" sz="1200" b="0" i="0" u="none" strike="noStrike" kern="1200" baseline="0" dirty="0" smtClean="0">
                <a:solidFill>
                  <a:schemeClr val="tx1"/>
                </a:solidFill>
                <a:latin typeface="+mn-lt"/>
                <a:ea typeface="+mn-ea"/>
                <a:cs typeface="+mn-cs"/>
              </a:rPr>
              <a:t>. </a:t>
            </a:r>
          </a:p>
          <a:p>
            <a:r>
              <a:rPr lang="en-US" sz="1200" b="0" i="0" u="none" strike="noStrike" kern="1200" baseline="0" dirty="0" smtClean="0">
                <a:solidFill>
                  <a:schemeClr val="tx1"/>
                </a:solidFill>
                <a:latin typeface="+mn-lt"/>
                <a:ea typeface="+mn-ea"/>
                <a:cs typeface="+mn-cs"/>
              </a:rPr>
              <a:t>Avant de </a:t>
            </a:r>
            <a:r>
              <a:rPr lang="en-US" sz="1200" b="0" i="0" u="none" strike="noStrike" kern="1200" baseline="0" dirty="0" err="1" smtClean="0">
                <a:solidFill>
                  <a:schemeClr val="tx1"/>
                </a:solidFill>
                <a:latin typeface="+mn-lt"/>
                <a:ea typeface="+mn-ea"/>
                <a:cs typeface="+mn-cs"/>
              </a:rPr>
              <a:t>calculer</a:t>
            </a:r>
            <a:r>
              <a:rPr lang="en-US" sz="1200" b="0" i="0" u="none" strike="noStrike" kern="1200" baseline="0" dirty="0" smtClean="0">
                <a:solidFill>
                  <a:schemeClr val="tx1"/>
                </a:solidFill>
                <a:latin typeface="+mn-lt"/>
                <a:ea typeface="+mn-ea"/>
                <a:cs typeface="+mn-cs"/>
              </a:rPr>
              <a:t> le RMSE par </a:t>
            </a:r>
            <a:r>
              <a:rPr lang="en-US" sz="1200" b="0" i="0" u="none" strike="noStrike" kern="1200" baseline="0" dirty="0" err="1" smtClean="0">
                <a:solidFill>
                  <a:schemeClr val="tx1"/>
                </a:solidFill>
                <a:latin typeface="+mn-lt"/>
                <a:ea typeface="+mn-ea"/>
                <a:cs typeface="+mn-cs"/>
              </a:rPr>
              <a:t>classe</a:t>
            </a:r>
            <a:r>
              <a:rPr lang="en-US" sz="1200" b="0" i="0" u="none" strike="noStrike" kern="1200" baseline="0" dirty="0" smtClean="0">
                <a:solidFill>
                  <a:schemeClr val="tx1"/>
                </a:solidFill>
                <a:latin typeface="+mn-lt"/>
                <a:ea typeface="+mn-ea"/>
                <a:cs typeface="+mn-cs"/>
              </a:rPr>
              <a:t>, les </a:t>
            </a:r>
            <a:r>
              <a:rPr lang="en-US" sz="1200" b="0" i="0" u="none" strike="noStrike" kern="1200" baseline="0" dirty="0" err="1" smtClean="0">
                <a:solidFill>
                  <a:schemeClr val="tx1"/>
                </a:solidFill>
                <a:latin typeface="+mn-lt"/>
                <a:ea typeface="+mn-ea"/>
                <a:cs typeface="+mn-cs"/>
              </a:rPr>
              <a:t>formes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d’ondes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simulées</a:t>
            </a:r>
            <a:r>
              <a:rPr lang="en-US" sz="1200" b="0" i="0" u="none" strike="noStrike" kern="1200" baseline="0" dirty="0" smtClean="0">
                <a:solidFill>
                  <a:schemeClr val="tx1"/>
                </a:solidFill>
                <a:latin typeface="+mn-lt"/>
                <a:ea typeface="+mn-ea"/>
                <a:cs typeface="+mn-cs"/>
              </a:rPr>
              <a:t> et </a:t>
            </a:r>
            <a:r>
              <a:rPr lang="en-US" sz="1200" b="0" i="0" u="none" strike="noStrike" kern="1200" baseline="0" dirty="0" err="1" smtClean="0">
                <a:solidFill>
                  <a:schemeClr val="tx1"/>
                </a:solidFill>
                <a:latin typeface="+mn-lt"/>
                <a:ea typeface="+mn-ea"/>
                <a:cs typeface="+mn-cs"/>
              </a:rPr>
              <a:t>réelles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sont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normalisés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selon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leurs</a:t>
            </a:r>
            <a:r>
              <a:rPr lang="en-US" sz="1200" b="0" i="0" u="none" strike="noStrike" kern="1200" baseline="0" dirty="0" smtClean="0">
                <a:solidFill>
                  <a:schemeClr val="tx1"/>
                </a:solidFill>
                <a:latin typeface="+mn-lt"/>
                <a:ea typeface="+mn-ea"/>
                <a:cs typeface="+mn-cs"/>
              </a:rPr>
              <a:t> energies </a:t>
            </a:r>
            <a:r>
              <a:rPr lang="en-US" sz="1200" b="0" i="0" u="none" strike="noStrike" kern="1200" baseline="0" dirty="0" err="1" smtClean="0">
                <a:solidFill>
                  <a:schemeClr val="tx1"/>
                </a:solidFill>
                <a:latin typeface="+mn-lt"/>
                <a:ea typeface="+mn-ea"/>
                <a:cs typeface="+mn-cs"/>
              </a:rPr>
              <a:t>maximales</a:t>
            </a:r>
            <a:r>
              <a:rPr lang="en-US" sz="1200" b="0" i="0" u="none" strike="noStrike" kern="1200" baseline="0" dirty="0" smtClean="0">
                <a:solidFill>
                  <a:schemeClr val="tx1"/>
                </a:solidFill>
                <a:latin typeface="+mn-lt"/>
                <a:ea typeface="+mn-ea"/>
                <a:cs typeface="+mn-cs"/>
              </a:rPr>
              <a:t> du pic du signal </a:t>
            </a:r>
            <a:r>
              <a:rPr lang="en-US" sz="1200" b="0" i="0" u="none" strike="noStrike" kern="1200" baseline="0" dirty="0" err="1" smtClean="0">
                <a:solidFill>
                  <a:schemeClr val="tx1"/>
                </a:solidFill>
                <a:latin typeface="+mn-lt"/>
                <a:ea typeface="+mn-ea"/>
                <a:cs typeface="+mn-cs"/>
              </a:rPr>
              <a:t>afin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d’etre</a:t>
            </a:r>
            <a:r>
              <a:rPr lang="en-US" sz="1200" b="0" i="0" u="none" strike="noStrike" kern="1200" baseline="0" dirty="0" smtClean="0">
                <a:solidFill>
                  <a:schemeClr val="tx1"/>
                </a:solidFill>
                <a:latin typeface="+mn-lt"/>
                <a:ea typeface="+mn-ea"/>
                <a:cs typeface="+mn-cs"/>
              </a:rPr>
              <a:t> independent de </a:t>
            </a:r>
            <a:r>
              <a:rPr lang="en-US" sz="1200" b="0" i="0" u="none" strike="noStrike" kern="1200" baseline="0" dirty="0" err="1" smtClean="0">
                <a:solidFill>
                  <a:schemeClr val="tx1"/>
                </a:solidFill>
                <a:latin typeface="+mn-lt"/>
                <a:ea typeface="+mn-ea"/>
                <a:cs typeface="+mn-cs"/>
              </a:rPr>
              <a:t>l’energie</a:t>
            </a:r>
            <a:r>
              <a:rPr lang="en-US" sz="1200" b="0" i="0" u="none" strike="noStrike" kern="1200" baseline="0" dirty="0" smtClean="0">
                <a:solidFill>
                  <a:schemeClr val="tx1"/>
                </a:solidFill>
                <a:latin typeface="+mn-lt"/>
                <a:ea typeface="+mn-ea"/>
                <a:cs typeface="+mn-cs"/>
              </a:rPr>
              <a:t> de la pulsation et </a:t>
            </a:r>
            <a:r>
              <a:rPr lang="en-US" sz="1200" b="0" i="0" u="none" strike="noStrike" kern="1200" baseline="0" dirty="0" err="1" smtClean="0">
                <a:solidFill>
                  <a:schemeClr val="tx1"/>
                </a:solidFill>
                <a:latin typeface="+mn-lt"/>
                <a:ea typeface="+mn-ea"/>
                <a:cs typeface="+mn-cs"/>
              </a:rPr>
              <a:t>guarantir</a:t>
            </a:r>
            <a:r>
              <a:rPr lang="en-US" sz="1200" b="0" i="0" u="none" strike="noStrike" kern="1200" baseline="0" dirty="0" smtClean="0">
                <a:solidFill>
                  <a:schemeClr val="tx1"/>
                </a:solidFill>
                <a:latin typeface="+mn-lt"/>
                <a:ea typeface="+mn-ea"/>
                <a:cs typeface="+mn-cs"/>
              </a:rPr>
              <a:t> le maximum de </a:t>
            </a:r>
            <a:r>
              <a:rPr lang="en-US" sz="1200" b="0" i="0" u="none" strike="noStrike" kern="1200" baseline="0" dirty="0" err="1" smtClean="0">
                <a:solidFill>
                  <a:schemeClr val="tx1"/>
                </a:solidFill>
                <a:latin typeface="+mn-lt"/>
                <a:ea typeface="+mn-ea"/>
                <a:cs typeface="+mn-cs"/>
              </a:rPr>
              <a:t>compatibilité</a:t>
            </a:r>
            <a:r>
              <a:rPr lang="en-US" sz="1200" b="0" i="0" u="none" strike="noStrike" kern="1200" baseline="0" dirty="0" smtClean="0">
                <a:solidFill>
                  <a:schemeClr val="tx1"/>
                </a:solidFill>
                <a:latin typeface="+mn-lt"/>
                <a:ea typeface="+mn-ea"/>
                <a:cs typeface="+mn-cs"/>
              </a:rPr>
              <a:t>.</a:t>
            </a:r>
          </a:p>
        </p:txBody>
      </p:sp>
      <p:sp>
        <p:nvSpPr>
          <p:cNvPr id="4" name="Slide Number Placeholder 3"/>
          <p:cNvSpPr>
            <a:spLocks noGrp="1"/>
          </p:cNvSpPr>
          <p:nvPr>
            <p:ph type="sldNum" sz="quarter" idx="10"/>
          </p:nvPr>
        </p:nvSpPr>
        <p:spPr/>
        <p:txBody>
          <a:bodyPr/>
          <a:lstStyle/>
          <a:p>
            <a:fld id="{E08BCE83-0EE7-475E-A87D-E3A8929CFF8C}" type="slidenum">
              <a:rPr lang="fr-FR" smtClean="0"/>
              <a:pPr/>
              <a:t>27</a:t>
            </a:fld>
            <a:endParaRPr lang="fr-FR"/>
          </a:p>
        </p:txBody>
      </p:sp>
    </p:spTree>
    <p:extLst>
      <p:ext uri="{BB962C8B-B14F-4D97-AF65-F5344CB8AC3E}">
        <p14:creationId xmlns="" xmlns:p14="http://schemas.microsoft.com/office/powerpoint/2010/main" val="702986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a:t>
            </a:r>
            <a:r>
              <a:rPr lang="fr-FR" sz="1200" kern="1200" dirty="0" err="1" smtClean="0">
                <a:solidFill>
                  <a:schemeClr val="tx1"/>
                </a:solidFill>
                <a:latin typeface="+mn-lt"/>
                <a:ea typeface="+mn-ea"/>
                <a:cs typeface="+mn-cs"/>
              </a:rPr>
              <a:t>Auradé</a:t>
            </a:r>
            <a:r>
              <a:rPr lang="fr-FR" sz="1200" kern="1200" dirty="0" smtClean="0">
                <a:solidFill>
                  <a:schemeClr val="tx1"/>
                </a:solidFill>
                <a:latin typeface="+mn-lt"/>
                <a:ea typeface="+mn-ea"/>
                <a:cs typeface="+mn-cs"/>
              </a:rPr>
              <a:t> est </a:t>
            </a:r>
            <a:r>
              <a:rPr lang="fr-FR" sz="1200" kern="1200" baseline="0" dirty="0" smtClean="0">
                <a:solidFill>
                  <a:schemeClr val="tx1"/>
                </a:solidFill>
                <a:latin typeface="+mn-lt"/>
                <a:ea typeface="+mn-ea"/>
                <a:cs typeface="+mn-cs"/>
              </a:rPr>
              <a:t> situé à la haute </a:t>
            </a:r>
            <a:r>
              <a:rPr lang="fr-FR" sz="1200" kern="1200" baseline="0" dirty="0" err="1" smtClean="0">
                <a:solidFill>
                  <a:schemeClr val="tx1"/>
                </a:solidFill>
                <a:latin typeface="+mn-lt"/>
                <a:ea typeface="+mn-ea"/>
                <a:cs typeface="+mn-cs"/>
              </a:rPr>
              <a:t>garonne</a:t>
            </a:r>
            <a:r>
              <a:rPr lang="fr-FR" sz="1200" kern="1200" baseline="0" dirty="0" smtClean="0">
                <a:solidFill>
                  <a:schemeClr val="tx1"/>
                </a:solidFill>
                <a:latin typeface="+mn-lt"/>
                <a:ea typeface="+mn-ea"/>
                <a:cs typeface="+mn-cs"/>
              </a:rPr>
              <a:t>, elle est </a:t>
            </a:r>
            <a:r>
              <a:rPr lang="fr-FR" sz="1200" kern="1200" dirty="0" smtClean="0">
                <a:solidFill>
                  <a:schemeClr val="tx1"/>
                </a:solidFill>
                <a:latin typeface="+mn-lt"/>
                <a:ea typeface="+mn-ea"/>
                <a:cs typeface="+mn-cs"/>
              </a:rPr>
              <a:t>une parcelle agricole localisé dans le Gers de la région des coteaux de Gascogne. Ses coordonnées géographiques sont (43°32'55.5"N 1°06'21.4"E).</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Il est caractérisé par une rotation culturale incluant du « blé-tournesol-blé-colza ». A la date de l’acquisition LiDAR, le champ de l’</a:t>
            </a:r>
            <a:r>
              <a:rPr lang="fr-FR" sz="1200" kern="1200" dirty="0" err="1" smtClean="0">
                <a:solidFill>
                  <a:schemeClr val="tx1"/>
                </a:solidFill>
                <a:latin typeface="+mn-lt"/>
                <a:ea typeface="+mn-ea"/>
                <a:cs typeface="+mn-cs"/>
              </a:rPr>
              <a:t>Auradé</a:t>
            </a:r>
            <a:r>
              <a:rPr lang="fr-FR" sz="1200" kern="1200" dirty="0" smtClean="0">
                <a:solidFill>
                  <a:schemeClr val="tx1"/>
                </a:solidFill>
                <a:latin typeface="+mn-lt"/>
                <a:ea typeface="+mn-ea"/>
                <a:cs typeface="+mn-cs"/>
              </a:rPr>
              <a:t> a été planté en blé sur une surface d’environ 24 hectares.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A l’</a:t>
            </a:r>
            <a:r>
              <a:rPr lang="fr-FR" sz="1200" kern="1200" dirty="0" err="1" smtClean="0">
                <a:solidFill>
                  <a:schemeClr val="tx1"/>
                </a:solidFill>
                <a:latin typeface="+mn-lt"/>
                <a:ea typeface="+mn-ea"/>
                <a:cs typeface="+mn-cs"/>
              </a:rPr>
              <a:t>Auradé</a:t>
            </a:r>
            <a:r>
              <a:rPr lang="fr-FR" sz="1200" kern="1200" dirty="0" smtClean="0">
                <a:solidFill>
                  <a:schemeClr val="tx1"/>
                </a:solidFill>
                <a:latin typeface="+mn-lt"/>
                <a:ea typeface="+mn-ea"/>
                <a:cs typeface="+mn-cs"/>
              </a:rPr>
              <a:t>, les mesures terrain sont collectées le jour de l’acquisition LiDAR. Au moment de la compagne LiDAR, le blé était mature avec une valeur de LAI quasiment nulle, une hauteur moyenne de 0,49 m et un </a:t>
            </a:r>
            <a:r>
              <a:rPr lang="fr-FR" sz="1200" kern="1200" dirty="0" err="1" smtClean="0">
                <a:solidFill>
                  <a:schemeClr val="tx1"/>
                </a:solidFill>
                <a:latin typeface="+mn-lt"/>
                <a:ea typeface="+mn-ea"/>
                <a:cs typeface="+mn-cs"/>
              </a:rPr>
              <a:t>std</a:t>
            </a:r>
            <a:r>
              <a:rPr lang="fr-FR" sz="1200" kern="1200" dirty="0" smtClean="0">
                <a:solidFill>
                  <a:schemeClr val="tx1"/>
                </a:solidFill>
                <a:latin typeface="+mn-lt"/>
                <a:ea typeface="+mn-ea"/>
                <a:cs typeface="+mn-cs"/>
              </a:rPr>
              <a:t> de 0,07 m.</a:t>
            </a:r>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28</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err="1" smtClean="0">
                <a:solidFill>
                  <a:schemeClr val="tx1"/>
                </a:solidFill>
                <a:latin typeface="+mn-lt"/>
                <a:ea typeface="+mn-ea"/>
                <a:cs typeface="+mn-cs"/>
              </a:rPr>
              <a:t>Lamasquère</a:t>
            </a:r>
            <a:r>
              <a:rPr lang="fr-FR" sz="1200" kern="1200" dirty="0" smtClean="0">
                <a:solidFill>
                  <a:schemeClr val="tx1"/>
                </a:solidFill>
                <a:latin typeface="+mn-lt"/>
                <a:ea typeface="+mn-ea"/>
                <a:cs typeface="+mn-cs"/>
              </a:rPr>
              <a:t> est une surface agricole </a:t>
            </a:r>
            <a:r>
              <a:rPr lang="fr-FR" sz="1200" kern="1200" baseline="0" dirty="0" smtClean="0">
                <a:solidFill>
                  <a:schemeClr val="tx1"/>
                </a:solidFill>
                <a:latin typeface="+mn-lt"/>
                <a:ea typeface="+mn-ea"/>
                <a:cs typeface="+mn-cs"/>
              </a:rPr>
              <a:t>, elle est </a:t>
            </a:r>
            <a:r>
              <a:rPr lang="fr-FR" sz="1200" kern="1200" dirty="0" smtClean="0">
                <a:solidFill>
                  <a:schemeClr val="tx1"/>
                </a:solidFill>
                <a:latin typeface="+mn-lt"/>
                <a:ea typeface="+mn-ea"/>
                <a:cs typeface="+mn-cs"/>
              </a:rPr>
              <a:t>située sur les terrasses de la Garonne en Haute Garonne. Ses coordonnées géographiques sont (43°29'47.7"N, 1°14'15.9"E) (Figure 3-1).  Le site est caractérisé par une rotation « maïs-blé-maïs-tournesol ». A la date de la compagne LiDAR du projet AHSPECT le 23 juin 2015, la majorité des surfaces agricoles de </a:t>
            </a:r>
            <a:r>
              <a:rPr lang="fr-FR" sz="1200" kern="1200" dirty="0" err="1" smtClean="0">
                <a:solidFill>
                  <a:schemeClr val="tx1"/>
                </a:solidFill>
                <a:latin typeface="+mn-lt"/>
                <a:ea typeface="+mn-ea"/>
                <a:cs typeface="+mn-cs"/>
              </a:rPr>
              <a:t>Lamasquère</a:t>
            </a:r>
            <a:r>
              <a:rPr lang="fr-FR" sz="1200" kern="1200" dirty="0" smtClean="0">
                <a:solidFill>
                  <a:schemeClr val="tx1"/>
                </a:solidFill>
                <a:latin typeface="+mn-lt"/>
                <a:ea typeface="+mn-ea"/>
                <a:cs typeface="+mn-cs"/>
              </a:rPr>
              <a:t>, environ 25 hectares, sont plantées par le maïs.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A </a:t>
            </a:r>
            <a:r>
              <a:rPr lang="fr-FR" sz="1200" kern="1200" dirty="0" err="1" smtClean="0">
                <a:solidFill>
                  <a:schemeClr val="tx1"/>
                </a:solidFill>
                <a:latin typeface="+mn-lt"/>
                <a:ea typeface="+mn-ea"/>
                <a:cs typeface="+mn-cs"/>
              </a:rPr>
              <a:t>Lamothe</a:t>
            </a:r>
            <a:r>
              <a:rPr lang="fr-FR" sz="1200" kern="1200" dirty="0" smtClean="0">
                <a:solidFill>
                  <a:schemeClr val="tx1"/>
                </a:solidFill>
                <a:latin typeface="+mn-lt"/>
                <a:ea typeface="+mn-ea"/>
                <a:cs typeface="+mn-cs"/>
              </a:rPr>
              <a:t>, les mesures terrains ne sont pas prises le jour de l’acquisition LiDAR. Cependant, elles sont disponibles à des dates avant et après ce jour</a:t>
            </a:r>
            <a:r>
              <a:rPr lang="fr-FR" sz="1200" kern="1200" baseline="0" dirty="0" smtClean="0">
                <a:solidFill>
                  <a:schemeClr val="tx1"/>
                </a:solidFill>
                <a:latin typeface="+mn-lt"/>
                <a:ea typeface="+mn-ea"/>
                <a:cs typeface="+mn-cs"/>
              </a:rPr>
              <a:t> ce </a:t>
            </a:r>
            <a:r>
              <a:rPr lang="fr-FR" sz="1200" kern="1200" dirty="0" smtClean="0">
                <a:solidFill>
                  <a:schemeClr val="tx1"/>
                </a:solidFill>
                <a:latin typeface="+mn-lt"/>
                <a:ea typeface="+mn-ea"/>
                <a:cs typeface="+mn-cs"/>
              </a:rPr>
              <a:t>qui nous a permis d’estimer correctement la hauteur et le LAI de maïs avec une procédure d’interpolation temporelle.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29</a:t>
            </a:fld>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Les données LiDAR acquis sont acquis le 23 juin 2015 sur les champs de cultures. Ils  sont fournies par le projet Agriculture-</a:t>
            </a:r>
            <a:r>
              <a:rPr lang="fr-FR" sz="1200" kern="1200" dirty="0" err="1" smtClean="0">
                <a:solidFill>
                  <a:schemeClr val="tx1"/>
                </a:solidFill>
                <a:latin typeface="+mn-lt"/>
                <a:ea typeface="+mn-ea"/>
                <a:cs typeface="+mn-cs"/>
              </a:rPr>
              <a:t>Health</a:t>
            </a:r>
            <a:r>
              <a:rPr lang="fr-FR" sz="1200" kern="1200" dirty="0" smtClean="0">
                <a:solidFill>
                  <a:schemeClr val="tx1"/>
                </a:solidFill>
                <a:latin typeface="+mn-lt"/>
                <a:ea typeface="+mn-ea"/>
                <a:cs typeface="+mn-cs"/>
              </a:rPr>
              <a:t>-</a:t>
            </a:r>
            <a:r>
              <a:rPr lang="fr-FR" sz="1200" kern="1200" dirty="0" err="1" smtClean="0">
                <a:solidFill>
                  <a:schemeClr val="tx1"/>
                </a:solidFill>
                <a:latin typeface="+mn-lt"/>
                <a:ea typeface="+mn-ea"/>
                <a:cs typeface="+mn-cs"/>
              </a:rPr>
              <a:t>SPECTrometry</a:t>
            </a:r>
            <a:r>
              <a:rPr lang="fr-FR" sz="1200" kern="1200" dirty="0" smtClean="0">
                <a:solidFill>
                  <a:schemeClr val="tx1"/>
                </a:solidFill>
                <a:latin typeface="+mn-lt"/>
                <a:ea typeface="+mn-ea"/>
                <a:cs typeface="+mn-cs"/>
              </a:rPr>
              <a:t> (AHSPECT) qui a pour objectif de contribuer au suivi de la santé des cultures dominantes ; maïs, blé, tournesol dans le sud-ouest de la France.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baseline="0" dirty="0" smtClean="0">
                <a:solidFill>
                  <a:schemeClr val="tx1"/>
                </a:solidFill>
                <a:latin typeface="+mn-lt"/>
                <a:ea typeface="+mn-ea"/>
                <a:cs typeface="+mn-cs"/>
              </a:rPr>
              <a:t>Les lignes de vol LiDAR couvrent </a:t>
            </a:r>
            <a:r>
              <a:rPr lang="fr-FR" sz="1200" kern="1200" dirty="0" smtClean="0">
                <a:solidFill>
                  <a:schemeClr val="tx1"/>
                </a:solidFill>
                <a:latin typeface="+mn-lt"/>
                <a:ea typeface="+mn-ea"/>
                <a:cs typeface="+mn-cs"/>
              </a:rPr>
              <a:t>de larges zones sur les parcelles expérimentales.</a:t>
            </a:r>
            <a:r>
              <a:rPr lang="fr-FR" sz="1200" kern="1200" baseline="0" dirty="0" smtClean="0">
                <a:solidFill>
                  <a:schemeClr val="tx1"/>
                </a:solidFill>
                <a:latin typeface="+mn-lt"/>
                <a:ea typeface="+mn-ea"/>
                <a:cs typeface="+mn-cs"/>
              </a:rPr>
              <a:t> Le capteur LiDAR utilisé dans cette compagnie est le </a:t>
            </a:r>
            <a:r>
              <a:rPr lang="fr-FR" sz="1200" kern="1200" dirty="0" err="1" smtClean="0">
                <a:solidFill>
                  <a:schemeClr val="tx1"/>
                </a:solidFill>
                <a:latin typeface="+mn-lt"/>
                <a:ea typeface="+mn-ea"/>
                <a:cs typeface="+mn-cs"/>
              </a:rPr>
              <a:t>Leica</a:t>
            </a:r>
            <a:r>
              <a:rPr lang="fr-FR" sz="1200" kern="1200" dirty="0" smtClean="0">
                <a:solidFill>
                  <a:schemeClr val="tx1"/>
                </a:solidFill>
                <a:latin typeface="+mn-lt"/>
                <a:ea typeface="+mn-ea"/>
                <a:cs typeface="+mn-cs"/>
              </a:rPr>
              <a:t> ALS50-II.</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C’est un LiDAR à petite empreinte de l’ordre de 22 cm pour une altitude de vol égale à  1000 m. Il émet des pulsations Laser à une longueur d’onde égale à 1064 nm. Il enregistre les points discrets ou les formes d’ondes complètes à un pas d’échantillonnage de 2 ns (30 cm). </a:t>
            </a:r>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30</a:t>
            </a:fld>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En termes de résultats d’application de la méthode d’inversion sur les champs de maïs et de blé, nous avons trouvé</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de bonnes estimations pour la hauteur et le LAI indépendamment du nombre de classes utilisées dans l’étape de classification des formes d’ondes et de la taille des fenêtres représentatives de la variabilité locale de la végétation. </a:t>
            </a:r>
          </a:p>
          <a:p>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Pour le cas de blé,</a:t>
            </a:r>
            <a:r>
              <a:rPr lang="fr-FR" sz="1200" kern="1200" baseline="0" dirty="0" smtClean="0">
                <a:solidFill>
                  <a:schemeClr val="tx1"/>
                </a:solidFill>
                <a:latin typeface="+mn-lt"/>
                <a:ea typeface="+mn-ea"/>
                <a:cs typeface="+mn-cs"/>
              </a:rPr>
              <a:t> en appliquant la première méthode convolution LUT</a:t>
            </a:r>
            <a:r>
              <a:rPr lang="fr-FR" sz="1200" kern="1200" dirty="0" smtClean="0">
                <a:solidFill>
                  <a:schemeClr val="tx1"/>
                </a:solidFill>
                <a:latin typeface="+mn-lt"/>
                <a:ea typeface="+mn-ea"/>
                <a:cs typeface="+mn-cs"/>
              </a:rPr>
              <a:t>,</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La hauteur moyenne du blé est bien estimée avec</a:t>
            </a:r>
            <a:r>
              <a:rPr lang="fr-FR" sz="1200" kern="1200" baseline="0" dirty="0" smtClean="0">
                <a:solidFill>
                  <a:schemeClr val="tx1"/>
                </a:solidFill>
                <a:latin typeface="+mn-lt"/>
                <a:ea typeface="+mn-ea"/>
                <a:cs typeface="+mn-cs"/>
              </a:rPr>
              <a:t> d</a:t>
            </a:r>
            <a:r>
              <a:rPr lang="fr-FR" sz="1200" kern="1200" dirty="0" smtClean="0">
                <a:solidFill>
                  <a:schemeClr val="tx1"/>
                </a:solidFill>
                <a:latin typeface="+mn-lt"/>
                <a:ea typeface="+mn-ea"/>
                <a:cs typeface="+mn-cs"/>
              </a:rPr>
              <a:t>es valeurs de RMSE sont inférieures à 0.05m comme</a:t>
            </a:r>
            <a:r>
              <a:rPr lang="fr-FR" sz="1200" kern="1200" baseline="0" dirty="0" smtClean="0">
                <a:solidFill>
                  <a:schemeClr val="tx1"/>
                </a:solidFill>
                <a:latin typeface="+mn-lt"/>
                <a:ea typeface="+mn-ea"/>
                <a:cs typeface="+mn-cs"/>
              </a:rPr>
              <a:t> montre le tableau suivant. </a:t>
            </a:r>
            <a:r>
              <a:rPr lang="fr-FR" sz="1200" kern="1200" dirty="0" smtClean="0">
                <a:solidFill>
                  <a:schemeClr val="tx1"/>
                </a:solidFill>
                <a:latin typeface="+mn-lt"/>
                <a:ea typeface="+mn-ea"/>
                <a:cs typeface="+mn-cs"/>
              </a:rPr>
              <a:t>Son </a:t>
            </a:r>
            <a:r>
              <a:rPr lang="fr-FR" sz="1200" kern="1200" dirty="0" err="1" smtClean="0">
                <a:solidFill>
                  <a:schemeClr val="tx1"/>
                </a:solidFill>
                <a:latin typeface="+mn-lt"/>
                <a:ea typeface="+mn-ea"/>
                <a:cs typeface="+mn-cs"/>
              </a:rPr>
              <a:t>std</a:t>
            </a:r>
            <a:r>
              <a:rPr lang="fr-FR" sz="1200" kern="1200" dirty="0" smtClean="0">
                <a:solidFill>
                  <a:schemeClr val="tx1"/>
                </a:solidFill>
                <a:latin typeface="+mn-lt"/>
                <a:ea typeface="+mn-ea"/>
                <a:cs typeface="+mn-cs"/>
              </a:rPr>
              <a:t> est inférieur au </a:t>
            </a:r>
            <a:r>
              <a:rPr lang="fr-FR" sz="1200" kern="1200" dirty="0" err="1" smtClean="0">
                <a:solidFill>
                  <a:schemeClr val="tx1"/>
                </a:solidFill>
                <a:latin typeface="+mn-lt"/>
                <a:ea typeface="+mn-ea"/>
                <a:cs typeface="+mn-cs"/>
              </a:rPr>
              <a:t>std</a:t>
            </a:r>
            <a:r>
              <a:rPr lang="fr-FR" sz="1200" kern="1200" dirty="0" smtClean="0">
                <a:solidFill>
                  <a:schemeClr val="tx1"/>
                </a:solidFill>
                <a:latin typeface="+mn-lt"/>
                <a:ea typeface="+mn-ea"/>
                <a:cs typeface="+mn-cs"/>
              </a:rPr>
              <a:t> des mesures terrains. Ceci est expliqué par une réduction de la variabilité due au processus de moyennage local (fenêtrage) et global (classification). L’estimation du LAI est moins précise que la hauteur. Son RMSE est environ 0.5. Notons qu’à la date d’acquisition LiDAR, le LAI est quasiment nul puisque le blé était à son dernier stade de croissance « maturation » où les feuilles sont séchées.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Pour la déconvolution des formes d’ondes LIDAR, En moyenne, Le RMSE de la hauteur est environ 0.01m et celui du LAI est équivalent à 0.4. D’après ces résultats, la méthode de déconvolution des formes d’ondes LiDAR montre des estimations plus précises que la méthode de convolution de LUT.</a:t>
            </a:r>
            <a:endParaRPr lang="fr-FR" dirty="0" smtClean="0"/>
          </a:p>
          <a:p>
            <a:endParaRPr lang="fr-FR" sz="1200" kern="1200" dirty="0" smtClean="0">
              <a:solidFill>
                <a:schemeClr val="tx1"/>
              </a:solidFill>
              <a:latin typeface="+mn-lt"/>
              <a:ea typeface="+mn-ea"/>
              <a:cs typeface="+mn-cs"/>
            </a:endParaRPr>
          </a:p>
          <a:p>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Ces bons résultats d'inversion sont dus à la modélisation réaliste des champs agricoles pour différents stades de croissance et à l’estimation correcte de la forme de la pulsation LiDAR. En outre, la précision des estimations obtenues pour toute taille des fenêtres illustre bien la robustesse du modèle d’inversion proposé. </a:t>
            </a:r>
            <a:endParaRPr lang="fr-FR" sz="1200"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31</a:t>
            </a:fld>
            <a:endParaRPr lang="fr-F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Pour le cas de maïs,</a:t>
            </a:r>
            <a:r>
              <a:rPr lang="fr-FR" sz="1200" kern="1200" baseline="0" dirty="0" smtClean="0">
                <a:solidFill>
                  <a:schemeClr val="tx1"/>
                </a:solidFill>
                <a:latin typeface="+mn-lt"/>
                <a:ea typeface="+mn-ea"/>
                <a:cs typeface="+mn-cs"/>
              </a:rPr>
              <a:t> en a</a:t>
            </a:r>
            <a:r>
              <a:rPr lang="fr-FR" sz="1200" kern="1200" dirty="0" smtClean="0">
                <a:solidFill>
                  <a:schemeClr val="tx1"/>
                </a:solidFill>
                <a:latin typeface="+mn-lt"/>
                <a:ea typeface="+mn-ea"/>
                <a:cs typeface="+mn-cs"/>
              </a:rPr>
              <a:t>nalysant l’effet du nombre de classes et la taille des fenêtres utilisées sur la précision des résultats d’estimation.  Nous avons trouvé que les deux méthodes d’inversion convolution et </a:t>
            </a:r>
            <a:r>
              <a:rPr lang="fr-FR" sz="1200" kern="1200" dirty="0" err="1" smtClean="0">
                <a:solidFill>
                  <a:schemeClr val="tx1"/>
                </a:solidFill>
                <a:latin typeface="+mn-lt"/>
                <a:ea typeface="+mn-ea"/>
                <a:cs typeface="+mn-cs"/>
              </a:rPr>
              <a:t>deconvolution</a:t>
            </a:r>
            <a:r>
              <a:rPr lang="fr-FR" sz="1200" kern="1200" baseline="0" dirty="0" smtClean="0">
                <a:solidFill>
                  <a:schemeClr val="tx1"/>
                </a:solidFill>
                <a:latin typeface="+mn-lt"/>
                <a:ea typeface="+mn-ea"/>
                <a:cs typeface="+mn-cs"/>
              </a:rPr>
              <a:t> sont capables de détecter la variabilité locale dans le champ de maïs. En effet, </a:t>
            </a:r>
            <a:r>
              <a:rPr lang="fr-FR" sz="1200" kern="1200" dirty="0" smtClean="0">
                <a:solidFill>
                  <a:schemeClr val="tx1"/>
                </a:solidFill>
                <a:latin typeface="+mn-lt"/>
                <a:ea typeface="+mn-ea"/>
                <a:cs typeface="+mn-cs"/>
              </a:rPr>
              <a:t>l’utilisation des fenêtres de taille 1m² permet une meilleure représentation de l'hétérogénéité spatiale du champ et ceci en se comparant aux tailles 4m² et 9m² vu que les formes d'onde sont moyennées sur une surface plus petite. C’est pour cela avec cette petite taille, la méthode a</a:t>
            </a:r>
            <a:r>
              <a:rPr lang="fr-FR" sz="1200" kern="1200" baseline="0" dirty="0" smtClean="0">
                <a:solidFill>
                  <a:schemeClr val="tx1"/>
                </a:solidFill>
                <a:latin typeface="+mn-lt"/>
                <a:ea typeface="+mn-ea"/>
                <a:cs typeface="+mn-cs"/>
              </a:rPr>
              <a:t>rrive à bien estimer le valeurs moyennes de LAI et de la hauteur même avec un nombre petit de classes. </a:t>
            </a:r>
            <a:r>
              <a:rPr lang="fr-FR" sz="1200" kern="1200" dirty="0" smtClean="0">
                <a:solidFill>
                  <a:schemeClr val="tx1"/>
                </a:solidFill>
                <a:latin typeface="+mn-lt"/>
                <a:ea typeface="+mn-ea"/>
                <a:cs typeface="+mn-cs"/>
              </a:rPr>
              <a:t>Pour les autres tailles des fenêtres, les estimations de la hauteur et de LAI sont plus précises avec un grand nombre de classes. </a:t>
            </a:r>
            <a:r>
              <a:rPr lang="fr-FR" sz="1200" kern="1200" baseline="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Il est clair que la classification des formes d’ondes et par conséquence les résultats d’inversion sont améliorés par augmentation du nombre de classes utilisées, ce qui réduit l’impact de l’hétérogénéité du champ sur les résultats en utilisant de grandes tailles de fenêtres. Ainsi, la classification nécessite un grand nombre de classes afin de tenir compte de la variabilité assez importante du champ de maïs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DECONV</a:t>
            </a:r>
          </a:p>
          <a:p>
            <a:r>
              <a:rPr lang="fr-FR" sz="1200" kern="1200" dirty="0" smtClean="0">
                <a:solidFill>
                  <a:schemeClr val="tx1"/>
                </a:solidFill>
                <a:latin typeface="+mn-lt"/>
                <a:ea typeface="+mn-ea"/>
                <a:cs typeface="+mn-cs"/>
              </a:rPr>
              <a:t>La comparaison des résultats obtenus avec les mesures terrains montre une bonne estimation quel que soit le nombre de classes et la taille de la fenêtre avec un RMSE inférieur à 0.06m pour la hauteur et 0.17 pour le LAI. En particulier, ces deux paramètres sont mieux estimés avec dix classes avec un RMSE égal à 0.03m pour la hauteur et 0.03 pour le LAI. Les écarts types sont respectivement de l’ordre de 0.12m et 0.4 respectivement, approximant ainsi les écarts types des mesures terrains qui sont respectivement 0.16m et 0.6. La grande similarité entre les écarts types estimés et mesurés prouve que la méthode d’inversion proposée peut représenter l’hétérogénéité au sein du champ de maïs. </a:t>
            </a:r>
          </a:p>
          <a:p>
            <a:r>
              <a:rPr lang="fr-FR" sz="1200" kern="1200" dirty="0" smtClean="0">
                <a:solidFill>
                  <a:schemeClr val="tx1"/>
                </a:solidFill>
                <a:latin typeface="+mn-lt"/>
                <a:ea typeface="+mn-ea"/>
                <a:cs typeface="+mn-cs"/>
              </a:rPr>
              <a:t>Finalement, les précisions des deux méthodes appliquées ; convolution de LUT et déconvolution des signaux LiDAR réelles sont comparables pour l’estimation de la hauteur. En revanche, la méthode de déconvolution mène à de meilleures résultats en terme de LAI.</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baseline="0" dirty="0" smtClean="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32</a:t>
            </a:fld>
            <a:endParaRPr lang="fr-F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33</a:t>
            </a:fld>
            <a:endParaRPr lang="fr-F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Après avoir extraire les détecter les formes d’ondes LiDAR passant par la couronne de chaque arbre. Les pics de sol et de végétation de toutes ses formes d’ondes sont détectés. La hauteur des arbres est définie ainsi comme étant la valeur maximale de la différence entre les pics de sol et de végétation.</a:t>
            </a:r>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34</a:t>
            </a:fld>
            <a:endParaRPr lang="fr-F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err="1" smtClean="0">
                <a:solidFill>
                  <a:schemeClr val="tx1"/>
                </a:solidFill>
                <a:latin typeface="+mn-lt"/>
                <a:ea typeface="+mn-ea"/>
                <a:cs typeface="+mn-cs"/>
              </a:rPr>
              <a:t>Commencant</a:t>
            </a:r>
            <a:r>
              <a:rPr lang="en-US" sz="1200" b="0" i="0" u="none" strike="noStrike" kern="1200" baseline="0" dirty="0" smtClean="0">
                <a:solidFill>
                  <a:schemeClr val="tx1"/>
                </a:solidFill>
                <a:latin typeface="+mn-lt"/>
                <a:ea typeface="+mn-ea"/>
                <a:cs typeface="+mn-cs"/>
              </a:rPr>
              <a:t> par </a:t>
            </a:r>
            <a:r>
              <a:rPr lang="en-US" sz="1200" b="0" i="0" u="none" strike="noStrike" kern="1200" baseline="0" dirty="0" err="1" smtClean="0">
                <a:solidFill>
                  <a:schemeClr val="tx1"/>
                </a:solidFill>
                <a:latin typeface="+mn-lt"/>
                <a:ea typeface="+mn-ea"/>
                <a:cs typeface="+mn-cs"/>
              </a:rPr>
              <a:t>decrire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l’approche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d’estimation</a:t>
            </a:r>
            <a:r>
              <a:rPr lang="en-US" sz="1200" b="0" i="0" u="none" strike="noStrike" kern="1200" baseline="0" dirty="0" smtClean="0">
                <a:solidFill>
                  <a:schemeClr val="tx1"/>
                </a:solidFill>
                <a:latin typeface="+mn-lt"/>
                <a:ea typeface="+mn-ea"/>
                <a:cs typeface="+mn-cs"/>
              </a:rPr>
              <a:t> de LAI,</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Figure suivante présente un exemple d’une forme d’onde LiDAR relative à un arbre: </a:t>
            </a:r>
            <a:r>
              <a:rPr lang="en-US" sz="1200" b="0" i="0" u="none" strike="noStrike" kern="1200" baseline="0" dirty="0" err="1" smtClean="0">
                <a:solidFill>
                  <a:schemeClr val="tx1"/>
                </a:solidFill>
                <a:latin typeface="+mn-lt"/>
                <a:ea typeface="+mn-ea"/>
                <a:cs typeface="+mn-cs"/>
              </a:rPr>
              <a:t>l’ellipse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grise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sur</a:t>
            </a:r>
            <a:r>
              <a:rPr lang="en-US" sz="1200" b="0" i="0" u="none" strike="noStrike" kern="1200" baseline="0" dirty="0" smtClean="0">
                <a:solidFill>
                  <a:schemeClr val="tx1"/>
                </a:solidFill>
                <a:latin typeface="+mn-lt"/>
                <a:ea typeface="+mn-ea"/>
                <a:cs typeface="+mn-cs"/>
              </a:rPr>
              <a:t> le sol correspond à </a:t>
            </a:r>
            <a:r>
              <a:rPr lang="en-US" sz="1200" b="0" i="0" u="none" strike="noStrike" kern="1200" baseline="0" dirty="0" err="1" smtClean="0">
                <a:solidFill>
                  <a:schemeClr val="tx1"/>
                </a:solidFill>
                <a:latin typeface="+mn-lt"/>
                <a:ea typeface="+mn-ea"/>
                <a:cs typeface="+mn-cs"/>
              </a:rPr>
              <a:t>l’empreinte</a:t>
            </a:r>
            <a:r>
              <a:rPr lang="en-US" sz="1200" b="0" i="0" u="none" strike="noStrike" kern="1200" baseline="0" dirty="0" smtClean="0">
                <a:solidFill>
                  <a:schemeClr val="tx1"/>
                </a:solidFill>
                <a:latin typeface="+mn-lt"/>
                <a:ea typeface="+mn-ea"/>
                <a:cs typeface="+mn-cs"/>
              </a:rPr>
              <a:t> du LiDAR. La </a:t>
            </a:r>
            <a:r>
              <a:rPr lang="en-US" sz="1200" b="0" i="0" u="none" strike="noStrike" kern="1200" baseline="0" dirty="0" err="1" smtClean="0">
                <a:solidFill>
                  <a:schemeClr val="tx1"/>
                </a:solidFill>
                <a:latin typeface="+mn-lt"/>
                <a:ea typeface="+mn-ea"/>
                <a:cs typeface="+mn-cs"/>
              </a:rPr>
              <a:t>courbe</a:t>
            </a:r>
            <a:r>
              <a:rPr lang="en-US" sz="1200" b="0" i="0" u="none" strike="noStrike" kern="1200" baseline="0" dirty="0" smtClean="0">
                <a:solidFill>
                  <a:schemeClr val="tx1"/>
                </a:solidFill>
                <a:latin typeface="+mn-lt"/>
                <a:ea typeface="+mn-ea"/>
                <a:cs typeface="+mn-cs"/>
              </a:rPr>
              <a:t> bleu </a:t>
            </a:r>
            <a:r>
              <a:rPr lang="en-US" sz="1200" b="0" i="0" u="none" strike="noStrike" kern="1200" baseline="0" dirty="0" err="1" smtClean="0">
                <a:solidFill>
                  <a:schemeClr val="tx1"/>
                </a:solidFill>
                <a:latin typeface="+mn-lt"/>
                <a:ea typeface="+mn-ea"/>
                <a:cs typeface="+mn-cs"/>
              </a:rPr>
              <a:t>est</a:t>
            </a:r>
            <a:r>
              <a:rPr lang="en-US" sz="1200" b="0" i="0" u="none" strike="noStrike" kern="1200" baseline="0" dirty="0" smtClean="0">
                <a:solidFill>
                  <a:schemeClr val="tx1"/>
                </a:solidFill>
                <a:latin typeface="+mn-lt"/>
                <a:ea typeface="+mn-ea"/>
                <a:cs typeface="+mn-cs"/>
              </a:rPr>
              <a:t> la </a:t>
            </a:r>
            <a:r>
              <a:rPr lang="en-US" sz="1200" b="0" i="0" u="none" strike="noStrike" kern="1200" baseline="0" dirty="0" err="1" smtClean="0">
                <a:solidFill>
                  <a:schemeClr val="tx1"/>
                </a:solidFill>
                <a:latin typeface="+mn-lt"/>
                <a:ea typeface="+mn-ea"/>
                <a:cs typeface="+mn-cs"/>
              </a:rPr>
              <a:t>forme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d’onde</a:t>
            </a:r>
            <a:r>
              <a:rPr lang="en-US" sz="1200" b="0" i="0" u="none" strike="noStrike" kern="1200" baseline="0" dirty="0" smtClean="0">
                <a:solidFill>
                  <a:schemeClr val="tx1"/>
                </a:solidFill>
                <a:latin typeface="+mn-lt"/>
                <a:ea typeface="+mn-ea"/>
                <a:cs typeface="+mn-cs"/>
              </a:rPr>
              <a:t> et L(0),L(1)…L(N) </a:t>
            </a:r>
            <a:r>
              <a:rPr lang="en-US" sz="1200" b="0" i="0" u="none" strike="noStrike" kern="1200" baseline="0" dirty="0" err="1" smtClean="0">
                <a:solidFill>
                  <a:schemeClr val="tx1"/>
                </a:solidFill>
                <a:latin typeface="+mn-lt"/>
                <a:ea typeface="+mn-ea"/>
                <a:cs typeface="+mn-cs"/>
              </a:rPr>
              <a:t>sont</a:t>
            </a:r>
            <a:r>
              <a:rPr lang="en-US" sz="1200" b="0" i="0" u="none" strike="noStrike" kern="1200" baseline="0" dirty="0" smtClean="0">
                <a:solidFill>
                  <a:schemeClr val="tx1"/>
                </a:solidFill>
                <a:latin typeface="+mn-lt"/>
                <a:ea typeface="+mn-ea"/>
                <a:cs typeface="+mn-cs"/>
              </a:rPr>
              <a:t> les energies des </a:t>
            </a:r>
            <a:r>
              <a:rPr lang="en-US" sz="1200" b="0" i="0" u="none" strike="noStrike" kern="1200" baseline="0" dirty="0" err="1" smtClean="0">
                <a:solidFill>
                  <a:schemeClr val="tx1"/>
                </a:solidFill>
                <a:latin typeface="+mn-lt"/>
                <a:ea typeface="+mn-ea"/>
                <a:cs typeface="+mn-cs"/>
              </a:rPr>
              <a:t>echos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successives</a:t>
            </a:r>
            <a:r>
              <a:rPr lang="en-US" sz="1200" b="0" i="0" u="none" strike="noStrike" kern="1200" baseline="0" dirty="0" smtClean="0">
                <a:solidFill>
                  <a:schemeClr val="tx1"/>
                </a:solidFill>
                <a:latin typeface="+mn-lt"/>
                <a:ea typeface="+mn-ea"/>
                <a:cs typeface="+mn-cs"/>
              </a:rPr>
              <a:t> de la </a:t>
            </a:r>
            <a:r>
              <a:rPr lang="en-US" sz="1200" b="0" i="0" u="none" strike="noStrike" kern="1200" baseline="0" dirty="0" err="1" smtClean="0">
                <a:solidFill>
                  <a:schemeClr val="tx1"/>
                </a:solidFill>
                <a:latin typeface="+mn-lt"/>
                <a:ea typeface="+mn-ea"/>
                <a:cs typeface="+mn-cs"/>
              </a:rPr>
              <a:t>forme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d’onde</a:t>
            </a:r>
            <a:r>
              <a:rPr lang="en-US" sz="1200" b="0" i="0" u="none" strike="noStrike"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L’objectif de cette partie du travail est de trouver les valeurs de LAI </a:t>
            </a:r>
            <a:r>
              <a:rPr lang="en-US" sz="1200" b="0" i="0" u="none" strike="noStrike" kern="1200" baseline="0" dirty="0" smtClean="0">
                <a:solidFill>
                  <a:schemeClr val="tx1"/>
                </a:solidFill>
                <a:latin typeface="+mn-lt"/>
                <a:ea typeface="+mn-ea"/>
                <a:cs typeface="+mn-cs"/>
              </a:rPr>
              <a:t>Lai(0),Lai(1)…Lai(N)</a:t>
            </a:r>
            <a:r>
              <a:rPr lang="fr-FR" sz="1200" kern="1200" dirty="0" smtClean="0">
                <a:solidFill>
                  <a:schemeClr val="tx1"/>
                </a:solidFill>
                <a:latin typeface="+mn-lt"/>
                <a:ea typeface="+mn-ea"/>
                <a:cs typeface="+mn-cs"/>
              </a:rPr>
              <a:t> (représentées par la courbe rouge) à chaque fois un écho est disponible. </a:t>
            </a:r>
          </a:p>
          <a:p>
            <a:endParaRPr lang="en-US" dirty="0" smtClean="0"/>
          </a:p>
          <a:p>
            <a:pPr marL="0" marR="0" lvl="4" indent="0" algn="l" defTabSz="914400" rtl="0" eaLnBrk="1" fontAlgn="auto" latinLnBrk="0" hangingPunct="1">
              <a:lnSpc>
                <a:spcPct val="100000"/>
              </a:lnSpc>
              <a:spcBef>
                <a:spcPts val="0"/>
              </a:spcBef>
              <a:spcAft>
                <a:spcPts val="0"/>
              </a:spcAft>
              <a:buClrTx/>
              <a:buSzTx/>
              <a:buFontTx/>
              <a:buNone/>
              <a:tabLst/>
              <a:defRPr/>
            </a:pPr>
            <a:r>
              <a:rPr lang="en-US" dirty="0" err="1" smtClean="0"/>
              <a:t>Ainsi</a:t>
            </a:r>
            <a:r>
              <a:rPr lang="en-US" dirty="0" smtClean="0"/>
              <a:t>, nous</a:t>
            </a:r>
            <a:r>
              <a:rPr lang="en-US" baseline="0" dirty="0" smtClean="0"/>
              <a:t> </a:t>
            </a:r>
            <a:r>
              <a:rPr lang="en-US" baseline="0" dirty="0" err="1" smtClean="0"/>
              <a:t>avons</a:t>
            </a:r>
            <a:r>
              <a:rPr lang="en-US" dirty="0" smtClean="0"/>
              <a:t> </a:t>
            </a:r>
            <a:r>
              <a:rPr lang="en-US" baseline="0" dirty="0" err="1" smtClean="0"/>
              <a:t>proposé</a:t>
            </a:r>
            <a:r>
              <a:rPr lang="en-US" baseline="0" dirty="0" smtClean="0"/>
              <a:t> un </a:t>
            </a:r>
            <a:r>
              <a:rPr lang="en-US" baseline="0" dirty="0" err="1" smtClean="0"/>
              <a:t>modele</a:t>
            </a:r>
            <a:r>
              <a:rPr lang="en-US" baseline="0" dirty="0" smtClean="0"/>
              <a:t> </a:t>
            </a:r>
            <a:r>
              <a:rPr lang="en-US" baseline="0" dirty="0" err="1" smtClean="0"/>
              <a:t>simplifié</a:t>
            </a:r>
            <a:r>
              <a:rPr lang="en-US" baseline="0" dirty="0" smtClean="0"/>
              <a:t> de </a:t>
            </a:r>
            <a:r>
              <a:rPr lang="en-US" baseline="0" dirty="0" err="1" smtClean="0"/>
              <a:t>transfert</a:t>
            </a:r>
            <a:r>
              <a:rPr lang="en-US" baseline="0" dirty="0" smtClean="0"/>
              <a:t> </a:t>
            </a:r>
            <a:r>
              <a:rPr lang="en-US" baseline="0" dirty="0" err="1" smtClean="0"/>
              <a:t>radiatif</a:t>
            </a:r>
            <a:r>
              <a:rPr lang="en-US" baseline="0" dirty="0" smtClean="0"/>
              <a:t>  qui lie les </a:t>
            </a:r>
            <a:r>
              <a:rPr lang="en-US" sz="1200" b="0" i="0" u="none" strike="noStrike" kern="1200" baseline="0" dirty="0" err="1" smtClean="0">
                <a:solidFill>
                  <a:schemeClr val="tx1"/>
                </a:solidFill>
                <a:latin typeface="+mn-lt"/>
                <a:ea typeface="+mn-ea"/>
                <a:cs typeface="+mn-cs"/>
              </a:rPr>
              <a:t>echos</a:t>
            </a:r>
            <a:r>
              <a:rPr lang="en-US" sz="1200" b="0" i="0" u="none" strike="noStrike" kern="1200" baseline="0" dirty="0" smtClean="0">
                <a:solidFill>
                  <a:schemeClr val="tx1"/>
                </a:solidFill>
                <a:latin typeface="+mn-lt"/>
                <a:ea typeface="+mn-ea"/>
                <a:cs typeface="+mn-cs"/>
              </a:rPr>
              <a:t> aux </a:t>
            </a:r>
            <a:r>
              <a:rPr lang="en-US" sz="1200" b="0" i="0" u="none" strike="noStrike" kern="1200" baseline="0" dirty="0" err="1" smtClean="0">
                <a:solidFill>
                  <a:schemeClr val="tx1"/>
                </a:solidFill>
                <a:latin typeface="+mn-lt"/>
                <a:ea typeface="+mn-ea"/>
                <a:cs typeface="+mn-cs"/>
              </a:rPr>
              <a:t>profil</a:t>
            </a:r>
            <a:r>
              <a:rPr lang="en-US" sz="1200" b="0" i="0" u="none" strike="noStrike" kern="1200" baseline="0" dirty="0" smtClean="0">
                <a:solidFill>
                  <a:schemeClr val="tx1"/>
                </a:solidFill>
                <a:latin typeface="+mn-lt"/>
                <a:ea typeface="+mn-ea"/>
                <a:cs typeface="+mn-cs"/>
              </a:rPr>
              <a:t> LAI</a:t>
            </a:r>
            <a:r>
              <a:rPr lang="en-US" sz="1200" b="0" i="0" u="none" strike="noStrike" kern="1200" baseline="0" smtClean="0">
                <a:solidFill>
                  <a:schemeClr val="tx1"/>
                </a:solidFill>
                <a:latin typeface="+mn-lt"/>
                <a:ea typeface="+mn-ea"/>
                <a:cs typeface="+mn-cs"/>
              </a:rPr>
              <a:t>. </a:t>
            </a:r>
            <a:r>
              <a:rPr lang="fr-FR" sz="1200" kern="1200" smtClean="0">
                <a:solidFill>
                  <a:schemeClr val="tx1"/>
                </a:solidFill>
                <a:latin typeface="+mn-lt"/>
                <a:ea typeface="+mn-ea"/>
                <a:cs typeface="+mn-cs"/>
              </a:rPr>
              <a:t>Ce </a:t>
            </a:r>
            <a:r>
              <a:rPr lang="fr-FR" sz="1200" kern="1200" dirty="0" smtClean="0">
                <a:solidFill>
                  <a:schemeClr val="tx1"/>
                </a:solidFill>
                <a:latin typeface="+mn-lt"/>
                <a:ea typeface="+mn-ea"/>
                <a:cs typeface="+mn-cs"/>
              </a:rPr>
              <a:t>formalisme suppose que les échos ne dépendent que de la première diffusion de la pulsation Laser émise</a:t>
            </a:r>
            <a:endParaRPr lang="fr-FR" sz="2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err="1" smtClean="0">
                <a:solidFill>
                  <a:schemeClr val="tx1"/>
                </a:solidFill>
                <a:latin typeface="+mn-lt"/>
                <a:ea typeface="+mn-ea"/>
                <a:cs typeface="+mn-cs"/>
              </a:rPr>
              <a:t>Ensuite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afin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d’etre</a:t>
            </a:r>
            <a:r>
              <a:rPr lang="en-US" sz="1200" b="0" i="0" u="none" strike="noStrike" kern="1200" baseline="0" dirty="0" smtClean="0">
                <a:solidFill>
                  <a:schemeClr val="tx1"/>
                </a:solidFill>
                <a:latin typeface="+mn-lt"/>
                <a:ea typeface="+mn-ea"/>
                <a:cs typeface="+mn-cs"/>
              </a:rPr>
              <a:t> independent du coefficient du diffusion et de </a:t>
            </a:r>
            <a:r>
              <a:rPr lang="en-US" sz="1200" b="0" i="0" u="none" strike="noStrike" kern="1200" baseline="0" dirty="0" err="1" smtClean="0">
                <a:solidFill>
                  <a:schemeClr val="tx1"/>
                </a:solidFill>
                <a:latin typeface="+mn-lt"/>
                <a:ea typeface="+mn-ea"/>
                <a:cs typeface="+mn-cs"/>
              </a:rPr>
              <a:t>l’energie</a:t>
            </a:r>
            <a:r>
              <a:rPr lang="en-US" sz="1200" b="0" i="0" u="none" strike="noStrike" kern="1200" baseline="0" dirty="0" smtClean="0">
                <a:solidFill>
                  <a:schemeClr val="tx1"/>
                </a:solidFill>
                <a:latin typeface="+mn-lt"/>
                <a:ea typeface="+mn-ea"/>
                <a:cs typeface="+mn-cs"/>
              </a:rPr>
              <a:t> de la pulsation, le ratio R(n) entre </a:t>
            </a:r>
            <a:r>
              <a:rPr lang="en-US" sz="1200" b="0" i="0" u="none" strike="noStrike" kern="1200" baseline="0" dirty="0" err="1" smtClean="0">
                <a:solidFill>
                  <a:schemeClr val="tx1"/>
                </a:solidFill>
                <a:latin typeface="+mn-lt"/>
                <a:ea typeface="+mn-ea"/>
                <a:cs typeface="+mn-cs"/>
              </a:rPr>
              <a:t>deux</a:t>
            </a:r>
            <a:r>
              <a:rPr lang="en-US" sz="1200" b="0" i="0" u="none" strike="noStrike" kern="1200" baseline="0" dirty="0" smtClean="0">
                <a:solidFill>
                  <a:schemeClr val="tx1"/>
                </a:solidFill>
                <a:latin typeface="+mn-lt"/>
                <a:ea typeface="+mn-ea"/>
                <a:cs typeface="+mn-cs"/>
              </a:rPr>
              <a:t> echoes successive L(n) et L(n+1) </a:t>
            </a:r>
            <a:r>
              <a:rPr lang="en-US" sz="1200" b="0" i="0" u="none" strike="noStrike" kern="1200" baseline="0" dirty="0" err="1" smtClean="0">
                <a:solidFill>
                  <a:schemeClr val="tx1"/>
                </a:solidFill>
                <a:latin typeface="+mn-lt"/>
                <a:ea typeface="+mn-ea"/>
                <a:cs typeface="+mn-cs"/>
              </a:rPr>
              <a:t>recu</a:t>
            </a:r>
            <a:r>
              <a:rPr lang="en-US" sz="1200" b="0" i="0" u="none" strike="noStrike" kern="1200" baseline="0" dirty="0" smtClean="0">
                <a:solidFill>
                  <a:schemeClr val="tx1"/>
                </a:solidFill>
                <a:latin typeface="+mn-lt"/>
                <a:ea typeface="+mn-ea"/>
                <a:cs typeface="+mn-cs"/>
              </a:rPr>
              <a:t> par la </a:t>
            </a:r>
            <a:r>
              <a:rPr lang="en-US" sz="1200" b="0" i="0" u="none" strike="noStrike" kern="1200" baseline="0" dirty="0" err="1" smtClean="0">
                <a:solidFill>
                  <a:schemeClr val="tx1"/>
                </a:solidFill>
                <a:latin typeface="+mn-lt"/>
                <a:ea typeface="+mn-ea"/>
                <a:cs typeface="+mn-cs"/>
              </a:rPr>
              <a:t>couche</a:t>
            </a:r>
            <a:r>
              <a:rPr lang="en-US" sz="1200" b="0" i="0" u="none" strike="noStrike" kern="1200" baseline="0" dirty="0" smtClean="0">
                <a:solidFill>
                  <a:schemeClr val="tx1"/>
                </a:solidFill>
                <a:latin typeface="+mn-lt"/>
                <a:ea typeface="+mn-ea"/>
                <a:cs typeface="+mn-cs"/>
              </a:rPr>
              <a:t> n et n+1 </a:t>
            </a:r>
            <a:r>
              <a:rPr lang="en-US" sz="1200" b="0" i="0" u="none" strike="noStrike" kern="1200" baseline="0" dirty="0" err="1" smtClean="0">
                <a:solidFill>
                  <a:schemeClr val="tx1"/>
                </a:solidFill>
                <a:latin typeface="+mn-lt"/>
                <a:ea typeface="+mn-ea"/>
                <a:cs typeface="+mn-cs"/>
              </a:rPr>
              <a:t>respectivement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est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modelisé</a:t>
            </a:r>
            <a:r>
              <a:rPr lang="en-US" sz="1200" b="0" i="0" u="none" strike="noStrike" kern="1200" baseline="0" dirty="0" smtClean="0">
                <a:solidFill>
                  <a:schemeClr val="tx1"/>
                </a:solidFill>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An </a:t>
            </a:r>
            <a:r>
              <a:rPr lang="en-US" sz="1200" b="0" i="0" u="none" strike="noStrike" kern="1200" baseline="0" dirty="0" err="1" smtClean="0">
                <a:solidFill>
                  <a:schemeClr val="tx1"/>
                </a:solidFill>
                <a:latin typeface="+mn-lt"/>
                <a:ea typeface="+mn-ea"/>
                <a:cs typeface="+mn-cs"/>
              </a:rPr>
              <a:t>est</a:t>
            </a:r>
            <a:r>
              <a:rPr lang="en-US" sz="1200" b="0" i="0" u="none" strike="noStrike" kern="1200" baseline="0" dirty="0" smtClean="0">
                <a:solidFill>
                  <a:schemeClr val="tx1"/>
                </a:solidFill>
                <a:latin typeface="+mn-lt"/>
                <a:ea typeface="+mn-ea"/>
                <a:cs typeface="+mn-cs"/>
              </a:rPr>
              <a:t> la transmittance </a:t>
            </a:r>
            <a:r>
              <a:rPr lang="en-US" sz="1200" b="0" i="0" u="none" strike="noStrike" kern="1200" baseline="0" dirty="0" err="1" smtClean="0">
                <a:solidFill>
                  <a:schemeClr val="tx1"/>
                </a:solidFill>
                <a:latin typeface="+mn-lt"/>
                <a:ea typeface="+mn-ea"/>
                <a:cs typeface="+mn-cs"/>
              </a:rPr>
              <a:t>directe</a:t>
            </a:r>
            <a:r>
              <a:rPr lang="en-US" sz="1200" b="0" i="0" u="none" strike="noStrike" kern="1200" baseline="0" dirty="0" smtClean="0">
                <a:solidFill>
                  <a:schemeClr val="tx1"/>
                </a:solidFill>
                <a:latin typeface="+mn-lt"/>
                <a:ea typeface="+mn-ea"/>
                <a:cs typeface="+mn-cs"/>
              </a:rPr>
              <a:t> et k </a:t>
            </a:r>
            <a:r>
              <a:rPr lang="en-US" sz="1200" b="0" i="0" u="none" strike="noStrike" kern="1200" baseline="0" dirty="0" err="1" smtClean="0">
                <a:solidFill>
                  <a:schemeClr val="tx1"/>
                </a:solidFill>
                <a:latin typeface="+mn-lt"/>
                <a:ea typeface="+mn-ea"/>
                <a:cs typeface="+mn-cs"/>
              </a:rPr>
              <a:t>est</a:t>
            </a:r>
            <a:r>
              <a:rPr lang="en-US" sz="1200" b="0" i="0" u="none" strike="noStrike" kern="1200" baseline="0" dirty="0" smtClean="0">
                <a:solidFill>
                  <a:schemeClr val="tx1"/>
                </a:solidFill>
                <a:latin typeface="+mn-lt"/>
                <a:ea typeface="+mn-ea"/>
                <a:cs typeface="+mn-cs"/>
              </a:rPr>
              <a:t> le coefficient </a:t>
            </a:r>
            <a:r>
              <a:rPr lang="en-US" sz="1200" b="0" i="0" u="none" strike="noStrike" kern="1200" baseline="0" dirty="0" err="1" smtClean="0">
                <a:solidFill>
                  <a:schemeClr val="tx1"/>
                </a:solidFill>
                <a:latin typeface="+mn-lt"/>
                <a:ea typeface="+mn-ea"/>
                <a:cs typeface="+mn-cs"/>
              </a:rPr>
              <a:t>d’extinction</a:t>
            </a:r>
            <a:r>
              <a:rPr lang="en-US" sz="1200" b="0" i="0" u="none" strike="noStrike" kern="1200" baseline="0" dirty="0" smtClean="0">
                <a:solidFill>
                  <a:schemeClr val="tx1"/>
                </a:solidFill>
                <a:latin typeface="+mn-lt"/>
                <a:ea typeface="+mn-ea"/>
                <a:cs typeface="+mn-cs"/>
              </a:rPr>
              <a:t> .</a:t>
            </a:r>
          </a:p>
          <a:p>
            <a:endParaRPr lang="en-US" dirty="0"/>
          </a:p>
        </p:txBody>
      </p:sp>
      <p:sp>
        <p:nvSpPr>
          <p:cNvPr id="4" name="Espace réservé du numéro de diapositive 3"/>
          <p:cNvSpPr>
            <a:spLocks noGrp="1"/>
          </p:cNvSpPr>
          <p:nvPr>
            <p:ph type="sldNum" sz="quarter" idx="10"/>
          </p:nvPr>
        </p:nvSpPr>
        <p:spPr/>
        <p:txBody>
          <a:bodyPr/>
          <a:lstStyle/>
          <a:p>
            <a:fld id="{C3728A2B-F6BA-4D70-8B56-A6AF5349DB7A}" type="slidenum">
              <a:rPr lang="fr-FR" smtClean="0"/>
              <a:pPr/>
              <a:t>35</a:t>
            </a:fld>
            <a:endParaRPr lang="fr-FR"/>
          </a:p>
        </p:txBody>
      </p:sp>
    </p:spTree>
    <p:extLst>
      <p:ext uri="{BB962C8B-B14F-4D97-AF65-F5344CB8AC3E}">
        <p14:creationId xmlns="" xmlns:p14="http://schemas.microsoft.com/office/powerpoint/2010/main" val="32474060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 xmlns:a14="http://schemas.microsoft.com/office/drawing/2010/main" Requires="a14">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La première solution du model inverse suppose que la variation du </a:t>
                </a:r>
                <a:r>
                  <a:rPr lang="en-US" sz="1200" b="0" i="0" u="none" strike="noStrike" kern="1200" baseline="0" dirty="0" err="1" smtClean="0">
                    <a:solidFill>
                      <a:schemeClr val="tx1"/>
                    </a:solidFill>
                    <a:latin typeface="+mn-lt"/>
                    <a:ea typeface="+mn-ea"/>
                    <a:cs typeface="+mn-cs"/>
                  </a:rPr>
                  <a:t>profil</a:t>
                </a:r>
                <a:r>
                  <a:rPr lang="en-US" sz="1200" b="0" i="0" u="none" strike="noStrike" kern="1200" baseline="0" dirty="0" smtClean="0">
                    <a:solidFill>
                      <a:schemeClr val="tx1"/>
                    </a:solidFill>
                    <a:latin typeface="+mn-lt"/>
                    <a:ea typeface="+mn-ea"/>
                    <a:cs typeface="+mn-cs"/>
                  </a:rPr>
                  <a:t> LAI entre </a:t>
                </a:r>
                <a:r>
                  <a:rPr lang="en-US" sz="1200" b="0" i="0" u="none" strike="noStrike" kern="1200" baseline="0" dirty="0" err="1" smtClean="0">
                    <a:solidFill>
                      <a:schemeClr val="tx1"/>
                    </a:solidFill>
                    <a:latin typeface="+mn-lt"/>
                    <a:ea typeface="+mn-ea"/>
                    <a:cs typeface="+mn-cs"/>
                  </a:rPr>
                  <a:t>deux</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echos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succesive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est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faible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Donc</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il</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est</a:t>
                </a:r>
                <a:r>
                  <a:rPr lang="en-US" sz="1200" b="0" i="0" u="none" strike="noStrike" kern="1200" baseline="0" dirty="0" smtClean="0">
                    <a:solidFill>
                      <a:schemeClr val="tx1"/>
                    </a:solidFill>
                    <a:latin typeface="+mn-lt"/>
                    <a:ea typeface="+mn-ea"/>
                    <a:cs typeface="+mn-cs"/>
                  </a:rPr>
                  <a:t> possible </a:t>
                </a:r>
                <a:r>
                  <a:rPr lang="en-US" sz="1200" b="0" i="0" u="none" strike="noStrike" kern="1200" baseline="0" dirty="0" err="1" smtClean="0">
                    <a:solidFill>
                      <a:schemeClr val="tx1"/>
                    </a:solidFill>
                    <a:latin typeface="+mn-lt"/>
                    <a:ea typeface="+mn-ea"/>
                    <a:cs typeface="+mn-cs"/>
                  </a:rPr>
                  <a:t>d’assumer</a:t>
                </a:r>
                <a:r>
                  <a:rPr lang="en-US" sz="1200" b="0" i="0" u="none" strike="noStrike" kern="1200" baseline="0" dirty="0" smtClean="0">
                    <a:solidFill>
                      <a:schemeClr val="tx1"/>
                    </a:solidFill>
                    <a:latin typeface="+mn-lt"/>
                    <a:ea typeface="+mn-ea"/>
                    <a:cs typeface="+mn-cs"/>
                  </a:rPr>
                  <a:t> que </a:t>
                </a:r>
              </a:p>
              <a:p>
                <a14:m>
                  <m:oMath xmlns:m="http://schemas.openxmlformats.org/officeDocument/2006/math">
                    <m:sSub>
                      <m:sSubPr>
                        <m:ctrlPr>
                          <a:rPr lang="fr-FR" sz="1200" i="1" smtClean="0">
                            <a:latin typeface="Cambria Math"/>
                          </a:rPr>
                        </m:ctrlPr>
                      </m:sSubPr>
                      <m:e>
                        <m:r>
                          <a:rPr lang="fr-FR" sz="1200">
                            <a:latin typeface="Cambria Math"/>
                          </a:rPr>
                          <m:t>𝐿𝐴𝐼</m:t>
                        </m:r>
                      </m:e>
                      <m:sub>
                        <m:r>
                          <a:rPr lang="fr-FR" sz="1200">
                            <a:latin typeface="Cambria Math"/>
                          </a:rPr>
                          <m:t>𝑛</m:t>
                        </m:r>
                      </m:sub>
                    </m:sSub>
                    <m:sSub>
                      <m:sSubPr>
                        <m:ctrlPr>
                          <a:rPr lang="fr-FR" sz="1200" i="1">
                            <a:latin typeface="Cambria Math"/>
                          </a:rPr>
                        </m:ctrlPr>
                      </m:sSubPr>
                      <m:e>
                        <m:r>
                          <a:rPr lang="fr-FR" sz="1200">
                            <a:latin typeface="Cambria Math"/>
                          </a:rPr>
                          <m:t>≈</m:t>
                        </m:r>
                        <m:r>
                          <a:rPr lang="fr-FR" sz="1200">
                            <a:latin typeface="Cambria Math"/>
                          </a:rPr>
                          <m:t>𝐿𝐴𝐼</m:t>
                        </m:r>
                      </m:e>
                      <m:sub>
                        <m:r>
                          <a:rPr lang="fr-FR" sz="1200">
                            <a:latin typeface="Cambria Math"/>
                          </a:rPr>
                          <m:t>𝑛</m:t>
                        </m:r>
                        <m:r>
                          <a:rPr lang="fr-FR" sz="1200">
                            <a:latin typeface="Cambria Math"/>
                          </a:rPr>
                          <m:t>+1</m:t>
                        </m:r>
                      </m:sub>
                    </m:sSub>
                  </m:oMath>
                </a14:m>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Dans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cas</a:t>
                </a:r>
                <a:r>
                  <a:rPr lang="en-US" sz="1200" b="0" i="0" u="none" strike="noStrike" kern="1200" baseline="0" dirty="0" smtClean="0">
                    <a:solidFill>
                      <a:schemeClr val="tx1"/>
                    </a:solidFill>
                    <a:latin typeface="+mn-lt"/>
                    <a:ea typeface="+mn-ea"/>
                    <a:cs typeface="+mn-cs"/>
                  </a:rPr>
                  <a:t>, le </a:t>
                </a:r>
                <a:r>
                  <a:rPr lang="en-US" sz="1200" b="0" i="0" u="none" strike="noStrike" kern="1200" baseline="0" dirty="0" err="1" smtClean="0">
                    <a:solidFill>
                      <a:schemeClr val="tx1"/>
                    </a:solidFill>
                    <a:latin typeface="+mn-lt"/>
                    <a:ea typeface="+mn-ea"/>
                    <a:cs typeface="+mn-cs"/>
                  </a:rPr>
                  <a:t>profil</a:t>
                </a:r>
                <a:r>
                  <a:rPr lang="en-US" sz="1200" b="0" i="0" u="none" strike="noStrike" kern="1200" baseline="0" dirty="0" smtClean="0">
                    <a:solidFill>
                      <a:schemeClr val="tx1"/>
                    </a:solidFill>
                    <a:latin typeface="+mn-lt"/>
                    <a:ea typeface="+mn-ea"/>
                    <a:cs typeface="+mn-cs"/>
                  </a:rPr>
                  <a:t> LAI </a:t>
                </a:r>
                <a:r>
                  <a:rPr lang="en-US" sz="1200" b="0" i="0" u="none" strike="noStrike" kern="1200" baseline="0" dirty="0" err="1" smtClean="0">
                    <a:solidFill>
                      <a:schemeClr val="tx1"/>
                    </a:solidFill>
                    <a:latin typeface="+mn-lt"/>
                    <a:ea typeface="+mn-ea"/>
                    <a:cs typeface="+mn-cs"/>
                  </a:rPr>
                  <a:t>utilisant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l’equation</a:t>
                </a:r>
                <a:r>
                  <a:rPr lang="en-US" sz="1200" b="0" i="0" u="none" strike="noStrike" kern="1200" baseline="0" dirty="0" smtClean="0">
                    <a:solidFill>
                      <a:schemeClr val="tx1"/>
                    </a:solidFill>
                    <a:latin typeface="+mn-lt"/>
                    <a:ea typeface="+mn-ea"/>
                    <a:cs typeface="+mn-cs"/>
                  </a:rPr>
                  <a:t> du ratio Rn pour </a:t>
                </a:r>
                <a:r>
                  <a:rPr lang="en-US" sz="1200" b="0" i="0" u="none" strike="noStrike" kern="1200" baseline="0" dirty="0" err="1" smtClean="0">
                    <a:solidFill>
                      <a:schemeClr val="tx1"/>
                    </a:solidFill>
                    <a:latin typeface="+mn-lt"/>
                    <a:ea typeface="+mn-ea"/>
                    <a:cs typeface="+mn-cs"/>
                  </a:rPr>
                  <a:t>chaque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couche</a:t>
                </a:r>
                <a:r>
                  <a:rPr lang="en-US" sz="1200" b="0" i="0" u="none" strike="noStrike" kern="1200" baseline="0" dirty="0" smtClean="0">
                    <a:solidFill>
                      <a:schemeClr val="tx1"/>
                    </a:solidFill>
                    <a:latin typeface="+mn-lt"/>
                    <a:ea typeface="+mn-ea"/>
                    <a:cs typeface="+mn-cs"/>
                  </a:rPr>
                  <a:t> n </a:t>
                </a:r>
                <a:r>
                  <a:rPr lang="en-US" sz="1200" b="0" i="0" u="none" strike="noStrike" kern="1200" baseline="0" dirty="0" err="1" smtClean="0">
                    <a:solidFill>
                      <a:schemeClr val="tx1"/>
                    </a:solidFill>
                    <a:latin typeface="+mn-lt"/>
                    <a:ea typeface="+mn-ea"/>
                    <a:cs typeface="+mn-cs"/>
                  </a:rPr>
                  <a:t>est</a:t>
                </a:r>
                <a:r>
                  <a:rPr lang="en-US" sz="1200" b="0" i="0" u="none" strike="noStrike" kern="1200" baseline="0" dirty="0" smtClean="0">
                    <a:solidFill>
                      <a:schemeClr val="tx1"/>
                    </a:solidFill>
                    <a:latin typeface="+mn-lt"/>
                    <a:ea typeface="+mn-ea"/>
                    <a:cs typeface="+mn-cs"/>
                  </a:rPr>
                  <a:t>  </a:t>
                </a:r>
                <a14:m>
                  <m:oMath xmlns:m="http://schemas.openxmlformats.org/officeDocument/2006/math">
                    <m:sSub>
                      <m:sSubPr>
                        <m:ctrlPr>
                          <a:rPr lang="fr-FR" sz="1200" i="1" smtClean="0">
                            <a:latin typeface="Cambria Math"/>
                          </a:rPr>
                        </m:ctrlPr>
                      </m:sSubPr>
                      <m:e>
                        <m:r>
                          <a:rPr lang="fr-FR" sz="1200" b="0" i="1" smtClean="0">
                            <a:latin typeface="Cambria Math" panose="02040503050406030204" pitchFamily="18" charset="0"/>
                          </a:rPr>
                          <m:t>𝐿𝐴𝐼</m:t>
                        </m:r>
                      </m:e>
                      <m:sub>
                        <m:r>
                          <a:rPr lang="fr-FR" sz="1200" b="0" i="1" smtClean="0">
                            <a:latin typeface="Cambria Math" panose="02040503050406030204" pitchFamily="18" charset="0"/>
                          </a:rPr>
                          <m:t>𝑛</m:t>
                        </m:r>
                      </m:sub>
                    </m:sSub>
                    <m:r>
                      <a:rPr lang="fr-FR" sz="1200" i="1">
                        <a:latin typeface="Cambria Math" panose="02040503050406030204" pitchFamily="18" charset="0"/>
                        <a:ea typeface="Cambria Math" panose="02040503050406030204" pitchFamily="18" charset="0"/>
                      </a:rPr>
                      <m:t>≈</m:t>
                    </m:r>
                    <m:r>
                      <a:rPr lang="fr-FR" sz="1200" b="0" i="1" smtClean="0">
                        <a:latin typeface="Cambria Math" panose="02040503050406030204" pitchFamily="18" charset="0"/>
                      </a:rPr>
                      <m:t>−</m:t>
                    </m:r>
                    <m:f>
                      <m:fPr>
                        <m:ctrlPr>
                          <a:rPr lang="fr-FR" sz="1200" b="0" i="1" smtClean="0">
                            <a:latin typeface="Cambria Math"/>
                          </a:rPr>
                        </m:ctrlPr>
                      </m:fPr>
                      <m:num>
                        <m:func>
                          <m:funcPr>
                            <m:ctrlPr>
                              <a:rPr lang="fr-FR" sz="1200" b="0" i="1" smtClean="0">
                                <a:latin typeface="Cambria Math"/>
                              </a:rPr>
                            </m:ctrlPr>
                          </m:funcPr>
                          <m:fName>
                            <m:r>
                              <m:rPr>
                                <m:sty m:val="p"/>
                              </m:rPr>
                              <a:rPr lang="fr-FR" sz="1200" b="0" i="0" smtClean="0">
                                <a:latin typeface="Cambria Math" panose="02040503050406030204" pitchFamily="18" charset="0"/>
                              </a:rPr>
                              <m:t>log</m:t>
                            </m:r>
                          </m:fName>
                          <m:e>
                            <m:sSub>
                              <m:sSubPr>
                                <m:ctrlPr>
                                  <a:rPr lang="fr-FR" sz="1200" i="1">
                                    <a:latin typeface="Cambria Math"/>
                                  </a:rPr>
                                </m:ctrlPr>
                              </m:sSubPr>
                              <m:e>
                                <m:r>
                                  <a:rPr lang="fr-FR" sz="1200" b="0" i="1" smtClean="0">
                                    <a:latin typeface="Cambria Math" panose="02040503050406030204" pitchFamily="18" charset="0"/>
                                  </a:rPr>
                                  <m:t>𝑅</m:t>
                                </m:r>
                              </m:e>
                              <m:sub>
                                <m:r>
                                  <a:rPr lang="fr-FR" sz="1200" b="0" i="1" smtClean="0">
                                    <a:latin typeface="Cambria Math" panose="02040503050406030204" pitchFamily="18" charset="0"/>
                                  </a:rPr>
                                  <m:t>𝑛</m:t>
                                </m:r>
                              </m:sub>
                            </m:sSub>
                          </m:e>
                        </m:func>
                      </m:num>
                      <m:den>
                        <m:r>
                          <a:rPr lang="fr-FR" sz="1200" b="0" i="1" smtClean="0">
                            <a:latin typeface="Cambria Math" panose="02040503050406030204" pitchFamily="18" charset="0"/>
                          </a:rPr>
                          <m:t>𝑘</m:t>
                        </m:r>
                      </m:den>
                    </m:f>
                    <m:r>
                      <a:rPr lang="fr-FR" sz="1200" b="0" i="0" smtClean="0">
                        <a:latin typeface="Cambria Math"/>
                      </a:rPr>
                      <m:t>.</m:t>
                    </m:r>
                  </m:oMath>
                </a14:m>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Malgré</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sa</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simplicité</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cette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approche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donne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une</a:t>
                </a:r>
                <a:r>
                  <a:rPr lang="en-US" sz="1200" b="0" i="0" u="none" strike="noStrike" kern="1200" baseline="0" dirty="0" smtClean="0">
                    <a:solidFill>
                      <a:schemeClr val="tx1"/>
                    </a:solidFill>
                    <a:latin typeface="+mn-lt"/>
                    <a:ea typeface="+mn-ea"/>
                    <a:cs typeface="+mn-cs"/>
                  </a:rPr>
                  <a:t> solution </a:t>
                </a:r>
                <a:r>
                  <a:rPr lang="en-US" sz="1200" b="0" i="0" u="none" strike="noStrike" kern="1200" baseline="0" dirty="0" err="1" smtClean="0">
                    <a:solidFill>
                      <a:schemeClr val="tx1"/>
                    </a:solidFill>
                    <a:latin typeface="+mn-lt"/>
                    <a:ea typeface="+mn-ea"/>
                    <a:cs typeface="+mn-cs"/>
                  </a:rPr>
                  <a:t>irrégulière</a:t>
                </a:r>
                <a:r>
                  <a:rPr lang="en-US" sz="1200" b="0" i="0" u="none" strike="noStrike" kern="1200" baseline="0" dirty="0" smtClean="0">
                    <a:solidFill>
                      <a:schemeClr val="tx1"/>
                    </a:solidFill>
                    <a:latin typeface="+mn-lt"/>
                    <a:ea typeface="+mn-ea"/>
                    <a:cs typeface="+mn-cs"/>
                  </a:rPr>
                  <a:t>. Pour </a:t>
                </a:r>
                <a:r>
                  <a:rPr lang="en-US" sz="1200" b="0" i="0" u="none" strike="noStrike" kern="1200" baseline="0" dirty="0" err="1" smtClean="0">
                    <a:solidFill>
                      <a:schemeClr val="tx1"/>
                    </a:solidFill>
                    <a:latin typeface="+mn-lt"/>
                    <a:ea typeface="+mn-ea"/>
                    <a:cs typeface="+mn-cs"/>
                  </a:rPr>
                  <a:t>cela</a:t>
                </a:r>
                <a:r>
                  <a:rPr lang="en-US" sz="1200" b="0" i="0" u="none" strike="noStrike" kern="1200" baseline="0" dirty="0" smtClean="0">
                    <a:solidFill>
                      <a:schemeClr val="tx1"/>
                    </a:solidFill>
                    <a:latin typeface="+mn-lt"/>
                    <a:ea typeface="+mn-ea"/>
                    <a:cs typeface="+mn-cs"/>
                  </a:rPr>
                  <a:t>, nous </a:t>
                </a:r>
                <a:r>
                  <a:rPr lang="en-US" sz="1200" b="0" i="0" u="none" strike="noStrike" kern="1200" baseline="0" dirty="0" err="1" smtClean="0">
                    <a:solidFill>
                      <a:schemeClr val="tx1"/>
                    </a:solidFill>
                    <a:latin typeface="+mn-lt"/>
                    <a:ea typeface="+mn-ea"/>
                    <a:cs typeface="+mn-cs"/>
                  </a:rPr>
                  <a:t>avons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proposé</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d’utiliser</a:t>
                </a:r>
                <a:r>
                  <a:rPr lang="en-US" sz="1200" b="0" i="0" u="none" strike="noStrike" kern="1200" baseline="0" dirty="0" smtClean="0">
                    <a:solidFill>
                      <a:schemeClr val="tx1"/>
                    </a:solidFill>
                    <a:latin typeface="+mn-lt"/>
                    <a:ea typeface="+mn-ea"/>
                    <a:cs typeface="+mn-cs"/>
                  </a:rPr>
                  <a:t> un </a:t>
                </a:r>
                <a:r>
                  <a:rPr lang="en-US" sz="1200" b="0" i="0" u="none" strike="noStrike" kern="1200" baseline="0" dirty="0" err="1" smtClean="0">
                    <a:solidFill>
                      <a:schemeClr val="tx1"/>
                    </a:solidFill>
                    <a:latin typeface="+mn-lt"/>
                    <a:ea typeface="+mn-ea"/>
                    <a:cs typeface="+mn-cs"/>
                  </a:rPr>
                  <a:t>formalisme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bayésian</a:t>
                </a:r>
                <a:r>
                  <a:rPr lang="en-US" sz="1200" b="0" i="0" u="none" strike="noStrike" kern="1200" baseline="0" dirty="0" smtClean="0">
                    <a:solidFill>
                      <a:schemeClr val="tx1"/>
                    </a:solidFill>
                    <a:latin typeface="+mn-lt"/>
                    <a:ea typeface="+mn-ea"/>
                    <a:cs typeface="+mn-cs"/>
                  </a:rPr>
                  <a:t> qui </a:t>
                </a:r>
                <a:r>
                  <a:rPr lang="en-US" sz="1200" b="0" i="0" u="none" strike="noStrike" kern="1200" baseline="0" dirty="0" err="1" smtClean="0">
                    <a:solidFill>
                      <a:schemeClr val="tx1"/>
                    </a:solidFill>
                    <a:latin typeface="+mn-lt"/>
                    <a:ea typeface="+mn-ea"/>
                    <a:cs typeface="+mn-cs"/>
                  </a:rPr>
                  <a:t>améliore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l’estimation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effet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une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approche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variationnelle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est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proposé</a:t>
                </a:r>
                <a:r>
                  <a:rPr lang="en-US" sz="1200" b="0" i="0" u="none" strike="noStrike" kern="1200" baseline="0" dirty="0" smtClean="0">
                    <a:solidFill>
                      <a:schemeClr val="tx1"/>
                    </a:solidFill>
                    <a:latin typeface="+mn-lt"/>
                    <a:ea typeface="+mn-ea"/>
                    <a:cs typeface="+mn-cs"/>
                  </a:rPr>
                  <a:t> et après </a:t>
                </a:r>
                <a:r>
                  <a:rPr lang="en-US" sz="1200" b="0" i="0" u="none" strike="noStrike" kern="1200" baseline="0" dirty="0" err="1" smtClean="0">
                    <a:solidFill>
                      <a:schemeClr val="tx1"/>
                    </a:solidFill>
                    <a:latin typeface="+mn-lt"/>
                    <a:ea typeface="+mn-ea"/>
                    <a:cs typeface="+mn-cs"/>
                  </a:rPr>
                  <a:t>une</a:t>
                </a:r>
                <a:r>
                  <a:rPr lang="en-US" sz="1200" b="0" i="0" u="none" strike="noStrike" kern="1200" baseline="0" dirty="0" smtClean="0">
                    <a:solidFill>
                      <a:schemeClr val="tx1"/>
                    </a:solidFill>
                    <a:latin typeface="+mn-lt"/>
                    <a:ea typeface="+mn-ea"/>
                    <a:cs typeface="+mn-cs"/>
                  </a:rPr>
                  <a:t> formulation du </a:t>
                </a:r>
                <a:r>
                  <a:rPr lang="en-US" sz="1200" b="0" i="0" u="none" strike="noStrike" kern="1200" baseline="0" dirty="0" err="1" smtClean="0">
                    <a:solidFill>
                      <a:schemeClr val="tx1"/>
                    </a:solidFill>
                    <a:latin typeface="+mn-lt"/>
                    <a:ea typeface="+mn-ea"/>
                    <a:cs typeface="+mn-cs"/>
                  </a:rPr>
                  <a:t>problème</a:t>
                </a:r>
                <a:r>
                  <a:rPr lang="en-US" sz="1200" b="0" i="0" u="none" strike="noStrike" kern="1200" baseline="0" dirty="0" smtClean="0">
                    <a:solidFill>
                      <a:schemeClr val="tx1"/>
                    </a:solidFill>
                    <a:latin typeface="+mn-lt"/>
                    <a:ea typeface="+mn-ea"/>
                    <a:cs typeface="+mn-cs"/>
                  </a:rPr>
                  <a:t> avec la </a:t>
                </a:r>
                <a:r>
                  <a:rPr lang="en-US" sz="1200" b="0" i="0" u="none" strike="noStrike" kern="1200" baseline="0" dirty="0" err="1" smtClean="0">
                    <a:solidFill>
                      <a:schemeClr val="tx1"/>
                    </a:solidFill>
                    <a:latin typeface="+mn-lt"/>
                    <a:ea typeface="+mn-ea"/>
                    <a:cs typeface="+mn-cs"/>
                  </a:rPr>
                  <a:t>chaine</a:t>
                </a:r>
                <a:r>
                  <a:rPr lang="en-US" sz="1200" b="0" i="0" u="none" strike="noStrike" kern="1200" baseline="0" dirty="0" smtClean="0">
                    <a:solidFill>
                      <a:schemeClr val="tx1"/>
                    </a:solidFill>
                    <a:latin typeface="+mn-lt"/>
                    <a:ea typeface="+mn-ea"/>
                    <a:cs typeface="+mn-cs"/>
                  </a:rPr>
                  <a:t> de Markov et le </a:t>
                </a:r>
                <a:r>
                  <a:rPr lang="en-US" sz="1200" b="0" i="0" u="none" strike="noStrike" kern="1200" baseline="0" dirty="0" err="1" smtClean="0">
                    <a:solidFill>
                      <a:schemeClr val="tx1"/>
                    </a:solidFill>
                    <a:latin typeface="+mn-lt"/>
                    <a:ea typeface="+mn-ea"/>
                    <a:cs typeface="+mn-cs"/>
                  </a:rPr>
                  <a:t>critère</a:t>
                </a:r>
                <a:r>
                  <a:rPr lang="en-US" sz="1200" b="0" i="0" u="none" strike="noStrike" kern="1200" baseline="0" dirty="0" smtClean="0">
                    <a:solidFill>
                      <a:schemeClr val="tx1"/>
                    </a:solidFill>
                    <a:latin typeface="+mn-lt"/>
                    <a:ea typeface="+mn-ea"/>
                    <a:cs typeface="+mn-cs"/>
                  </a:rPr>
                  <a:t> maximum a posteriori,  </a:t>
                </a:r>
                <a:r>
                  <a:rPr lang="en-US" sz="1200" b="0" i="0" u="none" strike="noStrike" kern="1200" baseline="0" dirty="0" err="1" smtClean="0">
                    <a:solidFill>
                      <a:schemeClr val="tx1"/>
                    </a:solidFill>
                    <a:latin typeface="+mn-lt"/>
                    <a:ea typeface="+mn-ea"/>
                    <a:cs typeface="+mn-cs"/>
                  </a:rPr>
                  <a:t>notre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problème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s’est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écrit</a:t>
                </a:r>
                <a:r>
                  <a:rPr lang="en-US" sz="1200" b="0" i="0" u="none" strike="noStrike" kern="1200" baseline="0" dirty="0" smtClean="0">
                    <a:solidFill>
                      <a:schemeClr val="tx1"/>
                    </a:solidFill>
                    <a:latin typeface="+mn-lt"/>
                    <a:ea typeface="+mn-ea"/>
                    <a:cs typeface="+mn-cs"/>
                  </a:rPr>
                  <a:t> sous la </a:t>
                </a:r>
                <a:r>
                  <a:rPr lang="en-US" sz="1200" b="0" i="0" u="none" strike="noStrike" kern="1200" baseline="0" dirty="0" err="1" smtClean="0">
                    <a:solidFill>
                      <a:schemeClr val="tx1"/>
                    </a:solidFill>
                    <a:latin typeface="+mn-lt"/>
                    <a:ea typeface="+mn-ea"/>
                    <a:cs typeface="+mn-cs"/>
                  </a:rPr>
                  <a:t>forme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d’une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fonction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cout</a:t>
                </a:r>
                <a:r>
                  <a:rPr lang="en-US" sz="1200" b="0" i="0" u="none" strike="noStrike" kern="1200" baseline="0" dirty="0" smtClean="0">
                    <a:solidFill>
                      <a:schemeClr val="tx1"/>
                    </a:solidFill>
                    <a:latin typeface="+mn-lt"/>
                    <a:ea typeface="+mn-ea"/>
                    <a:cs typeface="+mn-cs"/>
                  </a:rPr>
                  <a:t> à </a:t>
                </a:r>
                <a:r>
                  <a:rPr lang="en-US" sz="1200" b="0" i="0" u="none" strike="noStrike" kern="1200" baseline="0" dirty="0" err="1" smtClean="0">
                    <a:solidFill>
                      <a:schemeClr val="tx1"/>
                    </a:solidFill>
                    <a:latin typeface="+mn-lt"/>
                    <a:ea typeface="+mn-ea"/>
                    <a:cs typeface="+mn-cs"/>
                  </a:rPr>
                  <a:t>minimiser</a:t>
                </a:r>
                <a:r>
                  <a:rPr lang="en-US" sz="1200" b="0" i="0" u="none" strike="noStrike" kern="1200" baseline="0" dirty="0" smtClean="0">
                    <a:solidFill>
                      <a:schemeClr val="tx1"/>
                    </a:solidFill>
                    <a:latin typeface="+mn-lt"/>
                    <a:ea typeface="+mn-ea"/>
                    <a:cs typeface="+mn-cs"/>
                  </a:rPr>
                  <a:t> qui </a:t>
                </a:r>
                <a:r>
                  <a:rPr lang="en-US" sz="1200" b="0" i="0" u="none" strike="noStrike" kern="1200" baseline="0" dirty="0" err="1" smtClean="0">
                    <a:solidFill>
                      <a:schemeClr val="tx1"/>
                    </a:solidFill>
                    <a:latin typeface="+mn-lt"/>
                    <a:ea typeface="+mn-ea"/>
                    <a:cs typeface="+mn-cs"/>
                  </a:rPr>
                  <a:t>contient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deux</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compartiments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l’attache</a:t>
                </a:r>
                <a:r>
                  <a:rPr lang="en-US" sz="1200" b="0" i="0" u="none" strike="noStrike" kern="1200" baseline="0" dirty="0" smtClean="0">
                    <a:solidFill>
                      <a:schemeClr val="tx1"/>
                    </a:solidFill>
                    <a:latin typeface="+mn-lt"/>
                    <a:ea typeface="+mn-ea"/>
                    <a:cs typeface="+mn-cs"/>
                  </a:rPr>
                  <a:t> aux </a:t>
                </a:r>
                <a:r>
                  <a:rPr lang="en-US" sz="1200" b="0" i="0" u="none" strike="noStrike" kern="1200" baseline="0" dirty="0" err="1" smtClean="0">
                    <a:solidFill>
                      <a:schemeClr val="tx1"/>
                    </a:solidFill>
                    <a:latin typeface="+mn-lt"/>
                    <a:ea typeface="+mn-ea"/>
                    <a:cs typeface="+mn-cs"/>
                  </a:rPr>
                  <a:t>données</a:t>
                </a:r>
                <a:r>
                  <a:rPr lang="en-US" sz="1200" b="0" i="0" u="none" strike="noStrike" kern="1200" baseline="0" dirty="0" smtClean="0">
                    <a:solidFill>
                      <a:schemeClr val="tx1"/>
                    </a:solidFill>
                    <a:latin typeface="+mn-lt"/>
                    <a:ea typeface="+mn-ea"/>
                    <a:cs typeface="+mn-cs"/>
                  </a:rPr>
                  <a:t> et la </a:t>
                </a:r>
                <a:r>
                  <a:rPr lang="en-US" sz="1200" b="0" i="0" u="none" strike="noStrike" kern="1200" baseline="0" dirty="0" err="1" smtClean="0">
                    <a:solidFill>
                      <a:schemeClr val="tx1"/>
                    </a:solidFill>
                    <a:latin typeface="+mn-lt"/>
                    <a:ea typeface="+mn-ea"/>
                    <a:cs typeface="+mn-cs"/>
                  </a:rPr>
                  <a:t>connaissance</a:t>
                </a:r>
                <a:r>
                  <a:rPr lang="en-US" sz="1200" b="0" i="0" u="none" strike="noStrike" kern="1200" baseline="0" dirty="0" smtClean="0">
                    <a:solidFill>
                      <a:schemeClr val="tx1"/>
                    </a:solidFill>
                    <a:latin typeface="+mn-lt"/>
                    <a:ea typeface="+mn-ea"/>
                    <a:cs typeface="+mn-cs"/>
                  </a:rPr>
                  <a:t> à priori.</a:t>
                </a:r>
              </a:p>
              <a:p>
                <a:endParaRPr lang="en-US" sz="1200" b="0" i="0" u="none" strike="noStrike" kern="1200" baseline="0" dirty="0" smtClean="0">
                  <a:solidFill>
                    <a:schemeClr val="tx1"/>
                  </a:solidFill>
                  <a:latin typeface="+mn-lt"/>
                  <a:ea typeface="+mn-ea"/>
                  <a:cs typeface="+mn-cs"/>
                </a:endParaRPr>
              </a:p>
            </p:txBody>
          </p:sp>
        </mc:Choice>
        <mc:Fallback>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première solution pour l’estimation de LAI est basée sur le model physique qui lie le profil de LAI aux échos tout en négligeant l’effet de bruit et les incertitudes du modèle. Si la variation du profil LAI est faible, il est possible de supposer que </a:t>
                </a:r>
                <a:r>
                  <a:rPr lang="fr-FR" sz="1200" kern="1200" dirty="0" err="1" smtClean="0">
                    <a:solidFill>
                      <a:schemeClr val="tx1"/>
                    </a:solidFill>
                    <a:latin typeface="+mn-lt"/>
                    <a:ea typeface="+mn-ea"/>
                    <a:cs typeface="+mn-cs"/>
                  </a:rPr>
                  <a:t>LAIn</a:t>
                </a:r>
                <a:r>
                  <a:rPr lang="fr-FR" sz="1200" kern="1200" dirty="0" smtClean="0">
                    <a:solidFill>
                      <a:schemeClr val="tx1"/>
                    </a:solidFill>
                    <a:latin typeface="+mn-lt"/>
                    <a:ea typeface="+mn-ea"/>
                    <a:cs typeface="+mn-cs"/>
                  </a:rPr>
                  <a:t>=</a:t>
                </a:r>
                <a:r>
                  <a:rPr lang="fr-FR" sz="1200" kern="1200" baseline="0" dirty="0" smtClean="0">
                    <a:solidFill>
                      <a:schemeClr val="tx1"/>
                    </a:solidFill>
                    <a:latin typeface="+mn-lt"/>
                    <a:ea typeface="+mn-ea"/>
                    <a:cs typeface="+mn-cs"/>
                  </a:rPr>
                  <a:t> </a:t>
                </a:r>
                <a:r>
                  <a:rPr lang="fr-FR" sz="1200" kern="1200" baseline="0" dirty="0" err="1" smtClean="0">
                    <a:solidFill>
                      <a:schemeClr val="tx1"/>
                    </a:solidFill>
                    <a:latin typeface="+mn-lt"/>
                    <a:ea typeface="+mn-ea"/>
                    <a:cs typeface="+mn-cs"/>
                  </a:rPr>
                  <a:t>LAIn</a:t>
                </a:r>
                <a:r>
                  <a:rPr lang="fr-FR" sz="1200" kern="1200" baseline="0" dirty="0" smtClean="0">
                    <a:solidFill>
                      <a:schemeClr val="tx1"/>
                    </a:solidFill>
                    <a:latin typeface="+mn-lt"/>
                    <a:ea typeface="+mn-ea"/>
                    <a:cs typeface="+mn-cs"/>
                  </a:rPr>
                  <a:t>+1</a:t>
                </a:r>
                <a:r>
                  <a:rPr lang="fr-FR" sz="1200" kern="1200" dirty="0" smtClean="0">
                    <a:solidFill>
                      <a:schemeClr val="tx1"/>
                    </a:solidFill>
                    <a:latin typeface="+mn-lt"/>
                    <a:ea typeface="+mn-ea"/>
                    <a:cs typeface="+mn-cs"/>
                  </a:rPr>
                  <a:t>. Dans ce cas, le profil de LAI est calculé en utilisant le précédent</a:t>
                </a:r>
                <a:r>
                  <a:rPr lang="fr-FR" sz="1200" kern="1200" baseline="0" dirty="0" smtClean="0">
                    <a:solidFill>
                      <a:schemeClr val="tx1"/>
                    </a:solidFill>
                    <a:latin typeface="+mn-lt"/>
                    <a:ea typeface="+mn-ea"/>
                    <a:cs typeface="+mn-cs"/>
                  </a:rPr>
                  <a:t> ratio Rn</a:t>
                </a:r>
                <a:r>
                  <a:rPr lang="fr-FR" sz="1200" kern="1200" dirty="0" smtClean="0">
                    <a:solidFill>
                      <a:schemeClr val="tx1"/>
                    </a:solidFill>
                    <a:latin typeface="+mn-lt"/>
                    <a:ea typeface="+mn-ea"/>
                    <a:cs typeface="+mn-cs"/>
                  </a:rPr>
                  <a:t> pour chaque couche (</a:t>
                </a:r>
                <a:r>
                  <a:rPr lang="fr-FR" sz="1200" b="0" i="0" dirty="0" smtClean="0">
                    <a:latin typeface="Cambria Math" panose="02040503050406030204" pitchFamily="18" charset="0"/>
                  </a:rPr>
                  <a:t>𝐿𝐴𝐼</a:t>
                </a:r>
                <a:r>
                  <a:rPr lang="fr-FR" sz="1200" b="0" i="0" dirty="0" smtClean="0">
                    <a:latin typeface="Cambria Math"/>
                  </a:rPr>
                  <a:t>〗_</a:t>
                </a:r>
                <a:r>
                  <a:rPr lang="fr-FR" sz="1200" b="0" i="0" dirty="0" smtClean="0">
                    <a:latin typeface="Cambria Math" panose="02040503050406030204" pitchFamily="18" charset="0"/>
                  </a:rPr>
                  <a:t>𝑛</a:t>
                </a:r>
                <a:r>
                  <a:rPr lang="fr-FR" sz="1200" i="0" dirty="0" smtClean="0">
                    <a:latin typeface="Cambria Math" panose="02040503050406030204" pitchFamily="18" charset="0"/>
                    <a:ea typeface="Cambria Math" panose="02040503050406030204" pitchFamily="18" charset="0"/>
                  </a:rPr>
                  <a:t>≈</a:t>
                </a:r>
                <a:r>
                  <a:rPr lang="fr-FR" sz="1200" b="0" i="0" dirty="0" smtClean="0">
                    <a:latin typeface="Cambria Math" panose="02040503050406030204" pitchFamily="18" charset="0"/>
                  </a:rPr>
                  <a:t>−log</a:t>
                </a:r>
                <a:r>
                  <a:rPr lang="fr-FR" sz="1200" b="0" i="0" dirty="0" smtClean="0">
                    <a:latin typeface="Cambria Math"/>
                  </a:rPr>
                  <a:t>⁡〖</a:t>
                </a:r>
                <a:r>
                  <a:rPr lang="fr-FR" sz="1200" b="0" i="0" dirty="0" smtClean="0">
                    <a:latin typeface="Cambria Math" panose="02040503050406030204" pitchFamily="18" charset="0"/>
                  </a:rPr>
                  <a:t>𝑅</a:t>
                </a:r>
                <a:r>
                  <a:rPr lang="fr-FR" sz="1200" b="0" i="0" dirty="0" smtClean="0">
                    <a:latin typeface="Cambria Math"/>
                  </a:rPr>
                  <a:t>_</a:t>
                </a:r>
                <a:r>
                  <a:rPr lang="fr-FR" sz="1200" b="0" i="0" dirty="0" smtClean="0">
                    <a:latin typeface="Cambria Math" panose="02040503050406030204" pitchFamily="18" charset="0"/>
                  </a:rPr>
                  <a:t>𝑛</a:t>
                </a:r>
                <a:r>
                  <a:rPr lang="fr-FR" sz="1200" b="0" i="0" dirty="0" smtClean="0">
                    <a:latin typeface="Cambria Math"/>
                  </a:rPr>
                  <a:t> 〗/</a:t>
                </a:r>
                <a:r>
                  <a:rPr lang="fr-FR" sz="1200" b="0" i="0" dirty="0" smtClean="0">
                    <a:latin typeface="Cambria Math" panose="02040503050406030204" pitchFamily="18" charset="0"/>
                  </a:rPr>
                  <a:t>𝑘</a:t>
                </a:r>
                <a:r>
                  <a:rPr lang="fr-FR" sz="1200" b="0" i="0" dirty="0" smtClean="0">
                    <a:latin typeface="Cambria Math"/>
                  </a:rPr>
                  <a:t>.</a:t>
                </a:r>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Cette expression est simple à mettre en place. Toutefois, l’inversion dans ce cas est très sensible au bruit et donne des solutions irrégulières. Pour cette raison, nous proposons dans la suite un formalisme bayésien qui améliore l’approximation et tient compte de l’effet de bruit.</a:t>
                </a:r>
              </a:p>
              <a:p>
                <a:r>
                  <a:rPr lang="fr-FR" sz="1200" kern="1200" dirty="0" smtClean="0">
                    <a:solidFill>
                      <a:schemeClr val="tx1"/>
                    </a:solidFill>
                    <a:latin typeface="+mn-lt"/>
                    <a:ea typeface="+mn-ea"/>
                    <a:cs typeface="+mn-cs"/>
                  </a:rPr>
                  <a:t>La</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formulation</a:t>
                </a:r>
                <a:r>
                  <a:rPr lang="fr-FR" sz="1200" kern="1200" baseline="0" dirty="0" smtClean="0">
                    <a:solidFill>
                      <a:schemeClr val="tx1"/>
                    </a:solidFill>
                    <a:latin typeface="+mn-lt"/>
                    <a:ea typeface="+mn-ea"/>
                    <a:cs typeface="+mn-cs"/>
                  </a:rPr>
                  <a:t> du problème est faite suivant les chaines de Markov et </a:t>
                </a:r>
                <a:r>
                  <a:rPr lang="fr-FR" sz="1200" kern="1200" dirty="0" smtClean="0">
                    <a:solidFill>
                      <a:schemeClr val="tx1"/>
                    </a:solidFill>
                    <a:latin typeface="+mn-lt"/>
                    <a:ea typeface="+mn-ea"/>
                    <a:cs typeface="+mn-cs"/>
                  </a:rPr>
                  <a:t>en utilisant</a:t>
                </a:r>
                <a:r>
                  <a:rPr lang="fr-FR" sz="1200" b="1" kern="1200" dirty="0" smtClean="0">
                    <a:solidFill>
                      <a:schemeClr val="tx1"/>
                    </a:solidFill>
                    <a:latin typeface="+mn-lt"/>
                    <a:ea typeface="+mn-ea"/>
                    <a:cs typeface="+mn-cs"/>
                  </a:rPr>
                  <a:t> </a:t>
                </a:r>
                <a:r>
                  <a:rPr lang="fr-FR" sz="1200" kern="1200" dirty="0" smtClean="0">
                    <a:solidFill>
                      <a:schemeClr val="tx1"/>
                    </a:solidFill>
                    <a:latin typeface="+mn-lt"/>
                    <a:ea typeface="+mn-ea"/>
                    <a:cs typeface="+mn-cs"/>
                  </a:rPr>
                  <a:t>le critère maximum a posteriori. Elle donne une fonction cout à minimiser qui est composée de deux parties, à gauche l’a priori qui tient compte de l’hypothèse de la régularité du LAI et à droite l’attache aux données</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(le modèle proposé doit être le plus proche possible des observations).</a:t>
                </a:r>
              </a:p>
              <a:p>
                <a:r>
                  <a:rPr lang="fr-FR" sz="1200" kern="1200" dirty="0" smtClean="0">
                    <a:solidFill>
                      <a:schemeClr val="tx1"/>
                    </a:solidFill>
                    <a:latin typeface="+mn-lt"/>
                    <a:ea typeface="+mn-ea"/>
                    <a:cs typeface="+mn-cs"/>
                  </a:rPr>
                  <a:t>Si la première est une forme quadratique, la deuxième elle n’est ni une fonction linéaire ni une forme quadratique. La minimiser n’est pas alors un problème trivial. </a:t>
                </a:r>
                <a:endParaRPr lang="en-US" sz="1200" b="0" i="0" u="none" strike="noStrike" kern="1200" baseline="0" dirty="0" smtClean="0">
                  <a:solidFill>
                    <a:schemeClr val="tx1"/>
                  </a:solidFill>
                  <a:latin typeface="+mn-lt"/>
                  <a:ea typeface="+mn-ea"/>
                  <a:cs typeface="+mn-cs"/>
                </a:endParaRPr>
              </a:p>
            </p:txBody>
          </p:sp>
        </mc:Fallback>
      </mc:AlternateContent>
      <p:sp>
        <p:nvSpPr>
          <p:cNvPr id="4" name="Slide Number Placeholder 3"/>
          <p:cNvSpPr>
            <a:spLocks noGrp="1"/>
          </p:cNvSpPr>
          <p:nvPr>
            <p:ph type="sldNum" sz="quarter" idx="10"/>
          </p:nvPr>
        </p:nvSpPr>
        <p:spPr/>
        <p:txBody>
          <a:bodyPr/>
          <a:lstStyle/>
          <a:p>
            <a:fld id="{1C56FF02-C87A-4D4C-94BF-A8DE871A02E2}" type="slidenum">
              <a:rPr lang="fr-FR" smtClean="0"/>
              <a:pPr/>
              <a:t>36</a:t>
            </a:fld>
            <a:endParaRPr lang="fr-FR"/>
          </a:p>
        </p:txBody>
      </p:sp>
    </p:spTree>
    <p:extLst>
      <p:ext uri="{BB962C8B-B14F-4D97-AF65-F5344CB8AC3E}">
        <p14:creationId xmlns="" xmlns:p14="http://schemas.microsoft.com/office/powerpoint/2010/main" val="15815414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Afin de trouver une solution à ce problème, la méthode de gradient pourrait être utilisée. Elle commence par considérer une solution initiale quelconque du problème, , puis elle met à jour la solution itérativement suivant la direction opposée au gradient jusqu’à la convergence au minimum.</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D’après nos tests, cette méthode ne converge</a:t>
            </a:r>
            <a:r>
              <a:rPr lang="fr-FR" sz="1200" kern="1200" baseline="0" dirty="0" smtClean="0">
                <a:solidFill>
                  <a:schemeClr val="tx1"/>
                </a:solidFill>
                <a:latin typeface="+mn-lt"/>
                <a:ea typeface="+mn-ea"/>
                <a:cs typeface="+mn-cs"/>
              </a:rPr>
              <a:t> pas toujours vers la solution optimale et parfois l’algorithme diverge. </a:t>
            </a:r>
            <a:r>
              <a:rPr lang="fr-FR" sz="1200" kern="1200" dirty="0" smtClean="0">
                <a:solidFill>
                  <a:schemeClr val="tx1"/>
                </a:solidFill>
                <a:latin typeface="+mn-lt"/>
                <a:ea typeface="+mn-ea"/>
                <a:cs typeface="+mn-cs"/>
              </a:rPr>
              <a:t>De plus, une limitation de cette dernière est l’hypothèse que la fonction cout ait une courbe convexe ayant un seul minimum, alors qu’elle n’est pas toujours vérifiée dans la</a:t>
            </a:r>
            <a:r>
              <a:rPr lang="fr-FR" sz="1200" kern="1200" baseline="0" dirty="0" smtClean="0">
                <a:solidFill>
                  <a:schemeClr val="tx1"/>
                </a:solidFill>
                <a:latin typeface="+mn-lt"/>
                <a:ea typeface="+mn-ea"/>
                <a:cs typeface="+mn-cs"/>
              </a:rPr>
              <a:t> cas réel.</a:t>
            </a: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Comme montre la Figure</a:t>
            </a:r>
            <a:r>
              <a:rPr lang="fr-FR" sz="1200" kern="1200" baseline="0" dirty="0" smtClean="0">
                <a:solidFill>
                  <a:schemeClr val="tx1"/>
                </a:solidFill>
                <a:latin typeface="+mn-lt"/>
                <a:ea typeface="+mn-ea"/>
                <a:cs typeface="+mn-cs"/>
              </a:rPr>
              <a:t> suivante qui</a:t>
            </a:r>
            <a:r>
              <a:rPr lang="fr-FR" sz="1200" kern="1200" dirty="0" smtClean="0">
                <a:solidFill>
                  <a:schemeClr val="tx1"/>
                </a:solidFill>
                <a:latin typeface="+mn-lt"/>
                <a:ea typeface="+mn-ea"/>
                <a:cs typeface="+mn-cs"/>
              </a:rPr>
              <a:t> illustre ce problème, elle montre ainsi un exemple d’un espace de solution dans l’espace 1-D. la première courbe représente</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la courbe idéale de la fonction du coût dans un plan 2-D. elle est convexe et la convergence vers le minimum global est assurée. Cependant, en cas réel, les courbes ont généralement la forme montrée dans la Figure (b)</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dont la solution optimale est difficile à retrouver à cause du nombre de minima locaux. Cette non-convexité de la fonction coût est due à la non-linéarité du problème inverse qui limite les performances de l’approche en termes de convergence vers le minimum global.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08BCE83-0EE7-475E-A87D-E3A8929CFF8C}" type="slidenum">
              <a:rPr lang="fr-FR" smtClean="0"/>
              <a:pPr/>
              <a:t>37</a:t>
            </a:fld>
            <a:endParaRPr lang="fr-FR"/>
          </a:p>
        </p:txBody>
      </p:sp>
    </p:spTree>
    <p:extLst>
      <p:ext uri="{BB962C8B-B14F-4D97-AF65-F5344CB8AC3E}">
        <p14:creationId xmlns="" xmlns:p14="http://schemas.microsoft.com/office/powerpoint/2010/main" val="36952226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Afin de surmonter ce problème, une approche multi-échelle est proposée. Cette dernière utilise un processus itératif qui résout un ensemble de problèmes convexes, dont l’ensemble des solutions correspondantes (la Figure (c))</a:t>
            </a:r>
            <a:r>
              <a:rPr lang="fr-FR" sz="1200" kern="1200" baseline="0" dirty="0" smtClean="0">
                <a:solidFill>
                  <a:schemeClr val="tx1"/>
                </a:solidFill>
                <a:latin typeface="+mn-lt"/>
                <a:ea typeface="+mn-ea"/>
                <a:cs typeface="+mn-cs"/>
              </a:rPr>
              <a:t> qui </a:t>
            </a:r>
            <a:r>
              <a:rPr lang="fr-FR" sz="1200" kern="1200" dirty="0" smtClean="0">
                <a:solidFill>
                  <a:schemeClr val="tx1"/>
                </a:solidFill>
                <a:latin typeface="+mn-lt"/>
                <a:ea typeface="+mn-ea"/>
                <a:cs typeface="+mn-cs"/>
              </a:rPr>
              <a:t>converge progressivement vers la solution de notre problème d’origine.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08BCE83-0EE7-475E-A87D-E3A8929CFF8C}" type="slidenum">
              <a:rPr lang="fr-FR" smtClean="0"/>
              <a:pPr/>
              <a:t>38</a:t>
            </a:fld>
            <a:endParaRPr lang="fr-FR"/>
          </a:p>
        </p:txBody>
      </p:sp>
    </p:spTree>
    <p:extLst>
      <p:ext uri="{BB962C8B-B14F-4D97-AF65-F5344CB8AC3E}">
        <p14:creationId xmlns="" xmlns:p14="http://schemas.microsoft.com/office/powerpoint/2010/main" val="36952226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Notre approche</a:t>
            </a:r>
            <a:r>
              <a:rPr lang="fr-FR" sz="1200" kern="1200" baseline="0" dirty="0" smtClean="0">
                <a:solidFill>
                  <a:schemeClr val="tx1"/>
                </a:solidFill>
                <a:latin typeface="+mn-lt"/>
                <a:ea typeface="+mn-ea"/>
                <a:cs typeface="+mn-cs"/>
              </a:rPr>
              <a:t> variationnelle est appliqué sur une zone forestière situé </a:t>
            </a:r>
            <a:r>
              <a:rPr lang="fr-FR" sz="1200" kern="1200" dirty="0" smtClean="0">
                <a:solidFill>
                  <a:schemeClr val="tx1"/>
                </a:solidFill>
                <a:latin typeface="+mn-lt"/>
                <a:ea typeface="+mn-ea"/>
                <a:cs typeface="+mn-cs"/>
              </a:rPr>
              <a:t>dans </a:t>
            </a:r>
            <a:r>
              <a:rPr lang="fr-FR" sz="1200" kern="1200" dirty="0" smtClean="0">
                <a:solidFill>
                  <a:schemeClr val="tx1"/>
                </a:solidFill>
                <a:latin typeface="+mn-lt"/>
                <a:ea typeface="+mn-ea"/>
                <a:cs typeface="+mn-cs"/>
              </a:rPr>
              <a:t>la forêt « </a:t>
            </a:r>
            <a:r>
              <a:rPr lang="fr-FR" sz="1200" kern="1200" dirty="0" err="1" smtClean="0">
                <a:solidFill>
                  <a:schemeClr val="tx1"/>
                </a:solidFill>
                <a:latin typeface="+mn-lt"/>
                <a:ea typeface="+mn-ea"/>
                <a:cs typeface="+mn-cs"/>
              </a:rPr>
              <a:t>Dayekou</a:t>
            </a:r>
            <a:r>
              <a:rPr lang="fr-FR" sz="1200" kern="1200" dirty="0" smtClean="0">
                <a:solidFill>
                  <a:schemeClr val="tx1"/>
                </a:solidFill>
                <a:latin typeface="+mn-lt"/>
                <a:ea typeface="+mn-ea"/>
                <a:cs typeface="+mn-cs"/>
              </a:rPr>
              <a:t> » du Nord-Ouest de la Chine (38,6° E, 100° W). Elle est dominée par les arbres de type « </a:t>
            </a:r>
            <a:r>
              <a:rPr lang="fr-FR" sz="1200" kern="1200" dirty="0" err="1" smtClean="0">
                <a:solidFill>
                  <a:schemeClr val="tx1"/>
                </a:solidFill>
                <a:latin typeface="+mn-lt"/>
                <a:ea typeface="+mn-ea"/>
                <a:cs typeface="+mn-cs"/>
              </a:rPr>
              <a:t>Piceacrassifolia</a:t>
            </a:r>
            <a:r>
              <a:rPr lang="fr-FR" sz="1200" kern="1200" dirty="0" smtClean="0">
                <a:solidFill>
                  <a:schemeClr val="tx1"/>
                </a:solidFill>
                <a:latin typeface="+mn-lt"/>
                <a:ea typeface="+mn-ea"/>
                <a:cs typeface="+mn-cs"/>
              </a:rPr>
              <a:t> » qui appartiennent à l’espèce des conifères. La forme de ces arbres est similaire aux sapins comme montre la figure suivante.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Les mesures terrains sont prises le 15 Juin 2008 sur une zone de 100m x 100m. Cette zone est divisée en 16 placettes de taille 25mx25m chacune. La Figure suivante montre leur distribution dans la zone étudiée. Les positions, altitudes, hauteurs et tailles des couronnes sont mesurées pour chaque arbre des placettes. La hauteur moyenne des placettes est égale à 9,5 m pour un total de 1656 arbres.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39</a:t>
            </a:fld>
            <a:endParaRPr lang="fr-F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Les données LiDAR sont acquises le 23 juin 2008 dans le cadre de la mission LiDAR aéroportée sur un site de la zone forestière </a:t>
            </a:r>
            <a:r>
              <a:rPr lang="fr-FR" sz="1200" kern="1200" dirty="0" err="1" smtClean="0">
                <a:solidFill>
                  <a:schemeClr val="tx1"/>
                </a:solidFill>
                <a:latin typeface="+mn-lt"/>
                <a:ea typeface="+mn-ea"/>
                <a:cs typeface="+mn-cs"/>
              </a:rPr>
              <a:t>Dayekou</a:t>
            </a:r>
            <a:r>
              <a:rPr lang="fr-FR" sz="1200" kern="1200" dirty="0" smtClean="0">
                <a:solidFill>
                  <a:schemeClr val="tx1"/>
                </a:solidFill>
                <a:latin typeface="+mn-lt"/>
                <a:ea typeface="+mn-ea"/>
                <a:cs typeface="+mn-cs"/>
              </a:rPr>
              <a:t>. Le capteur LiDAR utilisé est le </a:t>
            </a:r>
            <a:r>
              <a:rPr lang="fr-FR" sz="1200" kern="1200" dirty="0" err="1" smtClean="0">
                <a:solidFill>
                  <a:schemeClr val="tx1"/>
                </a:solidFill>
                <a:latin typeface="+mn-lt"/>
                <a:ea typeface="+mn-ea"/>
                <a:cs typeface="+mn-cs"/>
              </a:rPr>
              <a:t>Riegl</a:t>
            </a:r>
            <a:r>
              <a:rPr lang="fr-FR" sz="1200" kern="1200" dirty="0" smtClean="0">
                <a:solidFill>
                  <a:schemeClr val="tx1"/>
                </a:solidFill>
                <a:latin typeface="+mn-lt"/>
                <a:ea typeface="+mn-ea"/>
                <a:cs typeface="+mn-cs"/>
              </a:rPr>
              <a:t> LMS-Q560 avec un angle de balayage (scan) égale à  par rapport au Nadir ce qui mène à une empreinte d’environ 38 cm de diamètre pour une altitude de vol égale à  760 m par rapport au sol. Il émet des pulsations Laser de 10 ns à une longueur d’onde égale à 1064 nm. Il enregistre les points discrets avec en maximum 5 retours par pulsation envoyée ainsi que les formes d’ondes complètes à un pas d’échantillonnage de 1 ns (i.e. pas d’échantillonnage de 15 cm). La densité de points LiDAR est environ 2-4 points/m².</a:t>
            </a:r>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40</a:t>
            </a:fld>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Mais afin </a:t>
            </a:r>
            <a:r>
              <a:rPr lang="fr-FR" sz="1200" kern="1200" dirty="0" smtClean="0">
                <a:solidFill>
                  <a:schemeClr val="tx1"/>
                </a:solidFill>
                <a:latin typeface="+mn-lt"/>
                <a:ea typeface="+mn-ea"/>
                <a:cs typeface="+mn-cs"/>
              </a:rPr>
              <a:t>de pouvoir appliquer cette approche sur </a:t>
            </a:r>
            <a:r>
              <a:rPr lang="fr-FR" sz="1200" kern="1200" dirty="0" smtClean="0">
                <a:solidFill>
                  <a:schemeClr val="tx1"/>
                </a:solidFill>
                <a:latin typeface="+mn-lt"/>
                <a:ea typeface="+mn-ea"/>
                <a:cs typeface="+mn-cs"/>
              </a:rPr>
              <a:t>les </a:t>
            </a:r>
            <a:r>
              <a:rPr lang="fr-FR" sz="1200" kern="1200" dirty="0" smtClean="0">
                <a:solidFill>
                  <a:schemeClr val="tx1"/>
                </a:solidFill>
                <a:latin typeface="+mn-lt"/>
                <a:ea typeface="+mn-ea"/>
                <a:cs typeface="+mn-cs"/>
              </a:rPr>
              <a:t>données </a:t>
            </a:r>
            <a:r>
              <a:rPr lang="fr-FR" sz="1200" kern="1200" dirty="0" smtClean="0">
                <a:solidFill>
                  <a:schemeClr val="tx1"/>
                </a:solidFill>
                <a:latin typeface="+mn-lt"/>
                <a:ea typeface="+mn-ea"/>
                <a:cs typeface="+mn-cs"/>
              </a:rPr>
              <a:t>réelles évoquées </a:t>
            </a:r>
            <a:r>
              <a:rPr lang="fr-FR" sz="1200" kern="1200" dirty="0" smtClean="0">
                <a:solidFill>
                  <a:schemeClr val="tx1"/>
                </a:solidFill>
                <a:latin typeface="+mn-lt"/>
                <a:ea typeface="+mn-ea"/>
                <a:cs typeface="+mn-cs"/>
              </a:rPr>
              <a:t>de</a:t>
            </a:r>
            <a:r>
              <a:rPr lang="fr-FR" sz="1200" kern="1200" baseline="0" dirty="0" smtClean="0">
                <a:solidFill>
                  <a:schemeClr val="tx1"/>
                </a:solidFill>
                <a:latin typeface="+mn-lt"/>
                <a:ea typeface="+mn-ea"/>
                <a:cs typeface="+mn-cs"/>
              </a:rPr>
              <a:t> la </a:t>
            </a:r>
            <a:r>
              <a:rPr lang="fr-FR" sz="1200" kern="1200" dirty="0" smtClean="0">
                <a:solidFill>
                  <a:schemeClr val="tx1"/>
                </a:solidFill>
                <a:latin typeface="+mn-lt"/>
                <a:ea typeface="+mn-ea"/>
                <a:cs typeface="+mn-cs"/>
              </a:rPr>
              <a:t>zone forestière, une adaptation est faite basée sur l'emploi de données auxiliaires : nuage de points discrets utilisés pour segmenter la forêt en arbres individuels et estimer leurs paramètres structurels (position, hauteur, rayon de la couronne), ce qui permet de retrouver les formes d’ondes relatives à chaque arbre et appliquer par la suite</a:t>
            </a:r>
            <a:r>
              <a:rPr lang="fr-FR" sz="1200" kern="1200" baseline="0" dirty="0" smtClean="0">
                <a:solidFill>
                  <a:schemeClr val="tx1"/>
                </a:solidFill>
                <a:latin typeface="+mn-lt"/>
                <a:ea typeface="+mn-ea"/>
                <a:cs typeface="+mn-cs"/>
              </a:rPr>
              <a:t> l</a:t>
            </a:r>
            <a:r>
              <a:rPr lang="fr-FR" sz="1200" kern="1200" dirty="0" smtClean="0">
                <a:solidFill>
                  <a:schemeClr val="tx1"/>
                </a:solidFill>
                <a:latin typeface="+mn-lt"/>
                <a:ea typeface="+mn-ea"/>
                <a:cs typeface="+mn-cs"/>
              </a:rPr>
              <a:t>a méthode d’inversion de LAI sur la forme d’onde moyenne de chaque arbre. </a:t>
            </a:r>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41</a:t>
            </a:fld>
            <a:endParaRPr lang="fr-F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Afin de chercher le modèle numérique de terrain, DTM, le nuage de points discrets est traité afin de détecter les points qui sont qui ont atteint le sol afin de trouver le modèle numérique de terrain DTM.</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validation du DTM est effectuée avec une comparaison entre les altitudes de ses points et les altitudes du sol au niveau des pieds des arbres qui ont été mesurés lors de la compagne des mesures terrains. La Figure montre le résultat de cette comparaison qui montre bien le rapprochement entre les deux altitudes ; réelles et mesurées par LiDAR. Ce résultat est appuyé par un RMSE faible de l’ordre de 35 cm qui est une valeur acceptable vue l’imprécision du GPS utilisé dans cette compagne. </a:t>
            </a:r>
            <a:r>
              <a:rPr lang="en-US" baseline="0" dirty="0" smtClean="0"/>
              <a:t> </a:t>
            </a:r>
            <a:endParaRPr lang="en-US" dirty="0" smtClean="0"/>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42</a:t>
            </a:fld>
            <a:endParaRPr lang="fr-F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Afin de préparer les points 3D pour la segmentation, le nuage de points discrets est traité afin de détecter les points qui sont interceptés aux sommets des arbres. En effet, les altitudes des premiers retours sont comparées avec celles des plus proches points du DTM et seuls les retours ayant une altitude supérieure à l’altitude du sol d’au moins 50 cm sont supposés appartenir aux arbres quant aux autres ils sont éliminés.</a:t>
            </a:r>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43</a:t>
            </a:fld>
            <a:endParaRPr lang="fr-F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Afin de détecter les arbres, trouver leurs positions, la taille de leurs couronnes et leurs hauteurs, la méthode de segmentation de Wang et al., 2016 a été adaptée et appliquée sur le nuage de points 3D traité précédemment. L’idée de base consiste à détecter les cimes des arbres et ensuite chercher tous les points voisins qui forment ensemble la couronne. Afin d’améliorer la notion de voisinage, la méthode s’applique sur des cellules régulières au lieu des points ALS ayant une répartition spatiale quelconque. La méthode de segmentation est divisée en quatre étapes:</a:t>
            </a:r>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44</a:t>
            </a:fld>
            <a:endParaRPr lang="fr-F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Les points discrets sont transformés dans un espace local de </a:t>
            </a:r>
            <a:r>
              <a:rPr lang="fr-FR" sz="1200" kern="1200" dirty="0" err="1" smtClean="0">
                <a:solidFill>
                  <a:schemeClr val="tx1"/>
                </a:solidFill>
                <a:latin typeface="+mn-lt"/>
                <a:ea typeface="+mn-ea"/>
                <a:cs typeface="+mn-cs"/>
              </a:rPr>
              <a:t>voxel</a:t>
            </a:r>
            <a:r>
              <a:rPr lang="fr-FR" sz="1200" kern="1200" dirty="0" smtClean="0">
                <a:solidFill>
                  <a:schemeClr val="tx1"/>
                </a:solidFill>
                <a:latin typeface="+mn-lt"/>
                <a:ea typeface="+mn-ea"/>
                <a:cs typeface="+mn-cs"/>
              </a:rPr>
              <a:t> (cube). Chaque </a:t>
            </a:r>
            <a:r>
              <a:rPr lang="fr-FR" sz="1200" kern="1200" dirty="0" err="1" smtClean="0">
                <a:solidFill>
                  <a:schemeClr val="tx1"/>
                </a:solidFill>
                <a:latin typeface="+mn-lt"/>
                <a:ea typeface="+mn-ea"/>
                <a:cs typeface="+mn-cs"/>
              </a:rPr>
              <a:t>voxel</a:t>
            </a:r>
            <a:r>
              <a:rPr lang="fr-FR" sz="1200" kern="1200" dirty="0" smtClean="0">
                <a:solidFill>
                  <a:schemeClr val="tx1"/>
                </a:solidFill>
                <a:latin typeface="+mn-lt"/>
                <a:ea typeface="+mn-ea"/>
                <a:cs typeface="+mn-cs"/>
              </a:rPr>
              <a:t> est de taille 0.5 m × 0.5 m × 0.5 m qui est adaptée à une densité de points faible (2-4 points/m²) garantissant en moyenne un point ALS par </a:t>
            </a:r>
            <a:r>
              <a:rPr lang="fr-FR" sz="1200" kern="1200" dirty="0" err="1" smtClean="0">
                <a:solidFill>
                  <a:schemeClr val="tx1"/>
                </a:solidFill>
                <a:latin typeface="+mn-lt"/>
                <a:ea typeface="+mn-ea"/>
                <a:cs typeface="+mn-cs"/>
              </a:rPr>
              <a:t>voxel</a:t>
            </a:r>
            <a:r>
              <a:rPr lang="fr-FR" sz="1200" kern="1200" dirty="0" smtClean="0">
                <a:solidFill>
                  <a:schemeClr val="tx1"/>
                </a:solidFill>
                <a:latin typeface="+mn-lt"/>
                <a:ea typeface="+mn-ea"/>
                <a:cs typeface="+mn-cs"/>
              </a:rPr>
              <a:t>. Un nouveau nuage de point dit «nuage de point-</a:t>
            </a:r>
            <a:r>
              <a:rPr lang="fr-FR" sz="1200" kern="1200" dirty="0" err="1" smtClean="0">
                <a:solidFill>
                  <a:schemeClr val="tx1"/>
                </a:solidFill>
                <a:latin typeface="+mn-lt"/>
                <a:ea typeface="+mn-ea"/>
                <a:cs typeface="+mn-cs"/>
              </a:rPr>
              <a:t>voxel</a:t>
            </a:r>
            <a:r>
              <a:rPr lang="fr-FR" sz="1200" kern="1200" dirty="0" smtClean="0">
                <a:solidFill>
                  <a:schemeClr val="tx1"/>
                </a:solidFill>
                <a:latin typeface="+mn-lt"/>
                <a:ea typeface="+mn-ea"/>
                <a:cs typeface="+mn-cs"/>
              </a:rPr>
              <a:t> » est créé à partir des </a:t>
            </a:r>
            <a:r>
              <a:rPr lang="fr-FR" sz="1200" kern="1200" dirty="0" err="1" smtClean="0">
                <a:solidFill>
                  <a:schemeClr val="tx1"/>
                </a:solidFill>
                <a:latin typeface="+mn-lt"/>
                <a:ea typeface="+mn-ea"/>
                <a:cs typeface="+mn-cs"/>
              </a:rPr>
              <a:t>voxels</a:t>
            </a:r>
            <a:r>
              <a:rPr lang="fr-FR" sz="1200" kern="1200" dirty="0" smtClean="0">
                <a:solidFill>
                  <a:schemeClr val="tx1"/>
                </a:solidFill>
                <a:latin typeface="+mn-lt"/>
                <a:ea typeface="+mn-ea"/>
                <a:cs typeface="+mn-cs"/>
              </a:rPr>
              <a:t> pleins (i.e. contenant au moins un point ALS) appelés dans la suite point-</a:t>
            </a:r>
            <a:r>
              <a:rPr lang="fr-FR" sz="1200" kern="1200" dirty="0" err="1" smtClean="0">
                <a:solidFill>
                  <a:schemeClr val="tx1"/>
                </a:solidFill>
                <a:latin typeface="+mn-lt"/>
                <a:ea typeface="+mn-ea"/>
                <a:cs typeface="+mn-cs"/>
              </a:rPr>
              <a:t>voxels</a:t>
            </a:r>
            <a:r>
              <a:rPr lang="fr-FR" sz="1200" kern="1200" dirty="0" smtClean="0">
                <a:solidFill>
                  <a:schemeClr val="tx1"/>
                </a:solidFill>
                <a:latin typeface="+mn-lt"/>
                <a:ea typeface="+mn-ea"/>
                <a:cs typeface="+mn-cs"/>
              </a:rPr>
              <a:t> ayant comme coordonnées les centres des </a:t>
            </a:r>
            <a:r>
              <a:rPr lang="fr-FR" sz="1200" kern="1200" dirty="0" err="1" smtClean="0">
                <a:solidFill>
                  <a:schemeClr val="tx1"/>
                </a:solidFill>
                <a:latin typeface="+mn-lt"/>
                <a:ea typeface="+mn-ea"/>
                <a:cs typeface="+mn-cs"/>
              </a:rPr>
              <a:t>voxels</a:t>
            </a:r>
            <a:r>
              <a:rPr lang="fr-FR" sz="1200" kern="1200" dirty="0" smtClean="0">
                <a:solidFill>
                  <a:schemeClr val="tx1"/>
                </a:solidFill>
                <a:latin typeface="+mn-lt"/>
                <a:ea typeface="+mn-ea"/>
                <a:cs typeface="+mn-cs"/>
              </a:rPr>
              <a:t>.</a:t>
            </a:r>
            <a:r>
              <a:rPr lang="fr-FR" sz="1200" kern="1200" baseline="0" dirty="0" smtClean="0">
                <a:solidFill>
                  <a:schemeClr val="tx1"/>
                </a:solidFill>
                <a:latin typeface="+mn-lt"/>
                <a:ea typeface="+mn-ea"/>
                <a:cs typeface="+mn-cs"/>
              </a:rPr>
              <a:t> les deux figures suivantes montrent la grande similitude entre les deux nuages de points: en bleu l’ancien nuage de points 3D et en rouge le nouveau nuage points-</a:t>
            </a:r>
            <a:r>
              <a:rPr lang="fr-FR" sz="1200" kern="1200" baseline="0" dirty="0" err="1" smtClean="0">
                <a:solidFill>
                  <a:schemeClr val="tx1"/>
                </a:solidFill>
                <a:latin typeface="+mn-lt"/>
                <a:ea typeface="+mn-ea"/>
                <a:cs typeface="+mn-cs"/>
              </a:rPr>
              <a:t>voxels</a:t>
            </a:r>
            <a:r>
              <a:rPr lang="fr-FR" sz="1200" kern="1200" baseline="0" dirty="0" smtClean="0">
                <a:solidFill>
                  <a:schemeClr val="tx1"/>
                </a:solidFill>
                <a:latin typeface="+mn-lt"/>
                <a:ea typeface="+mn-ea"/>
                <a:cs typeface="+mn-cs"/>
              </a:rPr>
              <a:t>.</a:t>
            </a: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En se comparant avec les points discrets 3D, le nuage des points-</a:t>
            </a:r>
            <a:r>
              <a:rPr lang="fr-FR" sz="1200" kern="1200" dirty="0" err="1" smtClean="0">
                <a:solidFill>
                  <a:schemeClr val="tx1"/>
                </a:solidFill>
                <a:latin typeface="+mn-lt"/>
                <a:ea typeface="+mn-ea"/>
                <a:cs typeface="+mn-cs"/>
              </a:rPr>
              <a:t>voxels</a:t>
            </a:r>
            <a:r>
              <a:rPr lang="fr-FR" sz="1200" kern="1200" dirty="0" smtClean="0">
                <a:solidFill>
                  <a:schemeClr val="tx1"/>
                </a:solidFill>
                <a:latin typeface="+mn-lt"/>
                <a:ea typeface="+mn-ea"/>
                <a:cs typeface="+mn-cs"/>
              </a:rPr>
              <a:t> a l’avantage de la régularité permettant de faciliter le traitement des points voisins de chaque point-</a:t>
            </a:r>
            <a:r>
              <a:rPr lang="fr-FR" sz="1200" kern="1200" dirty="0" err="1" smtClean="0">
                <a:solidFill>
                  <a:schemeClr val="tx1"/>
                </a:solidFill>
                <a:latin typeface="+mn-lt"/>
                <a:ea typeface="+mn-ea"/>
                <a:cs typeface="+mn-cs"/>
              </a:rPr>
              <a:t>voxel</a:t>
            </a:r>
            <a:r>
              <a:rPr lang="fr-FR" sz="1200" kern="1200" dirty="0" smtClean="0">
                <a:solidFill>
                  <a:schemeClr val="tx1"/>
                </a:solidFill>
                <a:latin typeface="+mn-lt"/>
                <a:ea typeface="+mn-ea"/>
                <a:cs typeface="+mn-cs"/>
              </a:rPr>
              <a:t> impliquant une meilleure étude des distributions locaux. </a:t>
            </a:r>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45</a:t>
            </a:fld>
            <a:endParaRPr lang="fr-F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Les cimes des arbres sont détectées dans le nuage des points-</a:t>
            </a:r>
            <a:r>
              <a:rPr lang="fr-FR" sz="1200" kern="1200" dirty="0" err="1" smtClean="0">
                <a:solidFill>
                  <a:schemeClr val="tx1"/>
                </a:solidFill>
                <a:latin typeface="+mn-lt"/>
                <a:ea typeface="+mn-ea"/>
                <a:cs typeface="+mn-cs"/>
              </a:rPr>
              <a:t>voxels</a:t>
            </a:r>
            <a:r>
              <a:rPr lang="fr-FR" sz="1200" kern="1200" dirty="0" smtClean="0">
                <a:solidFill>
                  <a:schemeClr val="tx1"/>
                </a:solidFill>
                <a:latin typeface="+mn-lt"/>
                <a:ea typeface="+mn-ea"/>
                <a:cs typeface="+mn-cs"/>
              </a:rPr>
              <a:t> à travers l’étude de la distribution spatiale 3-D de</a:t>
            </a:r>
            <a:r>
              <a:rPr lang="fr-FR" sz="1200" kern="1200" baseline="0" dirty="0" smtClean="0">
                <a:solidFill>
                  <a:schemeClr val="tx1"/>
                </a:solidFill>
                <a:latin typeface="+mn-lt"/>
                <a:ea typeface="+mn-ea"/>
                <a:cs typeface="+mn-cs"/>
              </a:rPr>
              <a:t> voisinage </a:t>
            </a:r>
            <a:r>
              <a:rPr lang="fr-FR" sz="1200" kern="1200" dirty="0" smtClean="0">
                <a:solidFill>
                  <a:schemeClr val="tx1"/>
                </a:solidFill>
                <a:latin typeface="+mn-lt"/>
                <a:ea typeface="+mn-ea"/>
                <a:cs typeface="+mn-cs"/>
              </a:rPr>
              <a:t>de ses points. Ainsi,</a:t>
            </a:r>
            <a:r>
              <a:rPr lang="fr-FR" sz="1200" kern="1200" baseline="0" dirty="0" smtClean="0">
                <a:solidFill>
                  <a:schemeClr val="tx1"/>
                </a:solidFill>
                <a:latin typeface="+mn-lt"/>
                <a:ea typeface="+mn-ea"/>
                <a:cs typeface="+mn-cs"/>
              </a:rPr>
              <a:t> des détecteurs de cimes des arbres sont définis a travers des combinaisons des poids (nombre de voisins d’un point) selon la hauteur des arbres.</a:t>
            </a:r>
          </a:p>
          <a:p>
            <a:r>
              <a:rPr lang="fr-FR" sz="1200" kern="1200" baseline="0" dirty="0" smtClean="0">
                <a:solidFill>
                  <a:schemeClr val="tx1"/>
                </a:solidFill>
                <a:latin typeface="+mn-lt"/>
                <a:ea typeface="+mn-ea"/>
                <a:cs typeface="+mn-cs"/>
              </a:rPr>
              <a:t> </a:t>
            </a:r>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46</a:t>
            </a:fld>
            <a:endParaRPr lang="fr-F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Les cimes des arbres sont détectées dans le nuage des points-</a:t>
            </a:r>
            <a:r>
              <a:rPr lang="fr-FR" sz="1200" kern="1200" dirty="0" err="1" smtClean="0">
                <a:solidFill>
                  <a:schemeClr val="tx1"/>
                </a:solidFill>
                <a:latin typeface="+mn-lt"/>
                <a:ea typeface="+mn-ea"/>
                <a:cs typeface="+mn-cs"/>
              </a:rPr>
              <a:t>voxels</a:t>
            </a:r>
            <a:r>
              <a:rPr lang="fr-FR" sz="1200" kern="1200" dirty="0" smtClean="0">
                <a:solidFill>
                  <a:schemeClr val="tx1"/>
                </a:solidFill>
                <a:latin typeface="+mn-lt"/>
                <a:ea typeface="+mn-ea"/>
                <a:cs typeface="+mn-cs"/>
              </a:rPr>
              <a:t> à travers l’étude de la distribution spatiale 3-D de</a:t>
            </a:r>
            <a:r>
              <a:rPr lang="fr-FR" sz="1200" kern="1200" baseline="0" dirty="0" smtClean="0">
                <a:solidFill>
                  <a:schemeClr val="tx1"/>
                </a:solidFill>
                <a:latin typeface="+mn-lt"/>
                <a:ea typeface="+mn-ea"/>
                <a:cs typeface="+mn-cs"/>
              </a:rPr>
              <a:t> voisinage </a:t>
            </a:r>
            <a:r>
              <a:rPr lang="fr-FR" sz="1200" kern="1200" dirty="0" smtClean="0">
                <a:solidFill>
                  <a:schemeClr val="tx1"/>
                </a:solidFill>
                <a:latin typeface="+mn-lt"/>
                <a:ea typeface="+mn-ea"/>
                <a:cs typeface="+mn-cs"/>
              </a:rPr>
              <a:t>de ses points. Ainsi,</a:t>
            </a:r>
            <a:r>
              <a:rPr lang="fr-FR" sz="1200" kern="1200" baseline="0" dirty="0" smtClean="0">
                <a:solidFill>
                  <a:schemeClr val="tx1"/>
                </a:solidFill>
                <a:latin typeface="+mn-lt"/>
                <a:ea typeface="+mn-ea"/>
                <a:cs typeface="+mn-cs"/>
              </a:rPr>
              <a:t> des détecteurs de cimes des arbres sont définis a travers des combinaisons des poids (nombre de voisins d’un point) selon la hauteur des arbres.</a:t>
            </a:r>
          </a:p>
          <a:p>
            <a:r>
              <a:rPr lang="fr-FR" sz="1200" kern="1200" baseline="0" dirty="0" smtClean="0">
                <a:solidFill>
                  <a:schemeClr val="tx1"/>
                </a:solidFill>
                <a:latin typeface="+mn-lt"/>
                <a:ea typeface="+mn-ea"/>
                <a:cs typeface="+mn-cs"/>
              </a:rPr>
              <a:t> </a:t>
            </a:r>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47</a:t>
            </a:fld>
            <a:endParaRPr lang="fr-F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La procédure de segmentation d’un nuage de points discrets est faite afin de détecter les arbres de chaque placette. Les Figures suivantes à droite et à gauche montrent respectivement, les représentations des arbres détectés et des arbres issus des mesures terrains</a:t>
            </a:r>
            <a:r>
              <a:rPr lang="fr-FR" sz="1200" kern="1200" baseline="0" dirty="0" smtClean="0">
                <a:solidFill>
                  <a:schemeClr val="tx1"/>
                </a:solidFill>
                <a:latin typeface="+mn-lt"/>
                <a:ea typeface="+mn-ea"/>
                <a:cs typeface="+mn-cs"/>
              </a:rPr>
              <a:t> d’une parcelle du site étudiée. </a:t>
            </a:r>
            <a:r>
              <a:rPr lang="fr-FR" sz="1200" kern="1200" dirty="0" smtClean="0">
                <a:solidFill>
                  <a:schemeClr val="tx1"/>
                </a:solidFill>
                <a:latin typeface="+mn-lt"/>
                <a:ea typeface="+mn-ea"/>
                <a:cs typeface="+mn-cs"/>
              </a:rPr>
              <a:t>91 arbres sont détectés dans cette placette (Figure 4-19 (b) qui en réalité possède 113 arbres </a:t>
            </a:r>
          </a:p>
          <a:p>
            <a:r>
              <a:rPr lang="fr-FR" sz="1200" kern="1200" dirty="0" smtClean="0">
                <a:solidFill>
                  <a:schemeClr val="tx1"/>
                </a:solidFill>
                <a:latin typeface="+mn-lt"/>
                <a:ea typeface="+mn-ea"/>
                <a:cs typeface="+mn-cs"/>
              </a:rPr>
              <a:t>Il est remarquable que la taille des couronnes des arbres détectés soit plus petite que celle des arbres issus des mesures terrains. En particulier, il y a des arbres de grande taille sont découpés lors de la segmentation en des arbres de petites tailles. Cela peut être expliqué par la faible densité de points 3D ( 2-4 points/m²) qui engendre des distances parfois importantes entre les points discrets d’un même arbre et ainsi des cellules vides dans l’arbre. Ainsi, l’algorithme considère qu’ils appartiennent à des couronnes différentes et provoque alors cette fragmentation.</a:t>
            </a:r>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48</a:t>
            </a:fld>
            <a:endParaRPr lang="fr-F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La Figure suivante</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résume le résultat de détection des arbres de chaque placette. Trois bars sont affichés pour chaque placette, le premier bar donne le pourcentage total des arbres détectés, le deuxième présente le pourcentage des arbres détectés dont la hauteur supérieure à 6m et le troisième correspond aux arbres détectés d’une hauteur inférieure à 6m. Une valeur de pourcentage égale à 100% indique que le nombre d’arbres détectés est égal au nombre total d’arbres dans une placette donnée. Un pourcentage supérieur à 100% indique qu’il y a une surestimation du nombre d’arbres détectés. Par contre, un nombre inférieur à 100% montre une sous-estimation.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D’après cette figure, la méthode de segmentation détecte à peu prés 70% du nombre total des arbres. En particulier, elle détecte 1168 arbres contre 1656 en réalité. Toutefois, elle tend à surestimer le nombre d’arbres hauts (120%) et sous-estimer le nombre des petits arbres (39%). En effet, ceci s’explique par le fait qu’on tend à fragmenter les grands arbres et qu’on n’arrive pas à bien détecter les petits.</a:t>
            </a:r>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49</a:t>
            </a:fld>
            <a:endParaRPr lang="fr-F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Comme il est difficile de valider la hauteur des arbres détectés arbre par arbre avec les mesures terrains vu que la détection des arbres par segmentation LiDAR n’est pas assez précise, la hauteur est validée à l’échelle de la placette avec la hauteur moyenne de ses arbres détectés versus la valeur moyenne issue des mesures terrains. La Figure suivante présente ainsi une comparaison entre la hauteur moyenne réelle des 16 placettes avec celle estimée par le traitement des nuages de points (à</a:t>
            </a:r>
            <a:r>
              <a:rPr lang="fr-FR" sz="1200" kern="1200" baseline="0" dirty="0" smtClean="0">
                <a:solidFill>
                  <a:schemeClr val="tx1"/>
                </a:solidFill>
                <a:latin typeface="+mn-lt"/>
                <a:ea typeface="+mn-ea"/>
                <a:cs typeface="+mn-cs"/>
              </a:rPr>
              <a:t> gauche</a:t>
            </a:r>
            <a:r>
              <a:rPr lang="fr-FR" sz="1200" kern="1200" dirty="0" smtClean="0">
                <a:solidFill>
                  <a:schemeClr val="tx1"/>
                </a:solidFill>
                <a:latin typeface="+mn-lt"/>
                <a:ea typeface="+mn-ea"/>
                <a:cs typeface="+mn-cs"/>
              </a:rPr>
              <a:t>) et par traitement des formes d’ondes LiDAR (à</a:t>
            </a:r>
            <a:r>
              <a:rPr lang="fr-FR" sz="1200" kern="1200" baseline="0" dirty="0" smtClean="0">
                <a:solidFill>
                  <a:schemeClr val="tx1"/>
                </a:solidFill>
                <a:latin typeface="+mn-lt"/>
                <a:ea typeface="+mn-ea"/>
                <a:cs typeface="+mn-cs"/>
              </a:rPr>
              <a:t> droite</a:t>
            </a:r>
            <a:r>
              <a:rPr lang="fr-FR" sz="120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Les résultats montrent une surestimation des hauteurs avec des </a:t>
            </a:r>
            <a:r>
              <a:rPr lang="fr-FR" sz="1200" kern="1200" dirty="0" err="1" smtClean="0">
                <a:solidFill>
                  <a:schemeClr val="tx1"/>
                </a:solidFill>
                <a:latin typeface="+mn-lt"/>
                <a:ea typeface="+mn-ea"/>
                <a:cs typeface="+mn-cs"/>
              </a:rPr>
              <a:t>RMSEs</a:t>
            </a:r>
            <a:r>
              <a:rPr lang="fr-FR" sz="1200" kern="1200" dirty="0" smtClean="0">
                <a:solidFill>
                  <a:schemeClr val="tx1"/>
                </a:solidFill>
                <a:latin typeface="+mn-lt"/>
                <a:ea typeface="+mn-ea"/>
                <a:cs typeface="+mn-cs"/>
              </a:rPr>
              <a:t> (respectivement des Biais) égales à 1.78m (respectivement -1.45m) en utilisant les points discrets et 2.3 m (-1.8m) en utilisant les formes d’ondes. Cette surestimation est due à la surestimation du nombre d’arbres de grandes tailles et surtout l’importante sous-estimation des petites tailles difficilement détectable. Pour ne pas en tenir compte, nous nous proposons de comparer la hauteur moyenne des placettes en gardant uniquement les grands arbres.</a:t>
            </a:r>
          </a:p>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50</a:t>
            </a:fld>
            <a:endParaRPr lang="fr-F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Une estimation assez fiable de la hauteur moyenne des grands arbres est obtenue en utilisant le nuage de points discrets avec un RMSE (respectivement un Biais) égal à 0.81m (respectivement 0.37m). Elle est par ailleurs moins précise mais acceptable en calculant les hauteurs à partir des formes d’ondes avec un RMSE (respectivement un Biais) égal à 1.4m (respectivement 0.21m). La réduction du RMSE est due essentiellement à la diminution de la surestimation vu que le Biais a beaucoup diminué. Les performances des nuages de points discrets sont meilleures que celle des formes d’ondes, car ces derniers sont plus bruitées, échantillonnées avec moins de précision ( 15cm le pas) et </a:t>
            </a:r>
            <a:r>
              <a:rPr lang="fr-FR" sz="1200" kern="1200" dirty="0" err="1" smtClean="0">
                <a:solidFill>
                  <a:schemeClr val="tx1"/>
                </a:solidFill>
                <a:latin typeface="+mn-lt"/>
                <a:ea typeface="+mn-ea"/>
                <a:cs typeface="+mn-cs"/>
              </a:rPr>
              <a:t>convoluées</a:t>
            </a:r>
            <a:r>
              <a:rPr lang="fr-FR" sz="1200" kern="1200" dirty="0" smtClean="0">
                <a:solidFill>
                  <a:schemeClr val="tx1"/>
                </a:solidFill>
                <a:latin typeface="+mn-lt"/>
                <a:ea typeface="+mn-ea"/>
                <a:cs typeface="+mn-cs"/>
              </a:rPr>
              <a:t> avec un forme d’impulsion qui rend l’estimation floue.</a:t>
            </a:r>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51</a:t>
            </a:fld>
            <a:endParaRPr lang="fr-F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Comme on n’a pas des mesures du profil vertical de LAI de chaque arbre, les performances de la méthode d’inversion des formes d’ondes LiDAR est évalué par la comparaison du LAI moyen estimé à l’échelle de la parcelle avec la valeur de LAI déterminée par les mesures terrains avec l’outil TRAC.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En appliquant la méthode d’inversion de LAI sur des données réelles</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une surestimation importante de la valeur de LAI sur des arbres détectés de quelques parcelles avec un RMSE égal à 2.36.</a:t>
            </a:r>
            <a:endParaRPr lang="fr-FR"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baseline="0" dirty="0" smtClean="0">
                <a:solidFill>
                  <a:schemeClr val="tx1"/>
                </a:solidFill>
                <a:latin typeface="+mn-lt"/>
                <a:ea typeface="+mn-ea"/>
                <a:cs typeface="+mn-cs"/>
              </a:rPr>
              <a:t>En fait, un problème de saturation </a:t>
            </a:r>
            <a:r>
              <a:rPr lang="fr-FR" sz="2400" dirty="0" smtClean="0"/>
              <a:t>est survenu pour la plupart des échos du signal LiDAR. Un</a:t>
            </a:r>
            <a:r>
              <a:rPr lang="fr-FR" sz="2400" baseline="0" dirty="0" smtClean="0"/>
              <a:t> exemple de ce problème est démontré par la figure suivante.</a:t>
            </a:r>
            <a:r>
              <a:rPr lang="fr-FR" sz="1200" kern="1200" dirty="0" smtClean="0">
                <a:solidFill>
                  <a:schemeClr val="tx1"/>
                </a:solidFill>
                <a:latin typeface="+mn-lt"/>
                <a:ea typeface="+mn-ea"/>
                <a:cs typeface="+mn-cs"/>
              </a:rPr>
              <a:t> Elle montre la forme d’onde moyenne d’un arbre détecté (a) avec un zoom sur la réponse LiDAR de sa couronne (b) et l’estimation du LAI. Nous remarquons dans b) que le signal LiDAR présente une grande variabilité avec plusieurs minima et maxima locaux et avec une tendance globale d’augmentation avec la profondeur de pénétration de la pulsation (i.e. du haut vers le bas)</a:t>
            </a:r>
          </a:p>
          <a:p>
            <a:pPr marL="0" marR="0" indent="0" algn="l" defTabSz="914400" rtl="0" eaLnBrk="1" fontAlgn="auto" latinLnBrk="0" hangingPunct="1">
              <a:lnSpc>
                <a:spcPct val="100000"/>
              </a:lnSpc>
              <a:spcBef>
                <a:spcPts val="0"/>
              </a:spcBef>
              <a:spcAft>
                <a:spcPts val="0"/>
              </a:spcAft>
              <a:buClrTx/>
              <a:buSzTx/>
              <a:buFontTx/>
              <a:buNone/>
              <a:tabLst/>
              <a:defRPr/>
            </a:pPr>
            <a:r>
              <a:rPr lang="fr-FR" sz="2400" dirty="0" smtClean="0"/>
              <a:t>Ceci est du à la variation du périmètre de l’arbre en fonction de la hauteur due à la forme conique de la couronne et le groupement des feuilles.</a:t>
            </a:r>
            <a:r>
              <a:rPr lang="fr-FR" sz="2400" baseline="0" dirty="0" smtClean="0"/>
              <a:t> </a:t>
            </a:r>
            <a:endParaRPr lang="fr-FR" sz="24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52</a:t>
            </a:fld>
            <a:endParaRPr lang="fr-F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La solution</a:t>
            </a:r>
            <a:r>
              <a:rPr lang="fr-FR" sz="1200" baseline="0" dirty="0" smtClean="0"/>
              <a:t> est </a:t>
            </a:r>
            <a:r>
              <a:rPr lang="fr-FR" sz="1200" dirty="0" smtClean="0"/>
              <a:t>de diviser l’arbre (signal LiDAR) en </a:t>
            </a:r>
            <a:r>
              <a:rPr lang="fr-FR" sz="1200" dirty="0" smtClean="0"/>
              <a:t>sous parties homogènes (lobes)</a:t>
            </a:r>
            <a:r>
              <a:rPr lang="fr-FR" sz="1200" baseline="0" dirty="0" smtClean="0"/>
              <a:t> qui ne doivent pas dépasser un hauteur de 5m </a:t>
            </a:r>
            <a:r>
              <a:rPr lang="fr-FR" sz="1200" kern="1200" baseline="0" dirty="0" smtClean="0">
                <a:solidFill>
                  <a:schemeClr val="tx1"/>
                </a:solidFill>
                <a:latin typeface="+mn-lt"/>
                <a:ea typeface="+mn-ea"/>
                <a:cs typeface="+mn-cs"/>
              </a:rPr>
              <a:t>a</a:t>
            </a:r>
            <a:r>
              <a:rPr lang="fr-FR" sz="1200" kern="1200" dirty="0" smtClean="0">
                <a:solidFill>
                  <a:schemeClr val="tx1"/>
                </a:solidFill>
                <a:latin typeface="+mn-lt"/>
                <a:ea typeface="+mn-ea"/>
                <a:cs typeface="+mn-cs"/>
              </a:rPr>
              <a:t>fin de ne pas</a:t>
            </a:r>
            <a:r>
              <a:rPr lang="fr-FR" sz="1200" kern="1200" baseline="0" dirty="0" smtClean="0">
                <a:solidFill>
                  <a:schemeClr val="tx1"/>
                </a:solidFill>
                <a:latin typeface="+mn-lt"/>
                <a:ea typeface="+mn-ea"/>
                <a:cs typeface="+mn-cs"/>
              </a:rPr>
              <a:t> propager </a:t>
            </a:r>
            <a:r>
              <a:rPr lang="fr-FR" sz="1200" kern="1200" dirty="0" smtClean="0">
                <a:solidFill>
                  <a:schemeClr val="tx1"/>
                </a:solidFill>
                <a:latin typeface="+mn-lt"/>
                <a:ea typeface="+mn-ea"/>
                <a:cs typeface="+mn-cs"/>
              </a:rPr>
              <a:t>les erreurs d’estimation. L’approche d’inversion s’applique par la suite sur chacune séparément. </a:t>
            </a:r>
            <a:r>
              <a:rPr lang="fr-FR" sz="1200" dirty="0" smtClean="0"/>
              <a:t>L’algorithme teste s’il </a:t>
            </a:r>
            <a:r>
              <a:rPr lang="fr-FR" sz="1200" dirty="0" smtClean="0"/>
              <a:t>y a une saturation de LAI dans un</a:t>
            </a:r>
            <a:r>
              <a:rPr lang="fr-FR" sz="1200" baseline="0" dirty="0" smtClean="0"/>
              <a:t> lobe donné. Dans le cas positif, il </a:t>
            </a:r>
            <a:r>
              <a:rPr lang="fr-FR" sz="1200" baseline="0" dirty="0" err="1" smtClean="0"/>
              <a:t>redivise</a:t>
            </a:r>
            <a:r>
              <a:rPr lang="fr-FR" sz="1200" baseline="0" dirty="0" smtClean="0"/>
              <a:t> </a:t>
            </a:r>
            <a:r>
              <a:rPr lang="fr-FR" sz="1200" baseline="0" dirty="0" smtClean="0"/>
              <a:t>le lobe en question en deux sous lobes et </a:t>
            </a:r>
            <a:r>
              <a:rPr lang="fr-FR" sz="1200" baseline="0" dirty="0" smtClean="0"/>
              <a:t>recalcule le LAI de chaque sous lobe. </a:t>
            </a:r>
            <a:r>
              <a:rPr lang="fr-FR" sz="1200" kern="1200" dirty="0" smtClean="0">
                <a:solidFill>
                  <a:schemeClr val="tx1"/>
                </a:solidFill>
                <a:latin typeface="+mn-lt"/>
                <a:ea typeface="+mn-ea"/>
                <a:cs typeface="+mn-cs"/>
              </a:rPr>
              <a:t>Cette procédure est répétée d’une façon récursive sur tous les </a:t>
            </a:r>
            <a:r>
              <a:rPr lang="fr-FR" sz="1200" kern="1200" dirty="0" err="1" smtClean="0">
                <a:solidFill>
                  <a:schemeClr val="tx1"/>
                </a:solidFill>
                <a:latin typeface="+mn-lt"/>
                <a:ea typeface="+mn-ea"/>
                <a:cs typeface="+mn-cs"/>
              </a:rPr>
              <a:t>sous-lobes</a:t>
            </a:r>
            <a:r>
              <a:rPr lang="fr-FR" sz="1200" kern="1200" dirty="0" smtClean="0">
                <a:solidFill>
                  <a:schemeClr val="tx1"/>
                </a:solidFill>
                <a:latin typeface="+mn-lt"/>
                <a:ea typeface="+mn-ea"/>
                <a:cs typeface="+mn-cs"/>
              </a:rPr>
              <a:t> jusqu’on</a:t>
            </a:r>
            <a:r>
              <a:rPr lang="fr-FR" sz="1200" kern="1200" baseline="0" dirty="0" smtClean="0">
                <a:solidFill>
                  <a:schemeClr val="tx1"/>
                </a:solidFill>
                <a:latin typeface="+mn-lt"/>
                <a:ea typeface="+mn-ea"/>
                <a:cs typeface="+mn-cs"/>
              </a:rPr>
              <a:t> n’a pas des saturations</a:t>
            </a:r>
            <a:r>
              <a:rPr lang="fr-FR" sz="1200" kern="1200" dirty="0" smtClean="0">
                <a:solidFill>
                  <a:schemeClr val="tx1"/>
                </a:solidFill>
                <a:latin typeface="+mn-lt"/>
                <a:ea typeface="+mn-ea"/>
                <a:cs typeface="+mn-cs"/>
              </a:rPr>
              <a:t>. </a:t>
            </a:r>
            <a:r>
              <a:rPr lang="fr-FR" sz="1200" kern="1200" dirty="0" smtClean="0">
                <a:solidFill>
                  <a:schemeClr val="tx1"/>
                </a:solidFill>
                <a:latin typeface="+mn-lt"/>
                <a:ea typeface="+mn-ea"/>
                <a:cs typeface="+mn-cs"/>
              </a:rPr>
              <a:t>Enfin, après avoir estimé la première approximative de LAI, l’approche variationnelle est appliquée.</a:t>
            </a:r>
          </a:p>
          <a:p>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Figure </a:t>
            </a:r>
            <a:r>
              <a:rPr lang="fr-FR" sz="1200" dirty="0" smtClean="0"/>
              <a:t>suivante </a:t>
            </a:r>
            <a:r>
              <a:rPr lang="fr-FR" sz="1200" kern="1200" dirty="0" smtClean="0">
                <a:solidFill>
                  <a:schemeClr val="tx1"/>
                </a:solidFill>
                <a:latin typeface="+mn-lt"/>
                <a:ea typeface="+mn-ea"/>
                <a:cs typeface="+mn-cs"/>
              </a:rPr>
              <a:t>présente les résultats d’estimation de LAI sur cet exemple avec la première approximation sans et avec application de la division, et avec l’approche variationnelle. On remarque que les résultats deviennent plus réalistes avec la technique de division qui montre bien les différents lobes de la couronne avec une forme conique qui augmente en diamètre et en densité entrainant ainsi une augmentation du LAI en allant vers le bas.</a:t>
            </a:r>
          </a:p>
          <a:p>
            <a:endParaRPr lang="fr-FR" sz="1200"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53</a:t>
            </a:fld>
            <a:endParaRPr lang="fr-F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En évaluant les performances de la méthode d’inversion des formes d’ondes LiDAR par la comparaison du LAI moyen estimé à l’échelle de la parcelle avec la valeur de LAI calculé par les mesures terrains,</a:t>
            </a:r>
            <a:r>
              <a:rPr lang="fr-FR" sz="1200" kern="1200" baseline="0" dirty="0" smtClean="0">
                <a:solidFill>
                  <a:schemeClr val="tx1"/>
                </a:solidFill>
                <a:latin typeface="+mn-lt"/>
                <a:ea typeface="+mn-ea"/>
                <a:cs typeface="+mn-cs"/>
              </a:rPr>
              <a:t> nous remarquons que généralement</a:t>
            </a:r>
            <a:r>
              <a:rPr lang="fr-FR" sz="1200" kern="1200" dirty="0" smtClean="0">
                <a:solidFill>
                  <a:schemeClr val="tx1"/>
                </a:solidFill>
                <a:latin typeface="+mn-lt"/>
                <a:ea typeface="+mn-ea"/>
                <a:cs typeface="+mn-cs"/>
              </a:rPr>
              <a:t> le LAI moyen est bien estimé avec un RMSE égal à 0.75 m. Toutefois, nous remarquons une sous estimation en quelques placettes avec un </a:t>
            </a:r>
            <a:r>
              <a:rPr lang="fr-FR" sz="1200" kern="1200" dirty="0" err="1" smtClean="0">
                <a:solidFill>
                  <a:schemeClr val="tx1"/>
                </a:solidFill>
                <a:latin typeface="+mn-lt"/>
                <a:ea typeface="+mn-ea"/>
                <a:cs typeface="+mn-cs"/>
              </a:rPr>
              <a:t>Bias</a:t>
            </a:r>
            <a:r>
              <a:rPr lang="fr-FR" sz="1200" kern="1200" dirty="0" smtClean="0">
                <a:solidFill>
                  <a:schemeClr val="tx1"/>
                </a:solidFill>
                <a:latin typeface="+mn-lt"/>
                <a:ea typeface="+mn-ea"/>
                <a:cs typeface="+mn-cs"/>
              </a:rPr>
              <a:t> égal à 0.012 m. Ces résultats peuvent être expliqués en partie par le fait que l’outil TRAC tend à surestimer le LAI des forêts denses.</a:t>
            </a:r>
            <a:endParaRPr lang="en-US" dirty="0" smtClean="0"/>
          </a:p>
          <a:p>
            <a:endParaRPr lang="fr-FR" sz="1200"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54</a:t>
            </a:fld>
            <a:endParaRPr lang="fr-F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55</a:t>
            </a:fld>
            <a:endParaRPr lang="fr-F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Les bonnes performances de la méthode d’inversion portant sur les cultures sont dus probablement à la modélisation réaliste des maquettes des champs agricoles pour différents stades de croissance et à l’estimation correcte de la forme de la pulsation LiDAR. En outre, la précision des estimations obtenues pour toute taille des fenêtres illustre bien la robustesse du modèle d’inversion proposé. </a:t>
            </a:r>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56</a:t>
            </a:fld>
            <a:endParaRPr lang="fr-F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Les bonnes performances de la méthode d’inversion portant sur les cultures sont dus probablement à la modélisation réaliste des maquettes des champs agricoles pour différents stades de croissance et à l’estimation correcte de la forme de la pulsation LiDAR. En outre, la précision des estimations obtenues pour toute taille des fenêtres illustre bien la robustesse du modèle d’inversion proposé</a:t>
            </a:r>
            <a:r>
              <a:rPr lang="fr-FR" sz="1200" kern="1200" smtClean="0">
                <a:solidFill>
                  <a:schemeClr val="tx1"/>
                </a:solidFill>
                <a:latin typeface="+mn-lt"/>
                <a:ea typeface="+mn-ea"/>
                <a:cs typeface="+mn-cs"/>
              </a:rPr>
              <a:t>. </a:t>
            </a:r>
            <a:endParaRPr lang="fr-FR" sz="1200"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57</a:t>
            </a:fld>
            <a:endParaRPr lang="fr-F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Comme perspectives, </a:t>
            </a:r>
            <a:r>
              <a:rPr lang="fr-FR" sz="1200" kern="1200" dirty="0" smtClean="0">
                <a:solidFill>
                  <a:schemeClr val="tx1"/>
                </a:solidFill>
                <a:latin typeface="+mn-lt"/>
                <a:ea typeface="+mn-ea"/>
                <a:cs typeface="+mn-cs"/>
              </a:rPr>
              <a:t>nous</a:t>
            </a:r>
            <a:r>
              <a:rPr lang="fr-FR" sz="1200" kern="1200" baseline="0" dirty="0" smtClean="0">
                <a:solidFill>
                  <a:schemeClr val="tx1"/>
                </a:solidFill>
                <a:latin typeface="+mn-lt"/>
                <a:ea typeface="+mn-ea"/>
                <a:cs typeface="+mn-cs"/>
              </a:rPr>
              <a:t> comptons intégrer </a:t>
            </a:r>
            <a:r>
              <a:rPr lang="fr-FR" sz="1200" kern="1200" dirty="0" smtClean="0">
                <a:solidFill>
                  <a:schemeClr val="tx1"/>
                </a:solidFill>
                <a:latin typeface="+mn-lt"/>
                <a:ea typeface="+mn-ea"/>
                <a:cs typeface="+mn-cs"/>
              </a:rPr>
              <a:t>les </a:t>
            </a:r>
            <a:r>
              <a:rPr lang="fr-FR" sz="1200" kern="1200" dirty="0" smtClean="0">
                <a:solidFill>
                  <a:schemeClr val="tx1"/>
                </a:solidFill>
                <a:latin typeface="+mn-lt"/>
                <a:ea typeface="+mn-ea"/>
                <a:cs typeface="+mn-cs"/>
              </a:rPr>
              <a:t>méthodes d’inversion </a:t>
            </a:r>
            <a:r>
              <a:rPr lang="fr-FR" sz="1200" kern="1200" dirty="0" smtClean="0">
                <a:solidFill>
                  <a:schemeClr val="tx1"/>
                </a:solidFill>
                <a:latin typeface="+mn-lt"/>
                <a:ea typeface="+mn-ea"/>
                <a:cs typeface="+mn-cs"/>
              </a:rPr>
              <a:t>développées dans le modèle de transfert radiatif DART comme des outils d’inversion des données LiDAR. Ceci va permettre à d’autres chercheurs et utilisateurs de les explorer et les exploiter sur leurs données réelles. Ca </a:t>
            </a:r>
            <a:r>
              <a:rPr lang="fr-FR" sz="1200" b="0" i="0" kern="1200" dirty="0" smtClean="0">
                <a:solidFill>
                  <a:schemeClr val="tx1"/>
                </a:solidFill>
                <a:latin typeface="+mn-lt"/>
                <a:ea typeface="+mn-ea"/>
                <a:cs typeface="+mn-cs"/>
              </a:rPr>
              <a:t>sera ma première préoccupation dans les semaine qui suivent.</a:t>
            </a: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Avec </a:t>
            </a:r>
            <a:r>
              <a:rPr lang="fr-FR" sz="1200" kern="1200" dirty="0" smtClean="0">
                <a:solidFill>
                  <a:schemeClr val="tx1"/>
                </a:solidFill>
                <a:latin typeface="+mn-lt"/>
                <a:ea typeface="+mn-ea"/>
                <a:cs typeface="+mn-cs"/>
              </a:rPr>
              <a:t>la mise en orbite du capteur LiDAR </a:t>
            </a:r>
            <a:r>
              <a:rPr lang="fr-FR" sz="1200" kern="1200" dirty="0" err="1" smtClean="0">
                <a:solidFill>
                  <a:schemeClr val="tx1"/>
                </a:solidFill>
                <a:latin typeface="+mn-lt"/>
                <a:ea typeface="+mn-ea"/>
                <a:cs typeface="+mn-cs"/>
              </a:rPr>
              <a:t>ICESat</a:t>
            </a:r>
            <a:r>
              <a:rPr lang="fr-FR" sz="1200" kern="1200" dirty="0" smtClean="0">
                <a:solidFill>
                  <a:schemeClr val="tx1"/>
                </a:solidFill>
                <a:latin typeface="+mn-lt"/>
                <a:ea typeface="+mn-ea"/>
                <a:cs typeface="+mn-cs"/>
              </a:rPr>
              <a:t>-2 en septembre 2018 et la planification du lancement de GEDI à la fin de la même année, il serait aussi de grand intérêt de tester et valider notre développement avec ce type de capteur. La gratuité des données satellite va assurer une large diffusion des techniques d’inversion développées. </a:t>
            </a: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Finalement, nous </a:t>
            </a:r>
            <a:r>
              <a:rPr lang="fr-FR" sz="1200" kern="1200" dirty="0" smtClean="0">
                <a:solidFill>
                  <a:schemeClr val="tx1"/>
                </a:solidFill>
                <a:latin typeface="+mn-lt"/>
                <a:ea typeface="+mn-ea"/>
                <a:cs typeface="+mn-cs"/>
              </a:rPr>
              <a:t>comptons</a:t>
            </a:r>
            <a:r>
              <a:rPr lang="fr-FR" sz="1200" kern="1200" baseline="0" dirty="0" smtClean="0">
                <a:solidFill>
                  <a:schemeClr val="tx1"/>
                </a:solidFill>
                <a:latin typeface="+mn-lt"/>
                <a:ea typeface="+mn-ea"/>
                <a:cs typeface="+mn-cs"/>
              </a:rPr>
              <a:t> </a:t>
            </a:r>
            <a:r>
              <a:rPr lang="fr-FR" sz="1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Adapter la méthode d’inversion sur l’oliviers dans le cadre du projet PHC-UTIQUE : </a:t>
            </a:r>
            <a:r>
              <a:rPr lang="fr-FR" sz="1200" kern="0" dirty="0" err="1" smtClean="0">
                <a:solidFill>
                  <a:schemeClr val="accent2"/>
                </a:solidFill>
                <a:effectLst>
                  <a:outerShdw blurRad="38100" dist="38100" dir="2700000" algn="tl">
                    <a:srgbClr val="C0C0C0"/>
                  </a:outerShdw>
                </a:effectLst>
                <a:latin typeface="Times New Roman" pitchFamily="18" charset="0"/>
                <a:cs typeface="Times New Roman" pitchFamily="18" charset="0"/>
              </a:rPr>
              <a:t>SfaxOlivier</a:t>
            </a:r>
            <a:endParaRPr lang="fr-FR" sz="1200" kern="1200" dirty="0" smtClean="0">
              <a:solidFill>
                <a:schemeClr val="tx1"/>
              </a:solidFill>
              <a:latin typeface="+mn-lt"/>
              <a:ea typeface="+mn-ea"/>
              <a:cs typeface="+mn-cs"/>
            </a:endParaRPr>
          </a:p>
          <a:p>
            <a:endParaRPr lang="fr-FR" sz="1200" kern="120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F6AD9FEC-FA39-4E80-ACBF-2B5B80D497E3}" type="slidenum">
              <a:rPr lang="fr-FR" smtClean="0"/>
              <a:pPr/>
              <a:t>58</a:t>
            </a:fld>
            <a:endParaRPr lang="fr-F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A35A69F-155D-427D-926F-B829AD95438F}" type="slidenum">
              <a:rPr lang="fr-FR" smtClean="0"/>
              <a:pPr/>
              <a:t>59</a:t>
            </a:fld>
            <a:endParaRPr lang="fr-FR"/>
          </a:p>
        </p:txBody>
      </p:sp>
    </p:spTree>
    <p:extLst>
      <p:ext uri="{BB962C8B-B14F-4D97-AF65-F5344CB8AC3E}">
        <p14:creationId xmlns="" xmlns:p14="http://schemas.microsoft.com/office/powerpoint/2010/main" val="1098450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8EAA95A0-C055-4E7D-942C-460235E4F442}" type="datetime1">
              <a:rPr lang="fr-FR" smtClean="0"/>
              <a:pPr/>
              <a:t>13/12/2018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5EC41811-7331-417A-9784-B1B00666D7C0}" type="datetime1">
              <a:rPr lang="fr-FR" smtClean="0"/>
              <a:pPr/>
              <a:t>13/12/2018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212A3B67-E849-4A0A-8C87-5FC544EF2F8F}" type="datetime1">
              <a:rPr lang="fr-FR" smtClean="0"/>
              <a:pPr/>
              <a:t>13/12/2018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C4DDAF4F-6949-413D-AAF9-2710A1111FCD}" type="datetime1">
              <a:rPr lang="fr-FR" smtClean="0"/>
              <a:pPr/>
              <a:t>13/12/2018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43A21847-577D-4536-97B5-BE618A911DC7}" type="datetime1">
              <a:rPr lang="fr-FR" smtClean="0"/>
              <a:pPr/>
              <a:t>13/12/2018</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6966AABC-8B7B-4228-8F1A-DC5252666AC6}" type="datetime1">
              <a:rPr lang="fr-FR" smtClean="0"/>
              <a:pPr/>
              <a:t>13/12/2018</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D2DC33-3588-485D-8B1B-7CA93CFB9569}" type="datetime1">
              <a:rPr lang="fr-FR" smtClean="0"/>
              <a:pPr/>
              <a:t>13/12/2018</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94CD481-B11D-4DC2-93AD-91A56899E9CF}" type="datetime1">
              <a:rPr lang="fr-FR" smtClean="0"/>
              <a:pPr/>
              <a:t>13/12/2018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11FA0B9-5C1A-4AF5-995F-F6C1FFC93A02}" type="datetime1">
              <a:rPr lang="fr-FR" smtClean="0"/>
              <a:pPr/>
              <a:t>13/12/2018</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3538D409-CBE8-4F35-966D-D40F561A883E}" type="datetime1">
              <a:rPr lang="fr-FR" smtClean="0"/>
              <a:pPr/>
              <a:t>13/12/2018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390741A2-A364-4DD6-96D3-F11E1F418480}" type="datetime1">
              <a:rPr lang="fr-FR" smtClean="0"/>
              <a:pPr/>
              <a:t>13/12/2018</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19B7D1-7E9A-4967-8981-78B7B988F7D6}" type="datetime1">
              <a:rPr lang="fr-FR" smtClean="0"/>
              <a:pPr/>
              <a:t>13/12/2018</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7.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5.png"/><Relationship Id="rId5" Type="http://schemas.openxmlformats.org/officeDocument/2006/relationships/image" Target="../media/image21.jpeg"/><Relationship Id="rId10" Type="http://schemas.openxmlformats.org/officeDocument/2006/relationships/image" Target="../media/image16.png"/><Relationship Id="rId4" Type="http://schemas.openxmlformats.org/officeDocument/2006/relationships/image" Target="../media/image20.png"/><Relationship Id="rId9"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QuickStyle" Target="../diagrams/quickStyle2.xml"/><Relationship Id="rId3" Type="http://schemas.openxmlformats.org/officeDocument/2006/relationships/image" Target="../media/image33.png"/><Relationship Id="rId7" Type="http://schemas.openxmlformats.org/officeDocument/2006/relationships/diagramLayout" Target="../diagrams/layout1.xml"/><Relationship Id="rId12" Type="http://schemas.openxmlformats.org/officeDocument/2006/relationships/diagramLayout" Target="../diagrams/layout2.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Data" Target="../diagrams/data1.xml"/><Relationship Id="rId11" Type="http://schemas.openxmlformats.org/officeDocument/2006/relationships/diagramData" Target="../diagrams/data2.xml"/><Relationship Id="rId5" Type="http://schemas.openxmlformats.org/officeDocument/2006/relationships/image" Target="../media/image35.png"/><Relationship Id="rId15" Type="http://schemas.microsoft.com/office/2007/relationships/diagramDrawing" Target="../diagrams/drawing2.xml"/><Relationship Id="rId10" Type="http://schemas.microsoft.com/office/2007/relationships/diagramDrawing" Target="../diagrams/drawing1.xml"/><Relationship Id="rId4" Type="http://schemas.openxmlformats.org/officeDocument/2006/relationships/image" Target="../media/image34.png"/><Relationship Id="rId9" Type="http://schemas.openxmlformats.org/officeDocument/2006/relationships/diagramColors" Target="../diagrams/colors1.xml"/><Relationship Id="rId14" Type="http://schemas.openxmlformats.org/officeDocument/2006/relationships/diagramColors" Target="../diagrams/colors2.xml"/></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36.jpeg"/><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image" Target="../media/image37.png"/><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8" Type="http://schemas.microsoft.com/office/2007/relationships/diagramDrawing" Target="../diagrams/drawing7.xml"/><Relationship Id="rId13" Type="http://schemas.microsoft.com/office/2007/relationships/diagramDrawing" Target="../diagrams/drawing8.xml"/><Relationship Id="rId3" Type="http://schemas.openxmlformats.org/officeDocument/2006/relationships/image" Target="../media/image38.png"/><Relationship Id="rId7" Type="http://schemas.openxmlformats.org/officeDocument/2006/relationships/diagramColors" Target="../diagrams/colors7.xml"/><Relationship Id="rId12" Type="http://schemas.openxmlformats.org/officeDocument/2006/relationships/diagramColors" Target="../diagrams/colors8.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QuickStyle" Target="../diagrams/quickStyle7.xml"/><Relationship Id="rId11" Type="http://schemas.openxmlformats.org/officeDocument/2006/relationships/diagramQuickStyle" Target="../diagrams/quickStyle8.xml"/><Relationship Id="rId5" Type="http://schemas.openxmlformats.org/officeDocument/2006/relationships/diagramLayout" Target="../diagrams/layout7.xml"/><Relationship Id="rId10" Type="http://schemas.openxmlformats.org/officeDocument/2006/relationships/diagramLayout" Target="../diagrams/layout8.xml"/><Relationship Id="rId4" Type="http://schemas.openxmlformats.org/officeDocument/2006/relationships/diagramData" Target="../diagrams/data7.xml"/><Relationship Id="rId9" Type="http://schemas.openxmlformats.org/officeDocument/2006/relationships/diagramData" Target="../diagrams/data8.xml"/></Relationships>
</file>

<file path=ppt/slides/_rels/slide24.xml.rels><?xml version="1.0" encoding="UTF-8" standalone="yes"?>
<Relationships xmlns="http://schemas.openxmlformats.org/package/2006/relationships"><Relationship Id="rId8" Type="http://schemas.openxmlformats.org/officeDocument/2006/relationships/diagramQuickStyle" Target="../diagrams/quickStyle9.xml"/><Relationship Id="rId13" Type="http://schemas.openxmlformats.org/officeDocument/2006/relationships/diagramQuickStyle" Target="../diagrams/quickStyle10.xml"/><Relationship Id="rId3" Type="http://schemas.openxmlformats.org/officeDocument/2006/relationships/image" Target="../media/image33.png"/><Relationship Id="rId7" Type="http://schemas.openxmlformats.org/officeDocument/2006/relationships/diagramLayout" Target="../diagrams/layout9.xml"/><Relationship Id="rId12" Type="http://schemas.openxmlformats.org/officeDocument/2006/relationships/diagramLayout" Target="../diagrams/layout10.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Data" Target="../diagrams/data9.xml"/><Relationship Id="rId11" Type="http://schemas.openxmlformats.org/officeDocument/2006/relationships/diagramData" Target="../diagrams/data10.xml"/><Relationship Id="rId5" Type="http://schemas.openxmlformats.org/officeDocument/2006/relationships/image" Target="../media/image35.png"/><Relationship Id="rId15" Type="http://schemas.microsoft.com/office/2007/relationships/diagramDrawing" Target="../diagrams/drawing10.xml"/><Relationship Id="rId10" Type="http://schemas.microsoft.com/office/2007/relationships/diagramDrawing" Target="../diagrams/drawing9.xml"/><Relationship Id="rId4" Type="http://schemas.openxmlformats.org/officeDocument/2006/relationships/image" Target="../media/image34.png"/><Relationship Id="rId9" Type="http://schemas.openxmlformats.org/officeDocument/2006/relationships/diagramColors" Target="../diagrams/colors9.xml"/><Relationship Id="rId14" Type="http://schemas.openxmlformats.org/officeDocument/2006/relationships/diagramColors" Target="../diagrams/colors10.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8" Type="http://schemas.openxmlformats.org/officeDocument/2006/relationships/diagramQuickStyle" Target="../diagrams/quickStyle11.xml"/><Relationship Id="rId13" Type="http://schemas.openxmlformats.org/officeDocument/2006/relationships/diagramQuickStyle" Target="../diagrams/quickStyle12.xml"/><Relationship Id="rId3" Type="http://schemas.openxmlformats.org/officeDocument/2006/relationships/image" Target="../media/image33.png"/><Relationship Id="rId7" Type="http://schemas.openxmlformats.org/officeDocument/2006/relationships/diagramLayout" Target="../diagrams/layout11.xml"/><Relationship Id="rId12" Type="http://schemas.openxmlformats.org/officeDocument/2006/relationships/diagramLayout" Target="../diagrams/layout12.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diagramData" Target="../diagrams/data11.xml"/><Relationship Id="rId11" Type="http://schemas.openxmlformats.org/officeDocument/2006/relationships/diagramData" Target="../diagrams/data12.xml"/><Relationship Id="rId5" Type="http://schemas.openxmlformats.org/officeDocument/2006/relationships/image" Target="../media/image35.png"/><Relationship Id="rId15" Type="http://schemas.microsoft.com/office/2007/relationships/diagramDrawing" Target="../diagrams/drawing12.xml"/><Relationship Id="rId10" Type="http://schemas.microsoft.com/office/2007/relationships/diagramDrawing" Target="../diagrams/drawing11.xml"/><Relationship Id="rId4" Type="http://schemas.openxmlformats.org/officeDocument/2006/relationships/image" Target="../media/image34.png"/><Relationship Id="rId9" Type="http://schemas.openxmlformats.org/officeDocument/2006/relationships/diagramColors" Target="../diagrams/colors11.xml"/><Relationship Id="rId14" Type="http://schemas.openxmlformats.org/officeDocument/2006/relationships/diagramColors" Target="../diagrams/colors1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67.jpeg"/><Relationship Id="rId4" Type="http://schemas.openxmlformats.org/officeDocument/2006/relationships/image" Target="../media/image6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4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7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4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5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67.jpeg"/><Relationship Id="rId4" Type="http://schemas.openxmlformats.org/officeDocument/2006/relationships/image" Target="../media/image82.png"/></Relationships>
</file>

<file path=ppt/slides/_rels/slide5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67.jpeg"/></Relationships>
</file>

<file path=ppt/slides/_rels/slide5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p:cNvSpPr txBox="1"/>
          <p:nvPr/>
        </p:nvSpPr>
        <p:spPr>
          <a:xfrm>
            <a:off x="1619672" y="5445224"/>
            <a:ext cx="6120680" cy="923330"/>
          </a:xfrm>
          <a:prstGeom prst="rect">
            <a:avLst/>
          </a:prstGeom>
          <a:noFill/>
        </p:spPr>
        <p:txBody>
          <a:bodyPr wrap="square" rtlCol="0">
            <a:spAutoFit/>
          </a:bodyPr>
          <a:lstStyle/>
          <a:p>
            <a:pPr algn="just"/>
            <a:r>
              <a:rPr lang="fr-FR" dirty="0" smtClean="0">
                <a:solidFill>
                  <a:srgbClr val="00B050"/>
                </a:solidFill>
              </a:rPr>
              <a:t>ATSIP : Advanced Technologies for Image and Signal </a:t>
            </a:r>
            <a:r>
              <a:rPr lang="fr-FR" dirty="0" err="1" smtClean="0">
                <a:solidFill>
                  <a:srgbClr val="00B050"/>
                </a:solidFill>
              </a:rPr>
              <a:t>Processing</a:t>
            </a:r>
            <a:endParaRPr lang="fr-FR" dirty="0" smtClean="0">
              <a:solidFill>
                <a:srgbClr val="00B050"/>
              </a:solidFill>
            </a:endParaRPr>
          </a:p>
          <a:p>
            <a:pPr algn="just"/>
            <a:r>
              <a:rPr lang="fr-FR" dirty="0" smtClean="0">
                <a:solidFill>
                  <a:srgbClr val="00B050"/>
                </a:solidFill>
              </a:rPr>
              <a:t>CRNS: Centre de recherche en Numérique de Sfax</a:t>
            </a:r>
          </a:p>
          <a:p>
            <a:pPr algn="just"/>
            <a:r>
              <a:rPr lang="fr-FR" dirty="0" smtClean="0">
                <a:solidFill>
                  <a:srgbClr val="00B050"/>
                </a:solidFill>
              </a:rPr>
              <a:t>CESBIO; Centre d’Etudes Spatiales de la Biosphère</a:t>
            </a:r>
            <a:endParaRPr lang="fr-FR" dirty="0">
              <a:solidFill>
                <a:srgbClr val="00B050"/>
              </a:solidFill>
            </a:endParaRPr>
          </a:p>
        </p:txBody>
      </p:sp>
      <p:sp>
        <p:nvSpPr>
          <p:cNvPr id="2" name="Titre 1"/>
          <p:cNvSpPr>
            <a:spLocks noGrp="1"/>
          </p:cNvSpPr>
          <p:nvPr>
            <p:ph type="ctrTitle"/>
          </p:nvPr>
        </p:nvSpPr>
        <p:spPr>
          <a:xfrm>
            <a:off x="107504" y="1484784"/>
            <a:ext cx="8928992" cy="1470025"/>
          </a:xfr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a:normAutofit/>
          </a:bodyPr>
          <a:lstStyle/>
          <a:p>
            <a:r>
              <a:rPr lang="fr-FR" sz="2800" b="1" dirty="0" smtClean="0">
                <a:latin typeface="Times New Roman" pitchFamily="18" charset="0"/>
                <a:cs typeface="Times New Roman" pitchFamily="18" charset="0"/>
              </a:rPr>
              <a:t>Inversion des formes d’onde LiDAR pour l’estimation des caractéristiques des cultures et des forêts par des techniques probabilistes et </a:t>
            </a:r>
            <a:r>
              <a:rPr lang="fr-FR" sz="2800" b="1" dirty="0" err="1" smtClean="0">
                <a:latin typeface="Times New Roman" pitchFamily="18" charset="0"/>
                <a:cs typeface="Times New Roman" pitchFamily="18" charset="0"/>
              </a:rPr>
              <a:t>variationnelles</a:t>
            </a:r>
            <a:endParaRPr lang="fr-FR" sz="2800" b="1" dirty="0">
              <a:latin typeface="Times New Roman" pitchFamily="18" charset="0"/>
              <a:cs typeface="Times New Roman" pitchFamily="18" charset="0"/>
            </a:endParaRPr>
          </a:p>
        </p:txBody>
      </p:sp>
      <p:sp>
        <p:nvSpPr>
          <p:cNvPr id="3" name="Sous-titre 2"/>
          <p:cNvSpPr>
            <a:spLocks noGrp="1"/>
          </p:cNvSpPr>
          <p:nvPr>
            <p:ph type="subTitle" idx="1"/>
          </p:nvPr>
        </p:nvSpPr>
        <p:spPr>
          <a:xfrm>
            <a:off x="1331640" y="3356992"/>
            <a:ext cx="6400800" cy="2160240"/>
          </a:xfrm>
        </p:spPr>
        <p:txBody>
          <a:bodyPr>
            <a:normAutofit fontScale="40000" lnSpcReduction="20000"/>
          </a:bodyPr>
          <a:lstStyle/>
          <a:p>
            <a:r>
              <a:rPr lang="fr-FR" sz="5100" b="1" i="1" dirty="0" smtClean="0">
                <a:solidFill>
                  <a:schemeClr val="tx2"/>
                </a:solidFill>
                <a:latin typeface="Times New Roman" pitchFamily="18" charset="0"/>
                <a:cs typeface="Times New Roman" pitchFamily="18" charset="0"/>
              </a:rPr>
              <a:t>     </a:t>
            </a:r>
            <a:r>
              <a:rPr lang="fr-FR" sz="7600" b="1" i="1" dirty="0" err="1" smtClean="0">
                <a:solidFill>
                  <a:schemeClr val="tx2"/>
                </a:solidFill>
                <a:latin typeface="Times New Roman" pitchFamily="18" charset="0"/>
                <a:cs typeface="Times New Roman" pitchFamily="18" charset="0"/>
              </a:rPr>
              <a:t>Sahar</a:t>
            </a:r>
            <a:r>
              <a:rPr lang="fr-FR" sz="7600" b="1" i="1" dirty="0" smtClean="0">
                <a:solidFill>
                  <a:schemeClr val="tx2"/>
                </a:solidFill>
                <a:latin typeface="Times New Roman" pitchFamily="18" charset="0"/>
                <a:cs typeface="Times New Roman" pitchFamily="18" charset="0"/>
              </a:rPr>
              <a:t> Ben </a:t>
            </a:r>
            <a:r>
              <a:rPr lang="fr-FR" sz="7600" b="1" i="1" dirty="0" err="1" smtClean="0">
                <a:solidFill>
                  <a:schemeClr val="tx2"/>
                </a:solidFill>
                <a:latin typeface="Times New Roman" pitchFamily="18" charset="0"/>
                <a:cs typeface="Times New Roman" pitchFamily="18" charset="0"/>
              </a:rPr>
              <a:t>Hmida</a:t>
            </a:r>
            <a:r>
              <a:rPr lang="fr-FR" sz="7600" b="1" i="1" dirty="0" smtClean="0">
                <a:solidFill>
                  <a:schemeClr val="tx2"/>
                </a:solidFill>
                <a:latin typeface="Times New Roman" pitchFamily="18" charset="0"/>
                <a:cs typeface="Times New Roman" pitchFamily="18" charset="0"/>
              </a:rPr>
              <a:t> </a:t>
            </a:r>
            <a:r>
              <a:rPr lang="fr-FR" sz="3000" b="1" i="1" dirty="0" smtClean="0">
                <a:solidFill>
                  <a:schemeClr val="tx2"/>
                </a:solidFill>
                <a:latin typeface="Times New Roman" pitchFamily="18" charset="0"/>
                <a:cs typeface="Times New Roman" pitchFamily="18" charset="0"/>
              </a:rPr>
              <a:t>ATISP, CRNS, CESBIO</a:t>
            </a:r>
          </a:p>
          <a:p>
            <a:endParaRPr lang="fr-FR" b="1" i="1" dirty="0" smtClean="0">
              <a:solidFill>
                <a:schemeClr val="tx1"/>
              </a:solidFill>
              <a:latin typeface="Times New Roman" pitchFamily="18" charset="0"/>
              <a:cs typeface="Times New Roman" pitchFamily="18" charset="0"/>
            </a:endParaRPr>
          </a:p>
          <a:p>
            <a:endParaRPr lang="fr-FR" b="1" i="1" dirty="0" smtClean="0">
              <a:solidFill>
                <a:schemeClr val="tx1"/>
              </a:solidFill>
              <a:latin typeface="Times New Roman" pitchFamily="18" charset="0"/>
              <a:cs typeface="Times New Roman" pitchFamily="18" charset="0"/>
            </a:endParaRPr>
          </a:p>
          <a:p>
            <a:r>
              <a:rPr lang="fr-FR" sz="5100" dirty="0" smtClean="0">
                <a:solidFill>
                  <a:schemeClr val="tx1"/>
                </a:solidFill>
                <a:latin typeface="Times New Roman" pitchFamily="18" charset="0"/>
                <a:cs typeface="Times New Roman" pitchFamily="18" charset="0"/>
              </a:rPr>
              <a:t>Sous la direction de </a:t>
            </a:r>
          </a:p>
          <a:p>
            <a:endParaRPr lang="fr-FR" dirty="0" smtClean="0">
              <a:solidFill>
                <a:schemeClr val="tx1"/>
              </a:solidFill>
              <a:latin typeface="Times New Roman" pitchFamily="18" charset="0"/>
              <a:cs typeface="Times New Roman" pitchFamily="18" charset="0"/>
            </a:endParaRPr>
          </a:p>
          <a:p>
            <a:r>
              <a:rPr lang="fr-FR" sz="6000" b="1" dirty="0" smtClean="0">
                <a:solidFill>
                  <a:schemeClr val="tx1"/>
                </a:solidFill>
                <a:latin typeface="Times New Roman" pitchFamily="18" charset="0"/>
                <a:cs typeface="Times New Roman" pitchFamily="18" charset="0"/>
              </a:rPr>
              <a:t>Abdelaziz </a:t>
            </a:r>
            <a:r>
              <a:rPr lang="fr-FR" sz="6000" b="1" dirty="0" err="1" smtClean="0">
                <a:solidFill>
                  <a:schemeClr val="tx1"/>
                </a:solidFill>
                <a:latin typeface="Times New Roman" pitchFamily="18" charset="0"/>
                <a:cs typeface="Times New Roman" pitchFamily="18" charset="0"/>
              </a:rPr>
              <a:t>Kallel</a:t>
            </a:r>
            <a:r>
              <a:rPr lang="fr-FR" sz="6000" b="1" dirty="0" smtClean="0">
                <a:solidFill>
                  <a:schemeClr val="tx1"/>
                </a:solidFill>
                <a:latin typeface="Times New Roman" pitchFamily="18" charset="0"/>
                <a:cs typeface="Times New Roman" pitchFamily="18" charset="0"/>
              </a:rPr>
              <a:t> </a:t>
            </a:r>
            <a:r>
              <a:rPr lang="fr-FR" sz="3000" b="1" dirty="0" smtClean="0">
                <a:solidFill>
                  <a:schemeClr val="tx1"/>
                </a:solidFill>
                <a:latin typeface="Times New Roman" pitchFamily="18" charset="0"/>
                <a:cs typeface="Times New Roman" pitchFamily="18" charset="0"/>
              </a:rPr>
              <a:t>ATISP, CRNS</a:t>
            </a:r>
          </a:p>
          <a:p>
            <a:r>
              <a:rPr lang="fr-FR" sz="5100" b="1" dirty="0" smtClean="0">
                <a:solidFill>
                  <a:schemeClr val="tx1"/>
                </a:solidFill>
                <a:latin typeface="Times New Roman" pitchFamily="18" charset="0"/>
                <a:cs typeface="Times New Roman" pitchFamily="18" charset="0"/>
              </a:rPr>
              <a:t>Jean-Philippe </a:t>
            </a:r>
            <a:r>
              <a:rPr lang="fr-FR" sz="5100" b="1" dirty="0" err="1" smtClean="0">
                <a:solidFill>
                  <a:schemeClr val="tx1"/>
                </a:solidFill>
                <a:latin typeface="Times New Roman" pitchFamily="18" charset="0"/>
                <a:cs typeface="Times New Roman" pitchFamily="18" charset="0"/>
              </a:rPr>
              <a:t>Gastellu</a:t>
            </a:r>
            <a:r>
              <a:rPr lang="fr-FR" sz="5100" b="1" dirty="0" smtClean="0">
                <a:solidFill>
                  <a:schemeClr val="tx1"/>
                </a:solidFill>
                <a:latin typeface="Times New Roman" pitchFamily="18" charset="0"/>
                <a:cs typeface="Times New Roman" pitchFamily="18" charset="0"/>
              </a:rPr>
              <a:t>-</a:t>
            </a:r>
            <a:r>
              <a:rPr lang="fr-FR" sz="5100" b="1" dirty="0" err="1" smtClean="0">
                <a:solidFill>
                  <a:schemeClr val="tx1"/>
                </a:solidFill>
                <a:latin typeface="Times New Roman" pitchFamily="18" charset="0"/>
                <a:cs typeface="Times New Roman" pitchFamily="18" charset="0"/>
              </a:rPr>
              <a:t>Etchegorry</a:t>
            </a:r>
            <a:r>
              <a:rPr lang="fr-FR" sz="5100" b="1" dirty="0" smtClean="0">
                <a:solidFill>
                  <a:schemeClr val="tx1"/>
                </a:solidFill>
                <a:latin typeface="Times New Roman" pitchFamily="18" charset="0"/>
                <a:cs typeface="Times New Roman" pitchFamily="18" charset="0"/>
              </a:rPr>
              <a:t> </a:t>
            </a:r>
            <a:r>
              <a:rPr lang="fr-FR" sz="3000" b="1" dirty="0" smtClean="0">
                <a:solidFill>
                  <a:schemeClr val="tx1"/>
                </a:solidFill>
                <a:latin typeface="Times New Roman" pitchFamily="18" charset="0"/>
                <a:cs typeface="Times New Roman" pitchFamily="18" charset="0"/>
              </a:rPr>
              <a:t>CESBIO</a:t>
            </a:r>
          </a:p>
          <a:p>
            <a:endParaRPr lang="fr-FR" dirty="0">
              <a:latin typeface="Times New Roman" pitchFamily="18" charset="0"/>
              <a:cs typeface="Times New Roman" pitchFamily="18" charset="0"/>
            </a:endParaRPr>
          </a:p>
        </p:txBody>
      </p:sp>
      <p:pic>
        <p:nvPicPr>
          <p:cNvPr id="4" name="Image 3" descr="CRNS.png"/>
          <p:cNvPicPr>
            <a:picLocks noChangeAspect="1"/>
          </p:cNvPicPr>
          <p:nvPr/>
        </p:nvPicPr>
        <p:blipFill>
          <a:blip r:embed="rId2" cstate="print"/>
          <a:stretch>
            <a:fillRect/>
          </a:stretch>
        </p:blipFill>
        <p:spPr>
          <a:xfrm>
            <a:off x="1619672" y="0"/>
            <a:ext cx="2016224" cy="995090"/>
          </a:xfrm>
          <a:prstGeom prst="rect">
            <a:avLst/>
          </a:prstGeom>
        </p:spPr>
      </p:pic>
      <p:pic>
        <p:nvPicPr>
          <p:cNvPr id="5" name="Image 4" descr="téléchargement.jpg"/>
          <p:cNvPicPr>
            <a:picLocks noChangeAspect="1"/>
          </p:cNvPicPr>
          <p:nvPr/>
        </p:nvPicPr>
        <p:blipFill>
          <a:blip r:embed="rId3" cstate="print"/>
          <a:stretch>
            <a:fillRect/>
          </a:stretch>
        </p:blipFill>
        <p:spPr>
          <a:xfrm>
            <a:off x="5292080" y="0"/>
            <a:ext cx="1512168" cy="1124744"/>
          </a:xfrm>
          <a:prstGeom prst="rect">
            <a:avLst/>
          </a:prstGeom>
        </p:spPr>
      </p:pic>
      <p:pic>
        <p:nvPicPr>
          <p:cNvPr id="6" name="Image 5" descr="enis.png"/>
          <p:cNvPicPr>
            <a:picLocks noChangeAspect="1"/>
          </p:cNvPicPr>
          <p:nvPr/>
        </p:nvPicPr>
        <p:blipFill>
          <a:blip r:embed="rId4" cstate="print"/>
          <a:stretch>
            <a:fillRect/>
          </a:stretch>
        </p:blipFill>
        <p:spPr>
          <a:xfrm>
            <a:off x="179512" y="0"/>
            <a:ext cx="1368152" cy="1052736"/>
          </a:xfrm>
          <a:prstGeom prst="rect">
            <a:avLst/>
          </a:prstGeom>
        </p:spPr>
      </p:pic>
      <p:pic>
        <p:nvPicPr>
          <p:cNvPr id="7" name="Image 6" descr="UPS.png"/>
          <p:cNvPicPr>
            <a:picLocks noChangeAspect="1"/>
          </p:cNvPicPr>
          <p:nvPr/>
        </p:nvPicPr>
        <p:blipFill>
          <a:blip r:embed="rId5" cstate="print"/>
          <a:stretch>
            <a:fillRect/>
          </a:stretch>
        </p:blipFill>
        <p:spPr>
          <a:xfrm>
            <a:off x="6804248" y="0"/>
            <a:ext cx="2339752" cy="1052736"/>
          </a:xfrm>
          <a:prstGeom prst="rect">
            <a:avLst/>
          </a:prstGeom>
        </p:spPr>
      </p:pic>
      <p:pic>
        <p:nvPicPr>
          <p:cNvPr id="10" name="Image 9" descr="atisp.jpg"/>
          <p:cNvPicPr>
            <a:picLocks noChangeAspect="1"/>
          </p:cNvPicPr>
          <p:nvPr/>
        </p:nvPicPr>
        <p:blipFill>
          <a:blip r:embed="rId6" cstate="print"/>
          <a:stretch>
            <a:fillRect/>
          </a:stretch>
        </p:blipFill>
        <p:spPr>
          <a:xfrm>
            <a:off x="3779912" y="144016"/>
            <a:ext cx="1440160" cy="764704"/>
          </a:xfrm>
          <a:prstGeom prst="rect">
            <a:avLst/>
          </a:prstGeom>
        </p:spPr>
      </p:pic>
      <p:sp>
        <p:nvSpPr>
          <p:cNvPr id="12" name="ZoneTexte 11"/>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1</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1477962"/>
            <a:ext cx="8928992" cy="4687341"/>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r>
              <a:rPr kumimoji="0" lang="fr-FR" sz="32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rPr>
              <a:t>Problématique</a:t>
            </a:r>
            <a:r>
              <a:rPr kumimoji="0" lang="fr-FR" sz="2800" b="0" i="0" u="none" strike="noStrike" kern="0" cap="none" spc="0" normalizeH="0" baseline="0" noProof="0" dirty="0" smtClean="0">
                <a:ln>
                  <a:noFill/>
                </a:ln>
                <a:solidFill>
                  <a:srgbClr val="000099"/>
                </a:solidFill>
                <a:effectLst/>
                <a:uLnTx/>
                <a:uFillTx/>
                <a:latin typeface="Arial"/>
                <a:ea typeface="+mn-ea"/>
                <a:cs typeface="Lucida Sans Unicode"/>
              </a:rPr>
              <a:t> :</a:t>
            </a:r>
          </a:p>
          <a:p>
            <a:pPr marL="341313" lvl="0" indent="-341313" defTabSz="449263" fontAlgn="base">
              <a:lnSpc>
                <a:spcPct val="90000"/>
              </a:lnSpc>
              <a:spcBef>
                <a:spcPts val="700"/>
              </a:spcBef>
              <a:spcAft>
                <a:spcPct val="0"/>
              </a:spcAft>
              <a:buClr>
                <a:srgbClr val="FF9900"/>
              </a:buClr>
              <a:buSzPct val="130000"/>
              <a:defRPr/>
            </a:pPr>
            <a:r>
              <a:rPr lang="fr-FR" sz="2400" kern="0" dirty="0" smtClean="0">
                <a:solidFill>
                  <a:srgbClr val="000099"/>
                </a:solidFill>
                <a:latin typeface="Times New Roman" pitchFamily="18" charset="0"/>
                <a:cs typeface="Times New Roman" pitchFamily="18" charset="0"/>
              </a:rPr>
              <a:t>               </a:t>
            </a:r>
            <a:r>
              <a:rPr lang="fr-FR" sz="2400" kern="0" dirty="0" smtClean="0">
                <a:latin typeface="Times New Roman" pitchFamily="18" charset="0"/>
                <a:cs typeface="Times New Roman" pitchFamily="18" charset="0"/>
              </a:rPr>
              <a:t>Gestion des ressources agricoles et forestières</a:t>
            </a:r>
          </a:p>
          <a:p>
            <a:pPr marL="341313" lvl="0" indent="-341313" defTabSz="449263" fontAlgn="base">
              <a:lnSpc>
                <a:spcPct val="90000"/>
              </a:lnSpc>
              <a:spcBef>
                <a:spcPts val="700"/>
              </a:spcBef>
              <a:spcAft>
                <a:spcPct val="0"/>
              </a:spcAft>
              <a:buClr>
                <a:srgbClr val="FF9900"/>
              </a:buClr>
              <a:buSzPct val="130000"/>
              <a:defRPr/>
            </a:pP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ctr"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r>
              <a:rPr kumimoji="0" lang="fr-FR" sz="2400" b="0" i="0" u="none" strike="noStrike" kern="0" cap="none" spc="0" normalizeH="0" baseline="0" noProof="0" dirty="0" smtClean="0">
                <a:ln>
                  <a:noFill/>
                </a:ln>
                <a:solidFill>
                  <a:srgbClr val="FF0000"/>
                </a:solidFill>
                <a:effectLst/>
                <a:uLnTx/>
                <a:uFillTx/>
                <a:latin typeface="Times New Roman" pitchFamily="18" charset="0"/>
                <a:ea typeface="+mn-ea"/>
                <a:cs typeface="Times New Roman" pitchFamily="18" charset="0"/>
              </a:rPr>
              <a:t>Comment </a:t>
            </a:r>
            <a:r>
              <a:rPr kumimoji="0" lang="fr-FR" sz="2400" b="1" i="0" u="none" strike="noStrike" kern="0" cap="none" spc="0" normalizeH="0" baseline="0" noProof="0" dirty="0" smtClean="0">
                <a:ln>
                  <a:noFill/>
                </a:ln>
                <a:solidFill>
                  <a:srgbClr val="FF0000"/>
                </a:solidFill>
                <a:effectLst/>
                <a:uLnTx/>
                <a:uFillTx/>
                <a:latin typeface="Times New Roman" pitchFamily="18" charset="0"/>
                <a:ea typeface="+mn-ea"/>
                <a:cs typeface="Times New Roman" pitchFamily="18" charset="0"/>
              </a:rPr>
              <a:t>améliorer</a:t>
            </a:r>
            <a:r>
              <a:rPr kumimoji="0" lang="fr-FR" sz="2400" b="0" i="0" u="none" strike="noStrike" kern="0" cap="none" spc="0" normalizeH="0" baseline="0" noProof="0" dirty="0" smtClean="0">
                <a:ln>
                  <a:noFill/>
                </a:ln>
                <a:solidFill>
                  <a:srgbClr val="FF0000"/>
                </a:solidFill>
                <a:effectLst/>
                <a:uLnTx/>
                <a:uFillTx/>
                <a:latin typeface="Times New Roman" pitchFamily="18" charset="0"/>
                <a:ea typeface="+mn-ea"/>
                <a:cs typeface="Times New Roman" pitchFamily="18" charset="0"/>
              </a:rPr>
              <a:t> cette gestion</a:t>
            </a:r>
            <a:r>
              <a:rPr kumimoji="0" lang="fr-FR" sz="2400" b="0" i="0" u="none" strike="noStrike" kern="0" cap="none" spc="0" normalizeH="0" noProof="0" dirty="0" smtClean="0">
                <a:ln>
                  <a:noFill/>
                </a:ln>
                <a:solidFill>
                  <a:srgbClr val="FF0000"/>
                </a:solidFill>
                <a:effectLst/>
                <a:uLnTx/>
                <a:uFillTx/>
                <a:latin typeface="Times New Roman" pitchFamily="18" charset="0"/>
                <a:ea typeface="+mn-ea"/>
                <a:cs typeface="Times New Roman" pitchFamily="18" charset="0"/>
              </a:rPr>
              <a:t> </a:t>
            </a:r>
            <a:r>
              <a:rPr kumimoji="0" lang="fr-FR" sz="2400" b="0" i="0" u="none" strike="noStrike" kern="0" cap="none" spc="0" normalizeH="0" baseline="0" noProof="0" dirty="0" smtClean="0">
                <a:ln>
                  <a:noFill/>
                </a:ln>
                <a:solidFill>
                  <a:srgbClr val="FF0000"/>
                </a:solidFill>
                <a:effectLst/>
                <a:uLnTx/>
                <a:uFillTx/>
                <a:latin typeface="Times New Roman" pitchFamily="18" charset="0"/>
                <a:ea typeface="+mn-ea"/>
                <a:cs typeface="Times New Roman" pitchFamily="18" charset="0"/>
              </a:rPr>
              <a:t>?</a:t>
            </a:r>
          </a:p>
          <a:p>
            <a:pPr marL="341313" lvl="0" indent="-341313" defTabSz="449263" fontAlgn="base">
              <a:lnSpc>
                <a:spcPct val="90000"/>
              </a:lnSpc>
              <a:spcBef>
                <a:spcPts val="700"/>
              </a:spcBef>
              <a:spcAft>
                <a:spcPct val="0"/>
              </a:spcAft>
              <a:buClr>
                <a:srgbClr val="FF9900"/>
              </a:buClr>
              <a:buSzPct val="130000"/>
              <a:defRPr/>
            </a:pPr>
            <a:r>
              <a:rPr lang="fr-FR" sz="2400" kern="0" dirty="0" smtClean="0">
                <a:solidFill>
                  <a:srgbClr val="000099"/>
                </a:solidFill>
                <a:latin typeface="Times New Roman" pitchFamily="18" charset="0"/>
                <a:cs typeface="Times New Roman" pitchFamily="18" charset="0"/>
              </a:rPr>
              <a:t>       </a:t>
            </a:r>
            <a:r>
              <a:rPr lang="fr-FR" sz="2400" kern="0" dirty="0" smtClean="0">
                <a:solidFill>
                  <a:srgbClr val="00B050"/>
                </a:solidFill>
                <a:latin typeface="Times New Roman" pitchFamily="18" charset="0"/>
                <a:cs typeface="Times New Roman" pitchFamily="18" charset="0"/>
              </a:rPr>
              <a:t>Une solution </a:t>
            </a:r>
            <a:r>
              <a:rPr lang="fr-FR" sz="2400" kern="0" dirty="0" smtClean="0">
                <a:solidFill>
                  <a:srgbClr val="000099"/>
                </a:solidFill>
                <a:latin typeface="Times New Roman" pitchFamily="18" charset="0"/>
                <a:cs typeface="Times New Roman" pitchFamily="18" charset="0"/>
              </a:rPr>
              <a:t>: meilleur suivi dans le temps de l'architecture et la  biomasse de ces couverts.</a:t>
            </a:r>
          </a:p>
          <a:p>
            <a:pPr marL="341313" lvl="0" indent="-341313" defTabSz="449263" fontAlgn="base">
              <a:lnSpc>
                <a:spcPct val="90000"/>
              </a:lnSpc>
              <a:spcBef>
                <a:spcPts val="700"/>
              </a:spcBef>
              <a:spcAft>
                <a:spcPct val="0"/>
              </a:spcAft>
              <a:buClr>
                <a:srgbClr val="FF9900"/>
              </a:buClr>
              <a:buSzPct val="130000"/>
              <a:defRPr/>
            </a:pPr>
            <a:endParaRPr lang="fr-FR" sz="2400" kern="0" dirty="0" smtClean="0">
              <a:solidFill>
                <a:srgbClr val="000099"/>
              </a:solidFill>
              <a:latin typeface="Times New Roman" pitchFamily="18" charset="0"/>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r>
              <a:rPr kumimoji="0" lang="fr-FR" sz="2400" b="0" i="0" u="none" strike="noStrike" kern="0" cap="none" spc="0" normalizeH="0" baseline="0" noProof="0" dirty="0" smtClean="0">
                <a:ln>
                  <a:noFill/>
                </a:ln>
                <a:solidFill>
                  <a:srgbClr val="00B050"/>
                </a:solidFill>
                <a:effectLst/>
                <a:uLnTx/>
                <a:uFillTx/>
                <a:latin typeface="Times New Roman" pitchFamily="18" charset="0"/>
                <a:ea typeface="+mn-ea"/>
                <a:cs typeface="Times New Roman" pitchFamily="18" charset="0"/>
              </a:rPr>
              <a:t>Intérêt des techniques</a:t>
            </a:r>
            <a:r>
              <a:rPr kumimoji="0" lang="fr-FR" sz="2400" b="0" i="0" u="none" strike="noStrike" kern="0" cap="none" spc="0" normalizeH="0" noProof="0" dirty="0" smtClean="0">
                <a:ln>
                  <a:noFill/>
                </a:ln>
                <a:solidFill>
                  <a:srgbClr val="00B050"/>
                </a:solidFill>
                <a:effectLst/>
                <a:uLnTx/>
                <a:uFillTx/>
                <a:latin typeface="Times New Roman" pitchFamily="18" charset="0"/>
                <a:ea typeface="+mn-ea"/>
                <a:cs typeface="Times New Roman" pitchFamily="18" charset="0"/>
              </a:rPr>
              <a:t> de la télédétection </a:t>
            </a: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lang="fr-FR" sz="2400" kern="0" baseline="0" dirty="0" smtClean="0">
              <a:solidFill>
                <a:srgbClr val="000099"/>
              </a:solidFill>
              <a:latin typeface="Times New Roman" pitchFamily="18" charset="0"/>
              <a:cs typeface="Times New Roman" pitchFamily="18" charset="0"/>
            </a:endParaRPr>
          </a:p>
          <a:p>
            <a:pPr marL="804863" marR="0" lvl="1" indent="1588"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r>
              <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rPr>
              <a:t>                          </a:t>
            </a:r>
            <a:r>
              <a:rPr kumimoji="0" lang="fr-FR" sz="2400" b="0" i="0" u="none" strike="noStrike" kern="0" cap="none" spc="0" normalizeH="0" noProof="0" dirty="0" smtClean="0">
                <a:ln>
                  <a:noFill/>
                </a:ln>
                <a:effectLst/>
                <a:uLnTx/>
                <a:uFillTx/>
                <a:latin typeface="Times New Roman" pitchFamily="18" charset="0"/>
                <a:ea typeface="+mn-ea"/>
                <a:cs typeface="Times New Roman" pitchFamily="18" charset="0"/>
              </a:rPr>
              <a:t>La technologie LiDAR</a:t>
            </a:r>
          </a:p>
          <a:p>
            <a:pPr marL="804863" marR="0" lvl="1" indent="1588"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r>
              <a:rPr lang="fr-FR" sz="2400" kern="0" dirty="0" smtClean="0">
                <a:latin typeface="Times New Roman" pitchFamily="18" charset="0"/>
                <a:cs typeface="Times New Roman" pitchFamily="18" charset="0"/>
              </a:rPr>
              <a:t>                  « </a:t>
            </a:r>
            <a:r>
              <a:rPr lang="fr-FR" sz="2400" kern="0" baseline="0" dirty="0" smtClean="0">
                <a:latin typeface="Times New Roman" pitchFamily="18" charset="0"/>
                <a:cs typeface="Times New Roman" pitchFamily="18" charset="0"/>
              </a:rPr>
              <a:t>Light </a:t>
            </a:r>
            <a:r>
              <a:rPr lang="fr-FR" sz="2400" kern="0" baseline="0" dirty="0" err="1" smtClean="0">
                <a:latin typeface="Times New Roman" pitchFamily="18" charset="0"/>
                <a:cs typeface="Times New Roman" pitchFamily="18" charset="0"/>
              </a:rPr>
              <a:t>Detection</a:t>
            </a:r>
            <a:r>
              <a:rPr lang="fr-FR" sz="2400" kern="0" baseline="0" dirty="0" smtClean="0">
                <a:latin typeface="Times New Roman" pitchFamily="18" charset="0"/>
                <a:cs typeface="Times New Roman" pitchFamily="18" charset="0"/>
              </a:rPr>
              <a:t> and </a:t>
            </a:r>
            <a:r>
              <a:rPr lang="fr-FR" sz="2400" kern="0" baseline="0" dirty="0" err="1" smtClean="0">
                <a:latin typeface="Times New Roman" pitchFamily="18" charset="0"/>
                <a:cs typeface="Times New Roman" pitchFamily="18" charset="0"/>
              </a:rPr>
              <a:t>Ranging</a:t>
            </a:r>
            <a:r>
              <a:rPr lang="fr-FR" sz="2400" kern="0" baseline="0" dirty="0" smtClean="0">
                <a:latin typeface="Times New Roman" pitchFamily="18" charset="0"/>
                <a:cs typeface="Times New Roman" pitchFamily="18" charset="0"/>
              </a:rPr>
              <a:t> »</a:t>
            </a:r>
            <a:endParaRPr kumimoji="0" lang="fr-FR" sz="2400" b="0" i="0" u="none" strike="noStrike" kern="0" cap="none" spc="0" normalizeH="0" baseline="0" noProof="0" dirty="0" smtClean="0">
              <a:ln>
                <a:noFill/>
              </a:ln>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4"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600" b="1" i="0" u="none" strike="noStrike" kern="1200" cap="none" spc="0" normalizeH="0" baseline="0" noProof="0" dirty="0" smtClean="0">
                <a:ln>
                  <a:noFill/>
                </a:ln>
                <a:solidFill>
                  <a:schemeClr val="accent2"/>
                </a:solidFill>
                <a:effectLst/>
                <a:uLnTx/>
                <a:uFillTx/>
                <a:latin typeface="Times New Roman" pitchFamily="18" charset="0"/>
                <a:ea typeface="+mj-ea"/>
                <a:cs typeface="Times New Roman" pitchFamily="18" charset="0"/>
              </a:rPr>
              <a:t>Cadre de la thèse</a:t>
            </a:r>
            <a:endParaRPr kumimoji="0" lang="fr-FR" sz="3600" b="1" i="0" u="none" strike="noStrike" kern="1200" cap="none" spc="0" normalizeH="0" baseline="0" noProof="0" dirty="0">
              <a:ln>
                <a:noFill/>
              </a:ln>
              <a:solidFill>
                <a:schemeClr val="accent2"/>
              </a:solidFill>
              <a:effectLst/>
              <a:uLnTx/>
              <a:uFillTx/>
              <a:latin typeface="Times New Roman" pitchFamily="18" charset="0"/>
              <a:ea typeface="+mj-ea"/>
              <a:cs typeface="Times New Roman" pitchFamily="18" charset="0"/>
            </a:endParaRPr>
          </a:p>
        </p:txBody>
      </p:sp>
      <p:pic>
        <p:nvPicPr>
          <p:cNvPr id="6" name="Image 5" descr="idee.png"/>
          <p:cNvPicPr>
            <a:picLocks noChangeAspect="1"/>
          </p:cNvPicPr>
          <p:nvPr/>
        </p:nvPicPr>
        <p:blipFill>
          <a:blip r:embed="rId3" cstate="print"/>
          <a:stretch>
            <a:fillRect/>
          </a:stretch>
        </p:blipFill>
        <p:spPr>
          <a:xfrm>
            <a:off x="1115616" y="5229200"/>
            <a:ext cx="936104" cy="792088"/>
          </a:xfrm>
          <a:prstGeom prst="rect">
            <a:avLst/>
          </a:prstGeom>
        </p:spPr>
      </p:pic>
      <p:sp>
        <p:nvSpPr>
          <p:cNvPr id="8" name="Flèche droite 7"/>
          <p:cNvSpPr/>
          <p:nvPr/>
        </p:nvSpPr>
        <p:spPr>
          <a:xfrm>
            <a:off x="683568" y="4437112"/>
            <a:ext cx="504056" cy="288032"/>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2</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spcBef>
                <a:spcPct val="0"/>
              </a:spcBef>
              <a:defRPr/>
            </a:pPr>
            <a:r>
              <a:rPr lang="fr-FR" sz="2400" b="1" dirty="0" smtClean="0">
                <a:solidFill>
                  <a:schemeClr val="accent2"/>
                </a:solidFill>
                <a:latin typeface="Times New Roman" pitchFamily="18" charset="0"/>
                <a:cs typeface="Times New Roman" pitchFamily="18" charset="0"/>
              </a:rPr>
              <a:t>Cadre de la thèse                     </a:t>
            </a:r>
            <a:r>
              <a:rPr lang="fr-FR" sz="2400" b="1" kern="0" dirty="0" smtClean="0">
                <a:solidFill>
                  <a:srgbClr val="000099"/>
                </a:solidFill>
                <a:latin typeface="Times New Roman" pitchFamily="18" charset="0"/>
                <a:cs typeface="Times New Roman" pitchFamily="18" charset="0"/>
              </a:rPr>
              <a:t>LiDAR</a:t>
            </a:r>
          </a:p>
        </p:txBody>
      </p:sp>
      <p:pic>
        <p:nvPicPr>
          <p:cNvPr id="7" name="Image 6" descr="lidar.PNG"/>
          <p:cNvPicPr>
            <a:picLocks noChangeAspect="1"/>
          </p:cNvPicPr>
          <p:nvPr/>
        </p:nvPicPr>
        <p:blipFill>
          <a:blip r:embed="rId3" cstate="print"/>
          <a:stretch>
            <a:fillRect/>
          </a:stretch>
        </p:blipFill>
        <p:spPr>
          <a:xfrm>
            <a:off x="381000" y="1412776"/>
            <a:ext cx="8287072" cy="4752528"/>
          </a:xfrm>
          <a:prstGeom prst="rect">
            <a:avLst/>
          </a:prstGeom>
        </p:spPr>
      </p:pic>
      <p:sp>
        <p:nvSpPr>
          <p:cNvPr id="6" name="ZoneTexte 5"/>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3</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107504" y="1124744"/>
            <a:ext cx="4388296" cy="4525963"/>
          </a:xfrm>
        </p:spPr>
        <p:txBody>
          <a:bodyPr>
            <a:normAutofit/>
          </a:bodyPr>
          <a:lstStyle/>
          <a:p>
            <a:pPr algn="ctr">
              <a:buFont typeface="Wingdings" pitchFamily="2" charset="2"/>
              <a:buChar char="ü"/>
            </a:pPr>
            <a:r>
              <a:rPr lang="fr-FR" sz="2200" b="1" dirty="0" smtClean="0">
                <a:solidFill>
                  <a:schemeClr val="accent6"/>
                </a:solidFill>
                <a:latin typeface="Times New Roman" pitchFamily="18" charset="0"/>
                <a:cs typeface="Times New Roman" pitchFamily="18" charset="0"/>
              </a:rPr>
              <a:t>LiDAR à retours discrets</a:t>
            </a:r>
          </a:p>
          <a:p>
            <a:pPr>
              <a:buNone/>
            </a:pPr>
            <a:r>
              <a:rPr lang="fr-FR" sz="2200" dirty="0" smtClean="0">
                <a:latin typeface="Times New Roman" pitchFamily="18" charset="0"/>
                <a:cs typeface="Times New Roman" pitchFamily="18" charset="0"/>
              </a:rPr>
              <a:t>     Enregistrement d’au moins deux retours par impulsion =&gt; Nuage de points discrets</a:t>
            </a:r>
          </a:p>
        </p:txBody>
      </p:sp>
      <p:sp>
        <p:nvSpPr>
          <p:cNvPr id="4" name="Espace réservé du contenu 3"/>
          <p:cNvSpPr>
            <a:spLocks noGrp="1"/>
          </p:cNvSpPr>
          <p:nvPr>
            <p:ph sz="half" idx="2"/>
          </p:nvPr>
        </p:nvSpPr>
        <p:spPr>
          <a:xfrm>
            <a:off x="4283968" y="1124744"/>
            <a:ext cx="4752528" cy="4525963"/>
          </a:xfrm>
        </p:spPr>
        <p:txBody>
          <a:bodyPr>
            <a:normAutofit/>
          </a:bodyPr>
          <a:lstStyle/>
          <a:p>
            <a:pPr algn="ctr">
              <a:buFont typeface="Wingdings" pitchFamily="2" charset="2"/>
              <a:buChar char="ü"/>
            </a:pPr>
            <a:r>
              <a:rPr lang="fr-FR" sz="2200" b="1" dirty="0" smtClean="0">
                <a:solidFill>
                  <a:schemeClr val="accent6"/>
                </a:solidFill>
                <a:latin typeface="Times New Roman" pitchFamily="18" charset="0"/>
                <a:cs typeface="Times New Roman" pitchFamily="18" charset="0"/>
              </a:rPr>
              <a:t>LiDAR à formes d’onde complètes</a:t>
            </a:r>
          </a:p>
          <a:p>
            <a:pPr>
              <a:buNone/>
            </a:pPr>
            <a:r>
              <a:rPr lang="fr-FR" sz="2200" dirty="0" smtClean="0">
                <a:latin typeface="Times New Roman" pitchFamily="18" charset="0"/>
                <a:cs typeface="Times New Roman" pitchFamily="18" charset="0"/>
              </a:rPr>
              <a:t>     Enregistrer l’intensité de l’énergie diffusée de manière continue pour chaque impulsion =&gt; forme d’onde</a:t>
            </a:r>
            <a:endParaRPr lang="fr-FR" sz="2200" dirty="0">
              <a:latin typeface="Times New Roman" pitchFamily="18" charset="0"/>
              <a:cs typeface="Times New Roman" pitchFamily="18" charset="0"/>
            </a:endParaRPr>
          </a:p>
        </p:txBody>
      </p:sp>
      <p:pic>
        <p:nvPicPr>
          <p:cNvPr id="7" name="Image 6" descr="fig2_principe_lidar_retours discret.png"/>
          <p:cNvPicPr/>
          <p:nvPr/>
        </p:nvPicPr>
        <p:blipFill>
          <a:blip r:embed="rId3" cstate="print"/>
          <a:stretch>
            <a:fillRect/>
          </a:stretch>
        </p:blipFill>
        <p:spPr>
          <a:xfrm>
            <a:off x="1" y="2708920"/>
            <a:ext cx="2195735" cy="3528392"/>
          </a:xfrm>
          <a:prstGeom prst="rect">
            <a:avLst/>
          </a:prstGeom>
        </p:spPr>
      </p:pic>
      <p:pic>
        <p:nvPicPr>
          <p:cNvPr id="9" name="Image 8" descr="chm2.png"/>
          <p:cNvPicPr/>
          <p:nvPr/>
        </p:nvPicPr>
        <p:blipFill>
          <a:blip r:embed="rId4" cstate="print"/>
          <a:stretch>
            <a:fillRect/>
          </a:stretch>
        </p:blipFill>
        <p:spPr>
          <a:xfrm>
            <a:off x="2195736" y="2708920"/>
            <a:ext cx="2664296" cy="3528392"/>
          </a:xfrm>
          <a:prstGeom prst="rect">
            <a:avLst/>
          </a:prstGeom>
        </p:spPr>
      </p:pic>
      <p:pic>
        <p:nvPicPr>
          <p:cNvPr id="8" name="Image 7" descr="fullwave.jpeg"/>
          <p:cNvPicPr/>
          <p:nvPr/>
        </p:nvPicPr>
        <p:blipFill>
          <a:blip r:embed="rId5" cstate="print"/>
          <a:stretch>
            <a:fillRect/>
          </a:stretch>
        </p:blipFill>
        <p:spPr>
          <a:xfrm>
            <a:off x="4572000" y="2708920"/>
            <a:ext cx="4464496" cy="3672076"/>
          </a:xfrm>
          <a:prstGeom prst="rect">
            <a:avLst/>
          </a:prstGeom>
        </p:spPr>
      </p:pic>
      <p:sp>
        <p:nvSpPr>
          <p:cNvPr id="10"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spcBef>
                <a:spcPct val="0"/>
              </a:spcBef>
              <a:defRPr/>
            </a:pPr>
            <a:r>
              <a:rPr lang="fr-FR" sz="2400" b="1" dirty="0" smtClean="0">
                <a:solidFill>
                  <a:schemeClr val="accent2"/>
                </a:solidFill>
                <a:latin typeface="Times New Roman" pitchFamily="18" charset="0"/>
                <a:cs typeface="Times New Roman" pitchFamily="18" charset="0"/>
              </a:rPr>
              <a:t>Cadre de la thèse       </a:t>
            </a:r>
            <a:r>
              <a:rPr lang="fr-FR" sz="2400" b="1" kern="0" dirty="0" smtClean="0">
                <a:solidFill>
                  <a:srgbClr val="000099"/>
                </a:solidFill>
                <a:latin typeface="Times New Roman" pitchFamily="18" charset="0"/>
                <a:cs typeface="Times New Roman" pitchFamily="18" charset="0"/>
              </a:rPr>
              <a:t>Principaux types de LiDAR	</a:t>
            </a:r>
          </a:p>
        </p:txBody>
      </p:sp>
      <p:sp>
        <p:nvSpPr>
          <p:cNvPr id="11" name="ZoneTexte 10"/>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4</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p:cNvSpPr txBox="1">
            <a:spLocks noChangeArrowheads="1"/>
          </p:cNvSpPr>
          <p:nvPr/>
        </p:nvSpPr>
        <p:spPr bwMode="auto">
          <a:xfrm>
            <a:off x="215008" y="1196752"/>
            <a:ext cx="8928992" cy="5544616"/>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spcBef>
                <a:spcPts val="700"/>
              </a:spcBef>
              <a:spcAft>
                <a:spcPct val="0"/>
              </a:spcAft>
              <a:buClr>
                <a:srgbClr val="FF9900"/>
              </a:buClr>
              <a:buSzPct val="130000"/>
              <a:buFont typeface="Wingdings" pitchFamily="2" charset="2"/>
              <a:buChar char="F"/>
              <a:tabLst/>
              <a:defRPr/>
            </a:pPr>
            <a:r>
              <a:rPr lang="fr-FR" sz="2400" b="1"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V</a:t>
            </a:r>
            <a:r>
              <a:rPr lang="fr-FR" sz="2400" b="1" i="1" kern="0" noProof="0" dirty="0" err="1" smtClean="0">
                <a:solidFill>
                  <a:schemeClr val="accent6"/>
                </a:solidFill>
                <a:effectLst>
                  <a:outerShdw blurRad="38100" dist="38100" dir="2700000" algn="tl">
                    <a:srgbClr val="C0C0C0"/>
                  </a:outerShdw>
                </a:effectLst>
                <a:latin typeface="Times New Roman" pitchFamily="18" charset="0"/>
                <a:cs typeface="Times New Roman" pitchFamily="18" charset="0"/>
              </a:rPr>
              <a:t>égétation</a:t>
            </a:r>
            <a:r>
              <a:rPr lang="fr-FR" sz="2400" b="1" i="1" kern="0" noProof="0" dirty="0" smtClean="0">
                <a:solidFill>
                  <a:schemeClr val="accent6"/>
                </a:solidFill>
                <a:effectLst>
                  <a:outerShdw blurRad="38100" dist="38100" dir="2700000" algn="tl">
                    <a:srgbClr val="C0C0C0"/>
                  </a:outerShdw>
                </a:effectLst>
                <a:latin typeface="Times New Roman" pitchFamily="18" charset="0"/>
                <a:cs typeface="Times New Roman" pitchFamily="18" charset="0"/>
              </a:rPr>
              <a:t>: </a:t>
            </a:r>
          </a:p>
          <a:p>
            <a:pPr marL="341313" marR="0" lvl="0" indent="-341313" algn="l" defTabSz="449263" rtl="0" eaLnBrk="1" fontAlgn="base" latinLnBrk="0" hangingPunct="1">
              <a:spcBef>
                <a:spcPts val="700"/>
              </a:spcBef>
              <a:spcAft>
                <a:spcPct val="0"/>
              </a:spcAft>
              <a:buClr>
                <a:srgbClr val="FF9900"/>
              </a:buClr>
              <a:buSzPct val="130000"/>
              <a:buFontTx/>
              <a:buChar char="-"/>
              <a:tabLst/>
              <a:defRPr/>
            </a:pPr>
            <a:r>
              <a:rPr lang="fr-FR" sz="2000" kern="0" dirty="0" smtClean="0">
                <a:effectLst>
                  <a:outerShdw blurRad="38100" dist="38100" dir="2700000" algn="tl">
                    <a:srgbClr val="C0C0C0"/>
                  </a:outerShdw>
                </a:effectLst>
                <a:latin typeface="Times New Roman" pitchFamily="18" charset="0"/>
                <a:cs typeface="Times New Roman" pitchFamily="18" charset="0"/>
              </a:rPr>
              <a:t>Agriculture/Forêt: déterminer les </a:t>
            </a:r>
            <a:r>
              <a:rPr lang="fr-FR" sz="2000" kern="0" dirty="0" err="1" smtClean="0">
                <a:effectLst>
                  <a:outerShdw blurRad="38100" dist="38100" dir="2700000" algn="tl">
                    <a:srgbClr val="C0C0C0"/>
                  </a:outerShdw>
                </a:effectLst>
                <a:latin typeface="Times New Roman" pitchFamily="18" charset="0"/>
                <a:cs typeface="Times New Roman" pitchFamily="18" charset="0"/>
              </a:rPr>
              <a:t>propriètés</a:t>
            </a:r>
            <a:r>
              <a:rPr lang="fr-FR" sz="2000" kern="0" dirty="0" smtClean="0">
                <a:effectLst>
                  <a:outerShdw blurRad="38100" dist="38100" dir="2700000" algn="tl">
                    <a:srgbClr val="C0C0C0"/>
                  </a:outerShdw>
                </a:effectLst>
                <a:latin typeface="Times New Roman" pitchFamily="18" charset="0"/>
                <a:cs typeface="Times New Roman" pitchFamily="18" charset="0"/>
              </a:rPr>
              <a:t> biophysiques comme la hauteur, LAI, biomasse… </a:t>
            </a:r>
            <a:endParaRPr lang="fr-FR" sz="2000" kern="0" noProof="0" dirty="0" smtClean="0">
              <a:effectLst>
                <a:outerShdw blurRad="38100" dist="38100" dir="2700000" algn="tl">
                  <a:srgbClr val="C0C0C0"/>
                </a:outerShdw>
              </a:effectLst>
              <a:latin typeface="Times New Roman" pitchFamily="18" charset="0"/>
              <a:cs typeface="Times New Roman" pitchFamily="18" charset="0"/>
            </a:endParaRPr>
          </a:p>
          <a:p>
            <a:pPr marL="341313" marR="0" lvl="0" indent="-341313" algn="l" defTabSz="449263" rtl="0" eaLnBrk="1" fontAlgn="base" latinLnBrk="0" hangingPunct="1">
              <a:spcBef>
                <a:spcPts val="700"/>
              </a:spcBef>
              <a:spcAft>
                <a:spcPct val="0"/>
              </a:spcAft>
              <a:buClr>
                <a:srgbClr val="FF9900"/>
              </a:buClr>
              <a:buSzPct val="130000"/>
              <a:buFont typeface="Wingdings" pitchFamily="2" charset="2"/>
              <a:buChar char="F"/>
              <a:tabLst/>
              <a:defRPr/>
            </a:pPr>
            <a:r>
              <a:rPr lang="fr-FR" sz="2400" b="1"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Géoscience</a:t>
            </a:r>
          </a:p>
          <a:p>
            <a:pPr marL="341313" indent="-341313" defTabSz="449263" fontAlgn="base">
              <a:spcBef>
                <a:spcPts val="700"/>
              </a:spcBef>
              <a:spcAft>
                <a:spcPct val="0"/>
              </a:spcAft>
              <a:buClr>
                <a:srgbClr val="FF9900"/>
              </a:buClr>
              <a:buSzPct val="130000"/>
              <a:buFontTx/>
              <a:buChar char="-"/>
            </a:pPr>
            <a:r>
              <a:rPr lang="fr-FR" sz="2000" kern="0" dirty="0" smtClean="0">
                <a:latin typeface="Times New Roman" pitchFamily="18" charset="0"/>
                <a:cs typeface="Times New Roman" pitchFamily="18" charset="0"/>
              </a:rPr>
              <a:t>Analyse des risques sismiques, Surveillance de l’activité volcanique via la mesure de déformations</a:t>
            </a:r>
          </a:p>
          <a:p>
            <a:pPr marL="341313" indent="-341313" defTabSz="449263" fontAlgn="base">
              <a:spcBef>
                <a:spcPts val="700"/>
              </a:spcBef>
              <a:spcAft>
                <a:spcPct val="0"/>
              </a:spcAft>
              <a:buClr>
                <a:srgbClr val="FF9900"/>
              </a:buClr>
              <a:buSzPct val="130000"/>
              <a:buFont typeface="Wingdings" pitchFamily="2" charset="2"/>
              <a:buChar char="F"/>
              <a:defRPr/>
            </a:pPr>
            <a:r>
              <a:rPr lang="fr-FR" sz="2400" b="1"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Topographie</a:t>
            </a:r>
          </a:p>
          <a:p>
            <a:pPr marL="341313" indent="-341313" defTabSz="449263" fontAlgn="base">
              <a:spcBef>
                <a:spcPts val="700"/>
              </a:spcBef>
              <a:spcAft>
                <a:spcPct val="0"/>
              </a:spcAft>
              <a:buClr>
                <a:srgbClr val="FF9900"/>
              </a:buClr>
              <a:buSzPct val="130000"/>
              <a:buFont typeface="Times New Roman" pitchFamily="18" charset="0"/>
              <a:buChar char="⁃"/>
            </a:pPr>
            <a:r>
              <a:rPr lang="fr-FR" sz="2000" kern="0" dirty="0" smtClean="0">
                <a:latin typeface="Times New Roman" pitchFamily="18" charset="0"/>
                <a:cs typeface="Times New Roman" pitchFamily="18" charset="0"/>
              </a:rPr>
              <a:t>Etude des infrastructures (routes, rails,…), Suivi des phénomènes hydrologiques et érosifs, Etude de l’occupation du sol</a:t>
            </a:r>
          </a:p>
          <a:p>
            <a:pPr marL="341313" marR="0" lvl="0" indent="-341313" defTabSz="449263" fontAlgn="base">
              <a:spcBef>
                <a:spcPts val="700"/>
              </a:spcBef>
              <a:spcAft>
                <a:spcPct val="0"/>
              </a:spcAft>
              <a:buClr>
                <a:srgbClr val="FF9900"/>
              </a:buClr>
              <a:buSzPct val="130000"/>
              <a:buFont typeface="Wingdings" pitchFamily="2" charset="2"/>
              <a:buChar char="F"/>
              <a:tabLst/>
              <a:defRPr/>
            </a:pPr>
            <a:r>
              <a:rPr lang="fr-FR" sz="2400" b="1"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Infrastructure de transport</a:t>
            </a:r>
          </a:p>
          <a:p>
            <a:pPr>
              <a:buClr>
                <a:schemeClr val="accent6"/>
              </a:buClr>
              <a:buFont typeface="Times New Roman" pitchFamily="18" charset="0"/>
              <a:buChar char="⁃"/>
            </a:pPr>
            <a:r>
              <a:rPr lang="fr-FR" sz="2400" kern="0" dirty="0" smtClean="0">
                <a:latin typeface="Times New Roman" pitchFamily="18" charset="0"/>
                <a:cs typeface="Times New Roman" pitchFamily="18" charset="0"/>
              </a:rPr>
              <a:t>   </a:t>
            </a:r>
            <a:r>
              <a:rPr lang="fr-FR" sz="2000" kern="0" dirty="0" smtClean="0">
                <a:latin typeface="Times New Roman" pitchFamily="18" charset="0"/>
                <a:cs typeface="Times New Roman" pitchFamily="18" charset="0"/>
              </a:rPr>
              <a:t>Détection de la vitesse des véhicules pour assurer la sécurité routière.</a:t>
            </a:r>
          </a:p>
          <a:p>
            <a:pPr>
              <a:buClr>
                <a:schemeClr val="accent6"/>
              </a:buClr>
              <a:buFont typeface="Times New Roman" pitchFamily="18" charset="0"/>
              <a:buChar char="⁃"/>
            </a:pPr>
            <a:r>
              <a:rPr lang="fr-FR" sz="2000" kern="0" dirty="0" smtClean="0">
                <a:latin typeface="Times New Roman" pitchFamily="18" charset="0"/>
                <a:cs typeface="Times New Roman" pitchFamily="18" charset="0"/>
              </a:rPr>
              <a:t>    Guidage automatique des véhicules terrestres ou spatiaux.</a:t>
            </a:r>
          </a:p>
          <a:p>
            <a:pPr>
              <a:buClr>
                <a:schemeClr val="accent6"/>
              </a:buClr>
              <a:buFont typeface="Times New Roman" pitchFamily="18" charset="0"/>
              <a:buChar char="⁃"/>
            </a:pPr>
            <a:r>
              <a:rPr lang="fr-FR" sz="2000" kern="0" dirty="0" smtClean="0">
                <a:latin typeface="Times New Roman" pitchFamily="18" charset="0"/>
                <a:cs typeface="Times New Roman" pitchFamily="18" charset="0"/>
              </a:rPr>
              <a:t>    Surveillance du trafic aérien</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7"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spcBef>
                <a:spcPct val="0"/>
              </a:spcBef>
              <a:defRPr/>
            </a:pPr>
            <a:r>
              <a:rPr lang="fr-FR" sz="2400" b="1" dirty="0" smtClean="0">
                <a:solidFill>
                  <a:schemeClr val="accent2"/>
                </a:solidFill>
                <a:latin typeface="Times New Roman" pitchFamily="18" charset="0"/>
                <a:cs typeface="Times New Roman" pitchFamily="18" charset="0"/>
              </a:rPr>
              <a:t>Cadre de la thèse       </a:t>
            </a:r>
            <a:r>
              <a:rPr lang="fr-FR" sz="2400" b="1" kern="0" dirty="0" smtClean="0">
                <a:solidFill>
                  <a:srgbClr val="000099"/>
                </a:solidFill>
                <a:latin typeface="Times New Roman" pitchFamily="18" charset="0"/>
                <a:cs typeface="Times New Roman" pitchFamily="18" charset="0"/>
              </a:rPr>
              <a:t>Applications de LiDAR	</a:t>
            </a:r>
          </a:p>
        </p:txBody>
      </p:sp>
      <p:sp>
        <p:nvSpPr>
          <p:cNvPr id="5" name="ZoneTexte 4"/>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5</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15008" y="908720"/>
            <a:ext cx="8928992" cy="5472608"/>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r>
              <a:rPr lang="fr-FR" sz="2400" b="1" kern="0" dirty="0" smtClean="0">
                <a:solidFill>
                  <a:srgbClr val="00B050"/>
                </a:solidFill>
                <a:latin typeface="Times New Roman" pitchFamily="18" charset="0"/>
                <a:cs typeface="Times New Roman" pitchFamily="18" charset="0"/>
              </a:rPr>
              <a:t>Développer de nouvelles approche d’inversion des formes  d’ondes LiDAR</a:t>
            </a: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r>
              <a:rPr lang="fr-FR" sz="2400" b="1" kern="0" dirty="0" smtClean="0">
                <a:solidFill>
                  <a:schemeClr val="accent6"/>
                </a:solidFill>
                <a:latin typeface="Times New Roman" pitchFamily="18" charset="0"/>
                <a:cs typeface="Times New Roman" pitchFamily="18" charset="0"/>
              </a:rPr>
              <a:t>Principaux propriétés biophysiques à estimer:</a:t>
            </a:r>
            <a:endParaRPr lang="fr-FR" sz="2600" b="1" kern="0" dirty="0" smtClean="0">
              <a:solidFill>
                <a:schemeClr val="accent6"/>
              </a:solidFill>
              <a:latin typeface="Times New Roman" pitchFamily="18" charset="0"/>
              <a:cs typeface="Times New Roman" pitchFamily="18" charset="0"/>
            </a:endParaRPr>
          </a:p>
          <a:p>
            <a:pPr marL="341313" lvl="0" indent="-341313" defTabSz="449263" fontAlgn="base">
              <a:lnSpc>
                <a:spcPct val="90000"/>
              </a:lnSpc>
              <a:spcBef>
                <a:spcPts val="700"/>
              </a:spcBef>
              <a:spcAft>
                <a:spcPct val="0"/>
              </a:spcAft>
              <a:buClr>
                <a:srgbClr val="FF9900"/>
              </a:buClr>
              <a:buSzPct val="130000"/>
              <a:buFont typeface="Wingdings" pitchFamily="2" charset="2"/>
              <a:buChar char="ü"/>
            </a:pPr>
            <a:r>
              <a:rPr lang="fr-FR" sz="2400" kern="0" dirty="0" smtClean="0">
                <a:latin typeface="Times New Roman" pitchFamily="18" charset="0"/>
                <a:cs typeface="Times New Roman" pitchFamily="18" charset="0"/>
              </a:rPr>
              <a:t>Forêts: Hauteur, l’indice foliaire « LAI », taille des couronnes d’arbres </a:t>
            </a:r>
          </a:p>
          <a:p>
            <a:pPr marL="798513" lvl="1" indent="-341313" defTabSz="449263" fontAlgn="base">
              <a:lnSpc>
                <a:spcPct val="90000"/>
              </a:lnSpc>
              <a:spcBef>
                <a:spcPts val="700"/>
              </a:spcBef>
              <a:spcAft>
                <a:spcPct val="0"/>
              </a:spcAft>
              <a:buClr>
                <a:srgbClr val="FF9900"/>
              </a:buClr>
              <a:buSzPct val="130000"/>
              <a:buFont typeface="Symbol"/>
              <a:buChar char="Þ"/>
            </a:pPr>
            <a:r>
              <a:rPr lang="fr-FR" sz="2400" kern="0" dirty="0" smtClean="0">
                <a:solidFill>
                  <a:srgbClr val="000099"/>
                </a:solidFill>
                <a:latin typeface="Times New Roman" pitchFamily="18" charset="0"/>
                <a:cs typeface="Times New Roman" pitchFamily="18" charset="0"/>
              </a:rPr>
              <a:t>Influencer les techniques et stratégies appliquées à la gestion des forêts. </a:t>
            </a:r>
          </a:p>
          <a:p>
            <a:pPr marL="341313" indent="-341313" defTabSz="449263" fontAlgn="base">
              <a:lnSpc>
                <a:spcPct val="90000"/>
              </a:lnSpc>
              <a:spcBef>
                <a:spcPts val="700"/>
              </a:spcBef>
              <a:spcAft>
                <a:spcPct val="0"/>
              </a:spcAft>
              <a:buClr>
                <a:srgbClr val="FF9900"/>
              </a:buClr>
              <a:buSzPct val="130000"/>
              <a:buFont typeface="Wingdings" pitchFamily="2" charset="2"/>
              <a:buChar char="F"/>
              <a:defRPr/>
            </a:pPr>
            <a:r>
              <a:rPr lang="fr-FR" sz="2400" b="1" kern="0" dirty="0" smtClean="0">
                <a:solidFill>
                  <a:srgbClr val="00B050"/>
                </a:solidFill>
                <a:latin typeface="Times New Roman" pitchFamily="18" charset="0"/>
                <a:cs typeface="Times New Roman" pitchFamily="18" charset="0"/>
              </a:rPr>
              <a:t>Données auxiliaires: Nuage de points-&gt; segmentation des arbres individuels </a:t>
            </a:r>
          </a:p>
          <a:p>
            <a:pPr marL="341313" indent="-341313" defTabSz="449263" fontAlgn="base">
              <a:lnSpc>
                <a:spcPct val="90000"/>
              </a:lnSpc>
              <a:spcBef>
                <a:spcPts val="700"/>
              </a:spcBef>
              <a:spcAft>
                <a:spcPct val="0"/>
              </a:spcAft>
              <a:buClr>
                <a:srgbClr val="FF9900"/>
              </a:buClr>
              <a:buSzPct val="130000"/>
              <a:buFont typeface="Wingdings" pitchFamily="2" charset="2"/>
              <a:buChar char="ü"/>
            </a:pPr>
            <a:r>
              <a:rPr lang="fr-FR" sz="2400" kern="0" dirty="0" smtClean="0">
                <a:latin typeface="Times New Roman" pitchFamily="18" charset="0"/>
                <a:cs typeface="Times New Roman" pitchFamily="18" charset="0"/>
              </a:rPr>
              <a:t>Agriculture: Hauteur et LAI, réflectance de sol</a:t>
            </a:r>
          </a:p>
          <a:p>
            <a:pPr marL="798513" lvl="1" indent="-341313" defTabSz="449263" fontAlgn="base">
              <a:lnSpc>
                <a:spcPct val="90000"/>
              </a:lnSpc>
              <a:spcBef>
                <a:spcPts val="700"/>
              </a:spcBef>
              <a:spcAft>
                <a:spcPct val="0"/>
              </a:spcAft>
              <a:buClr>
                <a:srgbClr val="FF9900"/>
              </a:buClr>
              <a:buSzPct val="130000"/>
              <a:buFont typeface="Symbol"/>
              <a:buChar char="Þ"/>
            </a:pPr>
            <a:r>
              <a:rPr lang="fr-FR" sz="2400" kern="0" dirty="0" smtClean="0">
                <a:solidFill>
                  <a:srgbClr val="000099"/>
                </a:solidFill>
                <a:latin typeface="Times New Roman" pitchFamily="18" charset="0"/>
                <a:cs typeface="Times New Roman" pitchFamily="18" charset="0"/>
              </a:rPr>
              <a:t>Connaitre le comportement, la croissance et le stade </a:t>
            </a:r>
            <a:r>
              <a:rPr lang="fr-FR" sz="2400" kern="0" dirty="0" err="1" smtClean="0">
                <a:solidFill>
                  <a:srgbClr val="000099"/>
                </a:solidFill>
                <a:latin typeface="Times New Roman" pitchFamily="18" charset="0"/>
                <a:cs typeface="Times New Roman" pitchFamily="18" charset="0"/>
              </a:rPr>
              <a:t>phénologique</a:t>
            </a:r>
            <a:r>
              <a:rPr lang="fr-FR" sz="2400" kern="0" dirty="0" smtClean="0">
                <a:solidFill>
                  <a:srgbClr val="000099"/>
                </a:solidFill>
                <a:latin typeface="Times New Roman" pitchFamily="18" charset="0"/>
                <a:cs typeface="Times New Roman" pitchFamily="18" charset="0"/>
              </a:rPr>
              <a:t> des cultures.</a:t>
            </a:r>
            <a:endParaRPr lang="fr-FR" sz="2400" b="1" kern="0" dirty="0" smtClean="0">
              <a:solidFill>
                <a:srgbClr val="00B050"/>
              </a:solidFill>
              <a:latin typeface="Times New Roman" pitchFamily="18" charset="0"/>
              <a:cs typeface="Times New Roman" pitchFamily="18" charset="0"/>
            </a:endParaRPr>
          </a:p>
          <a:p>
            <a:pPr marL="341313" lvl="1" indent="-341313" defTabSz="449263" fontAlgn="base">
              <a:lnSpc>
                <a:spcPct val="90000"/>
              </a:lnSpc>
              <a:spcBef>
                <a:spcPts val="700"/>
              </a:spcBef>
              <a:spcAft>
                <a:spcPct val="0"/>
              </a:spcAft>
              <a:buClr>
                <a:srgbClr val="FF9900"/>
              </a:buClr>
              <a:buSzPct val="130000"/>
              <a:buFont typeface="Wingdings" pitchFamily="2" charset="2"/>
              <a:buChar char="F"/>
              <a:defRPr/>
            </a:pPr>
            <a:r>
              <a:rPr lang="fr-FR" sz="2400" b="1" kern="0" dirty="0" smtClean="0">
                <a:solidFill>
                  <a:srgbClr val="00B050"/>
                </a:solidFill>
                <a:latin typeface="Times New Roman" pitchFamily="18" charset="0"/>
                <a:cs typeface="Times New Roman" pitchFamily="18" charset="0"/>
              </a:rPr>
              <a:t>Modélisation du signal LiDAR avec le RTM DART</a:t>
            </a:r>
          </a:p>
          <a:p>
            <a:pPr marL="341313" indent="-341313" defTabSz="449263" fontAlgn="base">
              <a:lnSpc>
                <a:spcPct val="90000"/>
              </a:lnSpc>
              <a:spcBef>
                <a:spcPts val="700"/>
              </a:spcBef>
              <a:spcAft>
                <a:spcPct val="0"/>
              </a:spcAft>
              <a:buClr>
                <a:srgbClr val="FF9900"/>
              </a:buClr>
              <a:buSzPct val="130000"/>
              <a:buFont typeface="Wingdings" pitchFamily="2" charset="2"/>
              <a:buChar char="F"/>
              <a:defRPr/>
            </a:pPr>
            <a:endParaRPr lang="fr-FR" sz="2400" b="1" kern="0" dirty="0" smtClean="0">
              <a:solidFill>
                <a:srgbClr val="00B050"/>
              </a:solidFill>
              <a:latin typeface="Times New Roman" pitchFamily="18" charset="0"/>
              <a:cs typeface="Times New Roman" pitchFamily="18" charset="0"/>
            </a:endParaRPr>
          </a:p>
          <a:p>
            <a:pPr marL="798513" lvl="1" indent="-341313" defTabSz="449263" fontAlgn="base">
              <a:lnSpc>
                <a:spcPct val="90000"/>
              </a:lnSpc>
              <a:spcBef>
                <a:spcPts val="700"/>
              </a:spcBef>
              <a:spcAft>
                <a:spcPct val="0"/>
              </a:spcAft>
              <a:buClr>
                <a:srgbClr val="FF9900"/>
              </a:buClr>
              <a:buSzPct val="130000"/>
              <a:buFont typeface="Symbol"/>
              <a:buChar char="Þ"/>
            </a:pPr>
            <a:endParaRPr lang="fr-FR" sz="2400" kern="0" dirty="0" smtClean="0">
              <a:solidFill>
                <a:srgbClr val="000099"/>
              </a:solidFill>
              <a:latin typeface="Times New Roman" pitchFamily="18" charset="0"/>
              <a:cs typeface="Times New Roman" pitchFamily="18" charset="0"/>
            </a:endParaRPr>
          </a:p>
          <a:p>
            <a:pPr marL="798513" lvl="1" indent="-341313" defTabSz="449263" fontAlgn="base">
              <a:lnSpc>
                <a:spcPct val="90000"/>
              </a:lnSpc>
              <a:spcBef>
                <a:spcPts val="700"/>
              </a:spcBef>
              <a:spcAft>
                <a:spcPct val="0"/>
              </a:spcAft>
              <a:buClr>
                <a:srgbClr val="FF9900"/>
              </a:buClr>
              <a:buSzPct val="130000"/>
              <a:buFont typeface="Symbol"/>
              <a:buChar char="Þ"/>
            </a:pPr>
            <a:endParaRPr lang="fr-FR" sz="2400" kern="0" dirty="0" smtClean="0">
              <a:solidFill>
                <a:srgbClr val="000099"/>
              </a:solidFill>
              <a:latin typeface="Times New Roman" pitchFamily="18" charset="0"/>
              <a:cs typeface="Times New Roman" pitchFamily="18" charset="0"/>
            </a:endParaRPr>
          </a:p>
          <a:p>
            <a:pPr marL="341313" lvl="0" indent="-341313" defTabSz="449263" fontAlgn="base">
              <a:lnSpc>
                <a:spcPct val="90000"/>
              </a:lnSpc>
              <a:spcBef>
                <a:spcPts val="700"/>
              </a:spcBef>
              <a:spcAft>
                <a:spcPct val="0"/>
              </a:spcAft>
              <a:buClr>
                <a:srgbClr val="FF9900"/>
              </a:buClr>
              <a:buSzPct val="130000"/>
            </a:pPr>
            <a:endParaRPr kumimoji="0" lang="fr-FR" sz="2800" b="0" i="0" u="none" strike="noStrike" kern="0" cap="none" spc="0" normalizeH="0" baseline="0" noProof="0" dirty="0" smtClean="0">
              <a:ln>
                <a:noFill/>
              </a:ln>
              <a:solidFill>
                <a:srgbClr val="000099"/>
              </a:solidFill>
              <a:effectLst/>
              <a:uLnTx/>
              <a:uFillTx/>
              <a:latin typeface="Arial"/>
              <a:ea typeface="+mn-ea"/>
              <a:cs typeface="Lucida Sans Unicode"/>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6"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spcBef>
                <a:spcPct val="0"/>
              </a:spcBef>
              <a:defRPr/>
            </a:pPr>
            <a:r>
              <a:rPr lang="fr-FR" sz="2400" b="1" dirty="0" smtClean="0">
                <a:solidFill>
                  <a:schemeClr val="accent2"/>
                </a:solidFill>
                <a:latin typeface="Times New Roman" pitchFamily="18" charset="0"/>
                <a:cs typeface="Times New Roman" pitchFamily="18" charset="0"/>
              </a:rPr>
              <a:t>Cadre de la thèse       </a:t>
            </a:r>
            <a:r>
              <a:rPr lang="fr-FR" sz="2400" b="1" kern="0" dirty="0" smtClean="0">
                <a:solidFill>
                  <a:srgbClr val="000099"/>
                </a:solidFill>
                <a:latin typeface="Times New Roman" pitchFamily="18" charset="0"/>
                <a:cs typeface="Times New Roman" pitchFamily="18" charset="0"/>
              </a:rPr>
              <a:t>Objectifs de la thèse	</a:t>
            </a:r>
          </a:p>
        </p:txBody>
      </p:sp>
      <p:sp>
        <p:nvSpPr>
          <p:cNvPr id="7" name="ZoneTexte 6"/>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6</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 presetClass="exit" presetSubtype="10" fill="hold" nodeType="clickEffect">
                                  <p:stCondLst>
                                    <p:cond delay="0"/>
                                  </p:stCondLst>
                                  <p:childTnLst>
                                    <p:animEffect transition="out" filter="checkerboard(across)">
                                      <p:cBhvr>
                                        <p:cTn id="18" dur="500"/>
                                        <p:tgtEl>
                                          <p:spTgt spid="3">
                                            <p:txEl>
                                              <p:pRg st="3" end="3"/>
                                            </p:txEl>
                                          </p:spTgt>
                                        </p:tgtEl>
                                      </p:cBhvr>
                                    </p:animEffect>
                                    <p:set>
                                      <p:cBhvr>
                                        <p:cTn id="19" dur="1" fill="hold">
                                          <p:stCondLst>
                                            <p:cond delay="499"/>
                                          </p:stCondLst>
                                        </p:cTn>
                                        <p:tgtEl>
                                          <p:spTgt spid="3">
                                            <p:txEl>
                                              <p:pRg st="3" end="3"/>
                                            </p:txEl>
                                          </p:spTgt>
                                        </p:tgtEl>
                                        <p:attrNameLst>
                                          <p:attrName>style.visibility</p:attrName>
                                        </p:attrNameLst>
                                      </p:cBhvr>
                                      <p:to>
                                        <p:strVal val="hidden"/>
                                      </p:to>
                                    </p:set>
                                  </p:childTnLst>
                                </p:cTn>
                              </p:par>
                              <p:par>
                                <p:cTn id="20" presetID="5" presetClass="exit" presetSubtype="10" fill="hold" nodeType="withEffect">
                                  <p:stCondLst>
                                    <p:cond delay="0"/>
                                  </p:stCondLst>
                                  <p:childTnLst>
                                    <p:animEffect transition="out" filter="checkerboard(across)">
                                      <p:cBhvr>
                                        <p:cTn id="21" dur="500"/>
                                        <p:tgtEl>
                                          <p:spTgt spid="3">
                                            <p:txEl>
                                              <p:pRg st="6" end="6"/>
                                            </p:txEl>
                                          </p:spTgt>
                                        </p:tgtEl>
                                      </p:cBhvr>
                                    </p:animEffect>
                                    <p:set>
                                      <p:cBhvr>
                                        <p:cTn id="22" dur="1" fill="hold">
                                          <p:stCondLst>
                                            <p:cond delay="499"/>
                                          </p:stCondLst>
                                        </p:cTn>
                                        <p:tgtEl>
                                          <p:spTgt spid="3">
                                            <p:txEl>
                                              <p:pRg st="6" end="6"/>
                                            </p:txEl>
                                          </p:spTgt>
                                        </p:tgtEl>
                                        <p:attrNameLst>
                                          <p:attrName>style.visibility</p:attrName>
                                        </p:attrNameLst>
                                      </p:cBhvr>
                                      <p:to>
                                        <p:strVal val="hidden"/>
                                      </p:to>
                                    </p:set>
                                  </p:childTnLst>
                                </p:cTn>
                              </p:par>
                              <p:par>
                                <p:cTn id="23" presetID="2" presetClass="entr" presetSubtype="4" fill="hold"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lvl="0" algn="ctr">
              <a:spcBef>
                <a:spcPct val="0"/>
              </a:spcBef>
              <a:defRPr/>
            </a:pPr>
            <a:r>
              <a:rPr lang="fr-FR" sz="3600" b="1"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Plan</a:t>
            </a:r>
            <a:endParaRPr kumimoji="0" lang="fr-FR" sz="3600" b="1" i="0" u="none" strike="noStrike" kern="1200" cap="none" spc="0" normalizeH="0" baseline="0" noProof="0" dirty="0">
              <a:ln>
                <a:noFill/>
              </a:ln>
              <a:solidFill>
                <a:schemeClr val="accent2"/>
              </a:solidFill>
              <a:effectLst/>
              <a:uLnTx/>
              <a:uFillTx/>
              <a:latin typeface="+mj-lt"/>
              <a:ea typeface="+mj-ea"/>
              <a:cs typeface="+mj-cs"/>
            </a:endParaRPr>
          </a:p>
        </p:txBody>
      </p:sp>
      <p:sp>
        <p:nvSpPr>
          <p:cNvPr id="3" name="Rectangle 3"/>
          <p:cNvSpPr txBox="1">
            <a:spLocks noChangeArrowheads="1"/>
          </p:cNvSpPr>
          <p:nvPr/>
        </p:nvSpPr>
        <p:spPr bwMode="auto">
          <a:xfrm>
            <a:off x="107504" y="764704"/>
            <a:ext cx="8928992" cy="568863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514350" marR="0" lvl="0" indent="-514350" algn="l" defTabSz="449263" rtl="0" eaLnBrk="1" fontAlgn="base" latinLnBrk="0" hangingPunct="1">
              <a:lnSpc>
                <a:spcPct val="90000"/>
              </a:lnSpc>
              <a:spcBef>
                <a:spcPts val="700"/>
              </a:spcBef>
              <a:spcAft>
                <a:spcPct val="0"/>
              </a:spcAft>
              <a:buClr>
                <a:srgbClr val="FF9900"/>
              </a:buClr>
              <a:buSzPct val="130000"/>
              <a:buFont typeface="+mj-lt"/>
              <a:buAutoNum type="arabicPeriod"/>
              <a:tabLst/>
              <a:defRPr/>
            </a:pPr>
            <a:r>
              <a:rPr lang="fr-FR" sz="3000" b="1" i="1"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Modèle de Transfert Radiatif DART-LiDAR</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Description générale</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LiDAR dans DART</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 Emploie de DART dans l’inversion</a:t>
            </a:r>
            <a:endParaRPr lang="fr-FR" sz="3000"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a:p>
            <a:pPr marL="514350" marR="0" lvl="0" indent="-514350" algn="l" defTabSz="449263" rtl="0" eaLnBrk="1" fontAlgn="base" latinLnBrk="0" hangingPunct="1">
              <a:lnSpc>
                <a:spcPct val="90000"/>
              </a:lnSpc>
              <a:spcBef>
                <a:spcPts val="700"/>
              </a:spcBef>
              <a:spcAft>
                <a:spcPct val="0"/>
              </a:spcAft>
              <a:buClr>
                <a:srgbClr val="FF9900"/>
              </a:buClr>
              <a:buSzPct val="130000"/>
              <a:buFont typeface="+mj-lt"/>
              <a:buAutoNum type="arabicPeriod"/>
              <a:tabLst/>
              <a:defRPr/>
            </a:pPr>
            <a:r>
              <a:rPr lang="fr-FR" sz="3000"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Estimation des paramètres culturaux</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Importance des cultures pour l’humanité</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Méthodologie d’inversion</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Sites expérimentaux et données LiDAR</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Résultats d’inversion</a:t>
            </a:r>
          </a:p>
          <a:p>
            <a:pPr marL="514350" lvl="0" indent="-514350" defTabSz="449263" fontAlgn="base">
              <a:lnSpc>
                <a:spcPct val="90000"/>
              </a:lnSpc>
              <a:spcBef>
                <a:spcPts val="700"/>
              </a:spcBef>
              <a:spcAft>
                <a:spcPct val="0"/>
              </a:spcAft>
              <a:buClr>
                <a:srgbClr val="FF9900"/>
              </a:buClr>
              <a:buSzPct val="130000"/>
              <a:buFont typeface="+mj-lt"/>
              <a:buAutoNum type="arabicPeriod"/>
              <a:defRPr/>
            </a:pPr>
            <a:r>
              <a:rPr lang="fr-FR" sz="3000"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Estimation des paramètres forestiers</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Méthodologie d’inversion des formes d’ondes LiDAR</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Zone forestière et données LiDAR</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Traitement du nuage de points </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Résultats d’inversion</a:t>
            </a:r>
            <a:endParaRPr lang="fr-FR" sz="3000" b="1" i="1" kern="0" dirty="0" smtClean="0">
              <a:solidFill>
                <a:srgbClr val="000099"/>
              </a:solidFill>
              <a:effectLst>
                <a:outerShdw blurRad="38100" dist="38100" dir="2700000" algn="tl">
                  <a:srgbClr val="C0C0C0"/>
                </a:outerShdw>
              </a:effectLst>
              <a:latin typeface="Times New Roman" pitchFamily="18" charset="0"/>
              <a:cs typeface="Times New Roman" pitchFamily="18" charset="0"/>
            </a:endParaRPr>
          </a:p>
          <a:p>
            <a:pPr marL="514350" lvl="0" indent="-514350" defTabSz="449263" fontAlgn="base">
              <a:lnSpc>
                <a:spcPct val="90000"/>
              </a:lnSpc>
              <a:spcBef>
                <a:spcPts val="700"/>
              </a:spcBef>
              <a:spcAft>
                <a:spcPct val="0"/>
              </a:spcAft>
              <a:buClr>
                <a:srgbClr val="FF9900"/>
              </a:buClr>
              <a:buSzPct val="130000"/>
              <a:buFont typeface="+mj-lt"/>
              <a:buAutoNum type="arabicPeriod"/>
              <a:defRPr/>
            </a:pPr>
            <a:r>
              <a:rPr lang="fr-FR" sz="3000" kern="0" noProof="0" dirty="0" smtClean="0">
                <a:solidFill>
                  <a:srgbClr val="000099"/>
                </a:solidFill>
                <a:effectLst>
                  <a:outerShdw blurRad="38100" dist="38100" dir="2700000" algn="tl">
                    <a:srgbClr val="C0C0C0"/>
                  </a:outerShdw>
                </a:effectLst>
                <a:latin typeface="Times New Roman" pitchFamily="18" charset="0"/>
                <a:cs typeface="Times New Roman" pitchFamily="18" charset="0"/>
              </a:rPr>
              <a:t>Conclusions </a:t>
            </a:r>
            <a:r>
              <a:rPr lang="fr-FR" sz="3000" kern="0" noProof="0" dirty="0" smtClean="0">
                <a:solidFill>
                  <a:srgbClr val="000099"/>
                </a:solidFill>
                <a:effectLst>
                  <a:outerShdw blurRad="38100" dist="38100" dir="2700000" algn="tl">
                    <a:srgbClr val="C0C0C0"/>
                  </a:outerShdw>
                </a:effectLst>
                <a:latin typeface="Times New Roman" pitchFamily="18" charset="0"/>
                <a:cs typeface="Times New Roman" pitchFamily="18" charset="0"/>
              </a:rPr>
              <a:t>et </a:t>
            </a:r>
            <a:r>
              <a:rPr lang="fr-FR" sz="3000" kern="0" noProof="0" dirty="0" smtClean="0">
                <a:solidFill>
                  <a:srgbClr val="000099"/>
                </a:solidFill>
                <a:effectLst>
                  <a:outerShdw blurRad="38100" dist="38100" dir="2700000" algn="tl">
                    <a:srgbClr val="C0C0C0"/>
                  </a:outerShdw>
                </a:effectLst>
                <a:latin typeface="Times New Roman" pitchFamily="18" charset="0"/>
                <a:cs typeface="Times New Roman" pitchFamily="18" charset="0"/>
              </a:rPr>
              <a:t>perspectives</a:t>
            </a:r>
            <a:r>
              <a:rPr lang="fr-FR" sz="2800" kern="0" noProof="0" dirty="0" smtClean="0">
                <a:solidFill>
                  <a:srgbClr val="000099"/>
                </a:solidFill>
                <a:latin typeface="Arial"/>
                <a:cs typeface="Lucida Sans Unicode"/>
              </a:rPr>
              <a:t> </a:t>
            </a:r>
            <a:endParaRPr kumimoji="0" lang="fr-FR" sz="2800" b="0" i="0" u="none" strike="noStrike" kern="0" cap="none" spc="0" normalizeH="0" baseline="0" noProof="0" dirty="0" smtClean="0">
              <a:ln>
                <a:noFill/>
              </a:ln>
              <a:solidFill>
                <a:srgbClr val="000099"/>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7" name="ZoneTexte 6"/>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7</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DART.PNG"/>
          <p:cNvPicPr>
            <a:picLocks noChangeAspect="1"/>
          </p:cNvPicPr>
          <p:nvPr/>
        </p:nvPicPr>
        <p:blipFill>
          <a:blip r:embed="rId3" cstate="print"/>
          <a:stretch>
            <a:fillRect/>
          </a:stretch>
        </p:blipFill>
        <p:spPr>
          <a:xfrm>
            <a:off x="4499992" y="2636912"/>
            <a:ext cx="4644008" cy="3672408"/>
          </a:xfrm>
          <a:prstGeom prst="rect">
            <a:avLst/>
          </a:prstGeom>
        </p:spPr>
      </p:pic>
      <p:pic>
        <p:nvPicPr>
          <p:cNvPr id="7" name="Image 6" descr="dartsigle.PNG"/>
          <p:cNvPicPr>
            <a:picLocks noChangeAspect="1"/>
          </p:cNvPicPr>
          <p:nvPr/>
        </p:nvPicPr>
        <p:blipFill>
          <a:blip r:embed="rId4" cstate="print"/>
          <a:stretch>
            <a:fillRect/>
          </a:stretch>
        </p:blipFill>
        <p:spPr>
          <a:xfrm>
            <a:off x="7380312" y="980728"/>
            <a:ext cx="1691680" cy="864096"/>
          </a:xfrm>
          <a:prstGeom prst="rect">
            <a:avLst/>
          </a:prstGeom>
        </p:spPr>
      </p:pic>
      <p:sp>
        <p:nvSpPr>
          <p:cNvPr id="3" name="Rectangle 3"/>
          <p:cNvSpPr txBox="1">
            <a:spLocks noChangeArrowheads="1"/>
          </p:cNvSpPr>
          <p:nvPr/>
        </p:nvSpPr>
        <p:spPr bwMode="auto">
          <a:xfrm>
            <a:off x="107504" y="908720"/>
            <a:ext cx="8928992" cy="4896544"/>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lvl="0" indent="-341313" defTabSz="449263" fontAlgn="base">
              <a:lnSpc>
                <a:spcPct val="90000"/>
              </a:lnSpc>
              <a:spcBef>
                <a:spcPts val="700"/>
              </a:spcBef>
              <a:spcAft>
                <a:spcPct val="0"/>
              </a:spcAft>
              <a:buClr>
                <a:srgbClr val="FF9900"/>
              </a:buClr>
              <a:buSzPct val="130000"/>
            </a:pPr>
            <a:r>
              <a:rPr kumimoji="0" lang="fr-FR" sz="28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rPr>
              <a:t>      DART:</a:t>
            </a:r>
            <a:r>
              <a:rPr lang="fr-FR" sz="2800" noProof="0" dirty="0" smtClean="0"/>
              <a:t> </a:t>
            </a:r>
            <a:r>
              <a:rPr lang="fr-FR" sz="2800" dirty="0" err="1" smtClean="0">
                <a:latin typeface="Times New Roman" pitchFamily="18" charset="0"/>
                <a:cs typeface="Times New Roman" pitchFamily="18" charset="0"/>
              </a:rPr>
              <a:t>Discrete</a:t>
            </a:r>
            <a:r>
              <a:rPr lang="fr-FR" sz="2800" dirty="0" smtClean="0">
                <a:latin typeface="Times New Roman" pitchFamily="18" charset="0"/>
                <a:cs typeface="Times New Roman" pitchFamily="18" charset="0"/>
              </a:rPr>
              <a:t> </a:t>
            </a:r>
            <a:r>
              <a:rPr lang="fr-FR" sz="2800" dirty="0" err="1" smtClean="0">
                <a:latin typeface="Times New Roman" pitchFamily="18" charset="0"/>
                <a:cs typeface="Times New Roman" pitchFamily="18" charset="0"/>
              </a:rPr>
              <a:t>Anisotropic</a:t>
            </a:r>
            <a:r>
              <a:rPr lang="fr-FR" sz="2800" dirty="0" smtClean="0">
                <a:latin typeface="Times New Roman" pitchFamily="18" charset="0"/>
                <a:cs typeface="Times New Roman" pitchFamily="18" charset="0"/>
              </a:rPr>
              <a:t> Radiative Transfer</a:t>
            </a:r>
            <a:endParaRPr kumimoji="0" lang="fr-FR" sz="28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r>
              <a:rPr kumimoji="0" lang="fr-FR" u="none" strike="noStrike" kern="0" cap="none" spc="0" normalizeH="0" baseline="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Développé depuis 1993 au </a:t>
            </a:r>
            <a:r>
              <a:rPr kumimoji="0" lang="fr-FR" u="none" strike="noStrike" kern="0" cap="none" spc="0" normalizeH="0" baseline="0" noProof="0" dirty="0" err="1" smtClean="0">
                <a:ln>
                  <a:noFill/>
                </a:ln>
                <a:effectLst>
                  <a:outerShdw blurRad="38100" dist="38100" dir="2700000" algn="tl">
                    <a:srgbClr val="C0C0C0"/>
                  </a:outerShdw>
                </a:effectLst>
                <a:uLnTx/>
                <a:uFillTx/>
                <a:latin typeface="Times New Roman" pitchFamily="18" charset="0"/>
                <a:ea typeface="+mn-ea"/>
                <a:cs typeface="Times New Roman" pitchFamily="18" charset="0"/>
              </a:rPr>
              <a:t>Cesbio</a:t>
            </a:r>
            <a:r>
              <a:rPr kumimoji="0" lang="fr-FR" u="none" strike="noStrike" kern="0" cap="none" spc="0" normalizeH="0" baseline="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 (</a:t>
            </a:r>
            <a:r>
              <a:rPr kumimoji="0" lang="fr-FR" u="none" strike="noStrike" kern="0" cap="none" spc="0" normalizeH="0" baseline="0" noProof="0" dirty="0" err="1" smtClean="0">
                <a:ln>
                  <a:noFill/>
                </a:ln>
                <a:effectLst>
                  <a:outerShdw blurRad="38100" dist="38100" dir="2700000" algn="tl">
                    <a:srgbClr val="C0C0C0"/>
                  </a:outerShdw>
                </a:effectLst>
                <a:uLnTx/>
                <a:uFillTx/>
                <a:latin typeface="Times New Roman" pitchFamily="18" charset="0"/>
                <a:ea typeface="+mn-ea"/>
                <a:cs typeface="Times New Roman" pitchFamily="18" charset="0"/>
              </a:rPr>
              <a:t>Gastellu</a:t>
            </a:r>
            <a:r>
              <a:rPr kumimoji="0" lang="fr-FR" u="none" strike="noStrike" kern="0" cap="none" spc="0" normalizeH="0" baseline="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a:t>
            </a:r>
            <a:r>
              <a:rPr kumimoji="0" lang="fr-FR" u="none" strike="noStrike" kern="0" cap="none" spc="0" normalizeH="0" baseline="0" noProof="0" dirty="0" err="1" smtClean="0">
                <a:ln>
                  <a:noFill/>
                </a:ln>
                <a:effectLst>
                  <a:outerShdw blurRad="38100" dist="38100" dir="2700000" algn="tl">
                    <a:srgbClr val="C0C0C0"/>
                  </a:outerShdw>
                </a:effectLst>
                <a:uLnTx/>
                <a:uFillTx/>
                <a:latin typeface="Times New Roman" pitchFamily="18" charset="0"/>
                <a:ea typeface="+mn-ea"/>
                <a:cs typeface="Times New Roman" pitchFamily="18" charset="0"/>
              </a:rPr>
              <a:t>Etchegorry</a:t>
            </a:r>
            <a:r>
              <a:rPr kumimoji="0" lang="fr-FR" u="none" strike="noStrike" kern="0" cap="none" spc="0" normalizeH="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 et al 1996)</a:t>
            </a: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r>
              <a:rPr lang="fr-FR" kern="0" baseline="0" dirty="0" smtClean="0">
                <a:effectLst>
                  <a:outerShdw blurRad="38100" dist="38100" dir="2700000" algn="tl">
                    <a:srgbClr val="C0C0C0"/>
                  </a:outerShdw>
                </a:effectLst>
                <a:latin typeface="Times New Roman" pitchFamily="18" charset="0"/>
                <a:cs typeface="Times New Roman" pitchFamily="18" charset="0"/>
              </a:rPr>
              <a:t>Un des plus précis MTR 3D</a:t>
            </a: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r>
              <a:rPr kumimoji="0" lang="fr-FR" u="none" strike="noStrike" kern="0" cap="none" spc="0" normalizeH="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Utilisé dans plusieurs centres de recherches (NASA, CNES, …) et universités</a:t>
            </a: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endParaRPr lang="fr-FR" kern="0" baseline="0" dirty="0" smtClean="0">
              <a:solidFill>
                <a:srgbClr val="000099"/>
              </a:solidFill>
              <a:effectLst>
                <a:outerShdw blurRad="38100" dist="38100" dir="2700000" algn="tl">
                  <a:srgbClr val="C0C0C0"/>
                </a:outerShdw>
              </a:effectLst>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r>
              <a:rPr lang="fr-FR" kern="0" baseline="0" dirty="0" smtClean="0">
                <a:effectLst>
                  <a:outerShdw blurRad="38100" dist="38100" dir="2700000" algn="tl">
                    <a:srgbClr val="C0C0C0"/>
                  </a:outerShdw>
                </a:effectLst>
                <a:latin typeface="Times New Roman" pitchFamily="18" charset="0"/>
                <a:cs typeface="Times New Roman" pitchFamily="18" charset="0"/>
              </a:rPr>
              <a:t>Simuler la propagation du rayonnement </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kern="0" noProof="0" dirty="0" smtClean="0">
                <a:effectLst>
                  <a:outerShdw blurRad="38100" dist="38100" dir="2700000" algn="tl">
                    <a:srgbClr val="C0C0C0"/>
                  </a:outerShdw>
                </a:effectLst>
                <a:latin typeface="Times New Roman" pitchFamily="18" charset="0"/>
                <a:cs typeface="Times New Roman" pitchFamily="18" charset="0"/>
              </a:rPr>
              <a:t>Dans le domaine optique entier et l’infrarouge</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u="none" strike="noStrike" kern="0" cap="none" spc="0" normalizeH="0" baseline="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Thermique dans le système Terre-Atmosphère</a:t>
            </a: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endParaRPr lang="fr-FR" kern="0" dirty="0" smtClean="0">
              <a:solidFill>
                <a:srgbClr val="000099"/>
              </a:solidFill>
              <a:effectLst>
                <a:outerShdw blurRad="38100" dist="38100" dir="2700000" algn="tl">
                  <a:srgbClr val="C0C0C0"/>
                </a:outerShdw>
              </a:effectLst>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r>
              <a:rPr lang="fr-FR" kern="0" dirty="0" smtClean="0">
                <a:effectLst>
                  <a:outerShdw blurRad="38100" dist="38100" dir="2700000" algn="tl">
                    <a:srgbClr val="C0C0C0"/>
                  </a:outerShdw>
                </a:effectLst>
                <a:latin typeface="Times New Roman" pitchFamily="18" charset="0"/>
                <a:cs typeface="Times New Roman" pitchFamily="18" charset="0"/>
              </a:rPr>
              <a:t>Opérer sur des paysages naturels hétérogènes </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kern="0" dirty="0" smtClean="0">
                <a:effectLst>
                  <a:outerShdw blurRad="38100" dist="38100" dir="2700000" algn="tl">
                    <a:srgbClr val="C0C0C0"/>
                  </a:outerShdw>
                </a:effectLst>
                <a:latin typeface="Times New Roman" pitchFamily="18" charset="0"/>
                <a:cs typeface="Times New Roman" pitchFamily="18" charset="0"/>
              </a:rPr>
              <a:t>e</a:t>
            </a:r>
            <a:r>
              <a:rPr kumimoji="0" lang="fr-FR" u="none" strike="noStrike" kern="0" cap="none" spc="0" normalizeH="0" baseline="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t urbains en 3 dimensions en tenant</a:t>
            </a:r>
            <a:r>
              <a:rPr kumimoji="0" lang="fr-FR" u="none" strike="noStrike" kern="0" cap="none" spc="0" normalizeH="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 compte de la</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kern="0" baseline="0" dirty="0" smtClean="0">
                <a:effectLst>
                  <a:outerShdw blurRad="38100" dist="38100" dir="2700000" algn="tl">
                    <a:srgbClr val="C0C0C0"/>
                  </a:outerShdw>
                </a:effectLst>
                <a:latin typeface="Times New Roman" pitchFamily="18" charset="0"/>
                <a:cs typeface="Times New Roman" pitchFamily="18" charset="0"/>
              </a:rPr>
              <a:t>Topographie</a:t>
            </a:r>
            <a:r>
              <a:rPr lang="fr-FR" kern="0" dirty="0" smtClean="0">
                <a:effectLst>
                  <a:outerShdw blurRad="38100" dist="38100" dir="2700000" algn="tl">
                    <a:srgbClr val="C0C0C0"/>
                  </a:outerShdw>
                </a:effectLst>
                <a:latin typeface="Times New Roman" pitchFamily="18" charset="0"/>
                <a:cs typeface="Times New Roman" pitchFamily="18" charset="0"/>
              </a:rPr>
              <a:t> et de l’atmosphère</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kumimoji="0" lang="fr-FR" u="none" strike="noStrike" kern="0" cap="none" spc="0" normalizeH="0" baseline="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r>
              <a:rPr lang="fr-FR" kern="0" dirty="0" smtClean="0">
                <a:effectLst>
                  <a:outerShdw blurRad="38100" dist="38100" dir="2700000" algn="tl">
                    <a:srgbClr val="C0C0C0"/>
                  </a:outerShdw>
                </a:effectLst>
                <a:latin typeface="Times New Roman" pitchFamily="18" charset="0"/>
                <a:cs typeface="Times New Roman" pitchFamily="18" charset="0"/>
              </a:rPr>
              <a:t>Simuler des scènes complexes  3D avec des</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u="none" strike="noStrike" kern="0" cap="none" spc="0" normalizeH="0" baseline="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Matrices</a:t>
            </a:r>
            <a:r>
              <a:rPr kumimoji="0" lang="fr-FR" u="none" strike="noStrike" kern="0" cap="none" spc="0" normalizeH="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 3D de LAI ou des </a:t>
            </a:r>
            <a:r>
              <a:rPr kumimoji="0" lang="fr-FR" u="none" strike="noStrike" kern="0" cap="none" spc="0" normalizeH="0" dirty="0" err="1" smtClean="0">
                <a:ln>
                  <a:noFill/>
                </a:ln>
                <a:effectLst>
                  <a:outerShdw blurRad="38100" dist="38100" dir="2700000" algn="tl">
                    <a:srgbClr val="C0C0C0"/>
                  </a:outerShdw>
                </a:effectLst>
                <a:uLnTx/>
                <a:uFillTx/>
                <a:latin typeface="Times New Roman" pitchFamily="18" charset="0"/>
                <a:ea typeface="+mn-ea"/>
                <a:cs typeface="Times New Roman" pitchFamily="18" charset="0"/>
              </a:rPr>
              <a:t>objers</a:t>
            </a:r>
            <a:r>
              <a:rPr kumimoji="0" lang="fr-FR" u="none" strike="noStrike" kern="0" cap="none" spc="0" normalizeH="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 3D importés </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kern="0" baseline="0" dirty="0" smtClean="0">
                <a:effectLst>
                  <a:outerShdw blurRad="38100" dist="38100" dir="2700000" algn="tl">
                    <a:srgbClr val="C0C0C0"/>
                  </a:outerShdw>
                </a:effectLst>
                <a:latin typeface="Times New Roman" pitchFamily="18" charset="0"/>
                <a:cs typeface="Times New Roman" pitchFamily="18" charset="0"/>
              </a:rPr>
              <a:t>(arbres,</a:t>
            </a:r>
            <a:r>
              <a:rPr lang="fr-FR" kern="0" dirty="0" smtClean="0">
                <a:effectLst>
                  <a:outerShdw blurRad="38100" dist="38100" dir="2700000" algn="tl">
                    <a:srgbClr val="C0C0C0"/>
                  </a:outerShdw>
                </a:effectLst>
                <a:latin typeface="Times New Roman" pitchFamily="18" charset="0"/>
                <a:cs typeface="Times New Roman" pitchFamily="18" charset="0"/>
              </a:rPr>
              <a:t> maïs, blé,…)</a:t>
            </a:r>
            <a:endParaRPr kumimoji="0" lang="fr-FR" u="none" strike="noStrike" kern="0" cap="none" spc="0" normalizeH="0" baseline="0" dirty="0" smtClean="0">
              <a:ln>
                <a:noFill/>
              </a:ln>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endParaRPr kumimoji="0" lang="fr-FR"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endParaRPr kumimoji="0" lang="fr-FR"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2800" b="0" i="0" u="none" strike="noStrike" kern="0" cap="none" spc="0" normalizeH="0" baseline="0" noProof="0" dirty="0" smtClean="0">
              <a:ln>
                <a:noFill/>
              </a:ln>
              <a:solidFill>
                <a:srgbClr val="000099"/>
              </a:solidFill>
              <a:effectLst/>
              <a:uLnTx/>
              <a:uFillTx/>
              <a:latin typeface="Arial"/>
              <a:ea typeface="+mn-ea"/>
              <a:cs typeface="Lucida Sans Unicode"/>
            </a:endParaRPr>
          </a:p>
          <a:p>
            <a:pPr marL="341313" lvl="0" indent="-341313" defTabSz="449263" fontAlgn="base">
              <a:lnSpc>
                <a:spcPct val="90000"/>
              </a:lnSpc>
              <a:spcBef>
                <a:spcPts val="700"/>
              </a:spcBef>
              <a:spcAft>
                <a:spcPct val="0"/>
              </a:spcAft>
              <a:buClr>
                <a:srgbClr val="FF9900"/>
              </a:buClr>
              <a:buSzPct val="130000"/>
            </a:pPr>
            <a:r>
              <a:rPr lang="fr-FR" sz="2800" kern="0" noProof="0" dirty="0" smtClean="0">
                <a:solidFill>
                  <a:srgbClr val="000099"/>
                </a:solidFill>
                <a:latin typeface="Arial"/>
                <a:cs typeface="Lucida Sans Unicode"/>
              </a:rPr>
              <a:t> </a:t>
            </a:r>
            <a:endParaRPr kumimoji="0" lang="fr-FR" sz="2800" b="0" i="0" u="none" strike="noStrike" kern="0" cap="none" spc="0" normalizeH="0" baseline="0" noProof="0" dirty="0" smtClean="0">
              <a:ln>
                <a:noFill/>
              </a:ln>
              <a:solidFill>
                <a:srgbClr val="000099"/>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4"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DART LIDAR: </a:t>
            </a:r>
            <a:r>
              <a:rPr lang="fr-FR" sz="2400" b="1" kern="0" dirty="0" smtClean="0">
                <a:solidFill>
                  <a:srgbClr val="00B050"/>
                </a:solidFill>
                <a:latin typeface="Times New Roman" pitchFamily="18" charset="0"/>
                <a:cs typeface="Times New Roman" pitchFamily="18" charset="0"/>
              </a:rPr>
              <a:t>Description générale</a:t>
            </a:r>
          </a:p>
        </p:txBody>
      </p:sp>
      <p:sp>
        <p:nvSpPr>
          <p:cNvPr id="9" name="ZoneTexte 8"/>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8</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dartsigle.PNG"/>
          <p:cNvPicPr>
            <a:picLocks noChangeAspect="1"/>
          </p:cNvPicPr>
          <p:nvPr/>
        </p:nvPicPr>
        <p:blipFill>
          <a:blip r:embed="rId3" cstate="print"/>
          <a:stretch>
            <a:fillRect/>
          </a:stretch>
        </p:blipFill>
        <p:spPr>
          <a:xfrm>
            <a:off x="7380312" y="980728"/>
            <a:ext cx="1691680" cy="864096"/>
          </a:xfrm>
          <a:prstGeom prst="rect">
            <a:avLst/>
          </a:prstGeom>
        </p:spPr>
      </p:pic>
      <p:sp>
        <p:nvSpPr>
          <p:cNvPr id="8" name="Rectangle 3"/>
          <p:cNvSpPr txBox="1">
            <a:spLocks noChangeArrowheads="1"/>
          </p:cNvSpPr>
          <p:nvPr/>
        </p:nvSpPr>
        <p:spPr bwMode="auto">
          <a:xfrm>
            <a:off x="107504" y="908720"/>
            <a:ext cx="8928992" cy="5184576"/>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endParaRPr kumimoji="0" lang="fr-FR" u="none" strike="noStrike" kern="0" cap="none" spc="0" normalizeH="0" baseline="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endParaRPr kumimoji="0" lang="fr-FR" u="none" strike="noStrike" kern="0" cap="none" spc="0" normalizeH="0" baseline="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r>
              <a:rPr lang="fr-FR" sz="2200" kern="0" dirty="0" smtClean="0">
                <a:effectLst>
                  <a:outerShdw blurRad="38100" dist="38100" dir="2700000" algn="tl">
                    <a:srgbClr val="C0C0C0"/>
                  </a:outerShdw>
                </a:effectLst>
                <a:latin typeface="Times New Roman" pitchFamily="18" charset="0"/>
                <a:cs typeface="Times New Roman" pitchFamily="18" charset="0"/>
              </a:rPr>
              <a:t>Offre des interfaces graphiques pour créer, modifier, configurer et exécuter les modules DART</a:t>
            </a: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r>
              <a:rPr lang="fr-FR" sz="2200" kern="0" dirty="0" smtClean="0">
                <a:effectLst>
                  <a:outerShdw blurRad="38100" dist="38100" dir="2700000" algn="tl">
                    <a:srgbClr val="C0C0C0"/>
                  </a:outerShdw>
                </a:effectLst>
                <a:latin typeface="Times New Roman" pitchFamily="18" charset="0"/>
                <a:cs typeface="Times New Roman" pitchFamily="18" charset="0"/>
              </a:rPr>
              <a:t>Permettre la saisie des paramètres des configurations des simulations</a:t>
            </a: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r>
              <a:rPr kumimoji="0" lang="fr-FR" sz="2200" u="none" strike="noStrike" kern="0" cap="none" spc="0" normalizeH="0" baseline="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Afficher</a:t>
            </a:r>
            <a:r>
              <a:rPr kumimoji="0" lang="fr-FR" sz="2200" u="none" strike="noStrike" kern="0" cap="none" spc="0" normalizeH="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 les produits après exécution des simulations</a:t>
            </a: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r>
              <a:rPr lang="fr-FR" sz="2200" kern="0" dirty="0" smtClean="0">
                <a:effectLst>
                  <a:outerShdw blurRad="38100" dist="38100" dir="2700000" algn="tl">
                    <a:srgbClr val="C0C0C0"/>
                  </a:outerShdw>
                </a:effectLst>
                <a:latin typeface="Times New Roman" pitchFamily="18" charset="0"/>
                <a:cs typeface="Times New Roman" pitchFamily="18" charset="0"/>
              </a:rPr>
              <a:t>3 produits majeurs:</a:t>
            </a:r>
          </a:p>
          <a:p>
            <a:pPr marL="798513" lvl="1" indent="-341313" defTabSz="449263" fontAlgn="base">
              <a:lnSpc>
                <a:spcPct val="90000"/>
              </a:lnSpc>
              <a:spcBef>
                <a:spcPts val="700"/>
              </a:spcBef>
              <a:spcAft>
                <a:spcPct val="0"/>
              </a:spcAft>
              <a:buClr>
                <a:srgbClr val="FF9900"/>
              </a:buClr>
              <a:buSzPct val="130000"/>
              <a:buFont typeface="Wingdings" pitchFamily="2" charset="2"/>
              <a:buChar char="ü"/>
            </a:pPr>
            <a:r>
              <a:rPr lang="fr-FR" sz="2200" kern="0" dirty="0" smtClean="0">
                <a:effectLst>
                  <a:outerShdw blurRad="38100" dist="38100" dir="2700000" algn="tl">
                    <a:srgbClr val="C0C0C0"/>
                  </a:outerShdw>
                </a:effectLst>
                <a:latin typeface="Times New Roman" pitchFamily="18" charset="0"/>
                <a:cs typeface="Times New Roman" pitchFamily="18" charset="0"/>
              </a:rPr>
              <a:t>m</a:t>
            </a:r>
            <a:r>
              <a:rPr kumimoji="0" lang="fr-FR" sz="2200" u="none" strike="noStrike" kern="0" cap="none" spc="0" normalizeH="0" noProof="0" dirty="0" err="1" smtClean="0">
                <a:ln>
                  <a:noFill/>
                </a:ln>
                <a:effectLst>
                  <a:outerShdw blurRad="38100" dist="38100" dir="2700000" algn="tl">
                    <a:srgbClr val="C0C0C0"/>
                  </a:outerShdw>
                </a:effectLst>
                <a:uLnTx/>
                <a:uFillTx/>
                <a:latin typeface="Times New Roman" pitchFamily="18" charset="0"/>
                <a:ea typeface="+mn-ea"/>
                <a:cs typeface="Times New Roman" pitchFamily="18" charset="0"/>
              </a:rPr>
              <a:t>esures</a:t>
            </a:r>
            <a:r>
              <a:rPr kumimoji="0" lang="fr-FR" sz="2200" u="none" strike="noStrike" kern="0" cap="none" spc="0" normalizeH="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 de télédétection (satellites, avion, in-situ) de LiDAR et spectromètres visible à infrarouge thermique</a:t>
            </a:r>
          </a:p>
          <a:p>
            <a:pPr marL="798513" lvl="1" indent="-341313" defTabSz="449263" fontAlgn="base">
              <a:lnSpc>
                <a:spcPct val="90000"/>
              </a:lnSpc>
              <a:spcBef>
                <a:spcPts val="700"/>
              </a:spcBef>
              <a:spcAft>
                <a:spcPct val="0"/>
              </a:spcAft>
              <a:buClr>
                <a:srgbClr val="FF9900"/>
              </a:buClr>
              <a:buSzPct val="130000"/>
              <a:buFont typeface="Wingdings" pitchFamily="2" charset="2"/>
              <a:buChar char="ü"/>
            </a:pPr>
            <a:endParaRPr kumimoji="0" lang="fr-FR" sz="2200" u="none" strike="noStrike" kern="0" cap="none" spc="0" normalizeH="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endParaRPr>
          </a:p>
          <a:p>
            <a:pPr marL="798513" lvl="1" indent="-341313" defTabSz="449263" fontAlgn="base">
              <a:lnSpc>
                <a:spcPct val="90000"/>
              </a:lnSpc>
              <a:spcBef>
                <a:spcPts val="700"/>
              </a:spcBef>
              <a:spcAft>
                <a:spcPct val="0"/>
              </a:spcAft>
              <a:buClr>
                <a:srgbClr val="FF9900"/>
              </a:buClr>
              <a:buSzPct val="130000"/>
              <a:buFont typeface="Wingdings" pitchFamily="2" charset="2"/>
              <a:buChar char="ü"/>
            </a:pPr>
            <a:r>
              <a:rPr lang="fr-FR" sz="2200" kern="0" dirty="0" smtClean="0">
                <a:effectLst>
                  <a:outerShdw blurRad="38100" dist="38100" dir="2700000" algn="tl">
                    <a:srgbClr val="C0C0C0"/>
                  </a:outerShdw>
                </a:effectLst>
                <a:latin typeface="Times New Roman" pitchFamily="18" charset="0"/>
                <a:cs typeface="Times New Roman" pitchFamily="18" charset="0"/>
              </a:rPr>
              <a:t> bilan radiatif : distribution 3D du rayonnement intercepté, absorbé, réfléchi, émis</a:t>
            </a:r>
          </a:p>
          <a:p>
            <a:pPr marL="798513" lvl="1" indent="-341313" defTabSz="449263" fontAlgn="base">
              <a:lnSpc>
                <a:spcPct val="90000"/>
              </a:lnSpc>
              <a:spcBef>
                <a:spcPts val="700"/>
              </a:spcBef>
              <a:spcAft>
                <a:spcPct val="0"/>
              </a:spcAft>
              <a:buClr>
                <a:srgbClr val="FF9900"/>
              </a:buClr>
              <a:buSzPct val="130000"/>
              <a:buFont typeface="Wingdings" pitchFamily="2" charset="2"/>
              <a:buChar char="ü"/>
            </a:pPr>
            <a:endParaRPr lang="fr-FR" sz="2200" kern="0" dirty="0" smtClean="0">
              <a:effectLst>
                <a:outerShdw blurRad="38100" dist="38100" dir="2700000" algn="tl">
                  <a:srgbClr val="C0C0C0"/>
                </a:outerShdw>
              </a:effectLst>
              <a:latin typeface="Times New Roman" pitchFamily="18" charset="0"/>
              <a:cs typeface="Times New Roman" pitchFamily="18" charset="0"/>
            </a:endParaRPr>
          </a:p>
          <a:p>
            <a:pPr marL="798513" lvl="1" indent="-341313" defTabSz="449263" fontAlgn="base">
              <a:lnSpc>
                <a:spcPct val="90000"/>
              </a:lnSpc>
              <a:spcBef>
                <a:spcPts val="700"/>
              </a:spcBef>
              <a:spcAft>
                <a:spcPct val="0"/>
              </a:spcAft>
              <a:buClr>
                <a:srgbClr val="FF9900"/>
              </a:buClr>
              <a:buSzPct val="130000"/>
              <a:buFont typeface="Wingdings" pitchFamily="2" charset="2"/>
              <a:buChar char="ü"/>
            </a:pPr>
            <a:r>
              <a:rPr lang="fr-FR" sz="2200" kern="0" dirty="0" smtClean="0">
                <a:effectLst>
                  <a:outerShdw blurRad="38100" dist="38100" dir="2700000" algn="tl">
                    <a:srgbClr val="C0C0C0"/>
                  </a:outerShdw>
                </a:effectLst>
                <a:latin typeface="Times New Roman" pitchFamily="18" charset="0"/>
                <a:cs typeface="Times New Roman" pitchFamily="18" charset="0"/>
              </a:rPr>
              <a:t>Fluorescence chlorophyllienne induite par le rayonnement solaire</a:t>
            </a:r>
            <a:endParaRPr kumimoji="0" lang="fr-FR" sz="2200" u="none" strike="noStrike" kern="0" cap="none" spc="0" normalizeH="0" baseline="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2800" b="0" i="0" u="none" strike="noStrike" kern="0" cap="none" spc="0" normalizeH="0" baseline="0" noProof="0" dirty="0" smtClean="0">
              <a:ln>
                <a:noFill/>
              </a:ln>
              <a:solidFill>
                <a:srgbClr val="000099"/>
              </a:solidFill>
              <a:effectLst/>
              <a:uLnTx/>
              <a:uFillTx/>
              <a:latin typeface="Arial"/>
              <a:ea typeface="+mn-ea"/>
              <a:cs typeface="Lucida Sans Unicode"/>
            </a:endParaRPr>
          </a:p>
          <a:p>
            <a:pPr marL="341313" lvl="0" indent="-341313" defTabSz="449263" fontAlgn="base">
              <a:lnSpc>
                <a:spcPct val="90000"/>
              </a:lnSpc>
              <a:spcBef>
                <a:spcPts val="700"/>
              </a:spcBef>
              <a:spcAft>
                <a:spcPct val="0"/>
              </a:spcAft>
              <a:buClr>
                <a:srgbClr val="FF9900"/>
              </a:buClr>
              <a:buSzPct val="130000"/>
            </a:pPr>
            <a:r>
              <a:rPr lang="fr-FR" sz="2800" kern="0" noProof="0" dirty="0" smtClean="0">
                <a:solidFill>
                  <a:srgbClr val="000099"/>
                </a:solidFill>
                <a:latin typeface="Arial"/>
                <a:cs typeface="Lucida Sans Unicode"/>
              </a:rPr>
              <a:t> </a:t>
            </a:r>
            <a:endParaRPr kumimoji="0" lang="fr-FR" sz="2800" b="0" i="0" u="none" strike="noStrike" kern="0" cap="none" spc="0" normalizeH="0" baseline="0" noProof="0" dirty="0" smtClean="0">
              <a:ln>
                <a:noFill/>
              </a:ln>
              <a:solidFill>
                <a:srgbClr val="000099"/>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6"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DART LIDAR: </a:t>
            </a:r>
            <a:r>
              <a:rPr lang="fr-FR" sz="2400" b="1" kern="0" dirty="0" smtClean="0">
                <a:solidFill>
                  <a:srgbClr val="00B050"/>
                </a:solidFill>
                <a:latin typeface="Times New Roman" pitchFamily="18" charset="0"/>
                <a:cs typeface="Times New Roman" pitchFamily="18" charset="0"/>
              </a:rPr>
              <a:t>Description générale</a:t>
            </a:r>
          </a:p>
        </p:txBody>
      </p:sp>
      <p:sp>
        <p:nvSpPr>
          <p:cNvPr id="7" name="ZoneTexte 6"/>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9</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dartsigle.PNG"/>
          <p:cNvPicPr>
            <a:picLocks noChangeAspect="1"/>
          </p:cNvPicPr>
          <p:nvPr/>
        </p:nvPicPr>
        <p:blipFill>
          <a:blip r:embed="rId3" cstate="print"/>
          <a:stretch>
            <a:fillRect/>
          </a:stretch>
        </p:blipFill>
        <p:spPr>
          <a:xfrm>
            <a:off x="7380312" y="980728"/>
            <a:ext cx="1691680" cy="864096"/>
          </a:xfrm>
          <a:prstGeom prst="rect">
            <a:avLst/>
          </a:prstGeom>
        </p:spPr>
      </p:pic>
      <p:sp>
        <p:nvSpPr>
          <p:cNvPr id="8" name="Rectangle 3"/>
          <p:cNvSpPr txBox="1">
            <a:spLocks noChangeArrowheads="1"/>
          </p:cNvSpPr>
          <p:nvPr/>
        </p:nvSpPr>
        <p:spPr bwMode="auto">
          <a:xfrm>
            <a:off x="107504" y="836712"/>
            <a:ext cx="8928992" cy="54006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lvl="0" indent="-341313" defTabSz="449263" fontAlgn="base">
              <a:lnSpc>
                <a:spcPct val="90000"/>
              </a:lnSpc>
              <a:spcBef>
                <a:spcPts val="700"/>
              </a:spcBef>
              <a:spcAft>
                <a:spcPct val="0"/>
              </a:spcAft>
              <a:buClr>
                <a:srgbClr val="FF9900"/>
              </a:buClr>
              <a:buSzPct val="130000"/>
            </a:pPr>
            <a:r>
              <a:rPr lang="fr-FR" sz="2400" b="1"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Trois </a:t>
            </a:r>
            <a:r>
              <a:rPr lang="fr-FR" sz="2400" b="1" i="1" kern="0" noProof="0" dirty="0" smtClean="0">
                <a:solidFill>
                  <a:schemeClr val="accent6"/>
                </a:solidFill>
                <a:effectLst>
                  <a:outerShdw blurRad="38100" dist="38100" dir="2700000" algn="tl">
                    <a:srgbClr val="C0C0C0"/>
                  </a:outerShdw>
                </a:effectLst>
                <a:latin typeface="Times New Roman" pitchFamily="18" charset="0"/>
                <a:cs typeface="Times New Roman" pitchFamily="18" charset="0"/>
              </a:rPr>
              <a:t>options de simulations des formes d’ondes:</a:t>
            </a:r>
          </a:p>
          <a:p>
            <a:pPr marL="341313" lvl="0" indent="-341313" defTabSz="449263" fontAlgn="base">
              <a:lnSpc>
                <a:spcPct val="90000"/>
              </a:lnSpc>
              <a:spcBef>
                <a:spcPts val="700"/>
              </a:spcBef>
              <a:spcAft>
                <a:spcPct val="0"/>
              </a:spcAft>
              <a:buClr>
                <a:srgbClr val="FF9900"/>
              </a:buClr>
              <a:buSzPct val="130000"/>
              <a:buFont typeface="Arial" pitchFamily="34" charset="0"/>
              <a:buChar char="•"/>
            </a:pPr>
            <a:r>
              <a:rPr lang="fr-FR" sz="2000" b="1" i="1" kern="0" noProof="0" dirty="0" smtClean="0">
                <a:solidFill>
                  <a:srgbClr val="000099"/>
                </a:solidFill>
                <a:effectLst>
                  <a:outerShdw blurRad="38100" dist="38100" dir="2700000" algn="tl">
                    <a:srgbClr val="C0C0C0"/>
                  </a:outerShdw>
                </a:effectLst>
                <a:latin typeface="Times New Roman" pitchFamily="18" charset="0"/>
                <a:cs typeface="Times New Roman" pitchFamily="18" charset="0"/>
              </a:rPr>
              <a:t>Pulsation seule</a:t>
            </a:r>
          </a:p>
          <a:p>
            <a:pPr marL="341313" indent="-341313" defTabSz="449263" fontAlgn="base">
              <a:lnSpc>
                <a:spcPct val="90000"/>
              </a:lnSpc>
              <a:spcBef>
                <a:spcPts val="700"/>
              </a:spcBef>
              <a:spcAft>
                <a:spcPct val="0"/>
              </a:spcAft>
              <a:buClr>
                <a:srgbClr val="FF9900"/>
              </a:buClr>
              <a:buSzPct val="130000"/>
              <a:buFontTx/>
              <a:buChar char="-"/>
            </a:pPr>
            <a:r>
              <a:rPr lang="fr-FR" sz="2000" i="1" kern="0" dirty="0" smtClean="0">
                <a:effectLst>
                  <a:outerShdw blurRad="38100" dist="38100" dir="2700000" algn="tl">
                    <a:srgbClr val="C0C0C0"/>
                  </a:outerShdw>
                </a:effectLst>
                <a:latin typeface="Times New Roman" pitchFamily="18" charset="0"/>
                <a:cs typeface="Times New Roman" pitchFamily="18" charset="0"/>
              </a:rPr>
              <a:t>Spécification des paramètres de géométrie du capteur LiDAR, paramètres d’acquisition, longueur d’onde, durée et énergie de la pulsation laser, paramètre d’acquisition LiDAR et géométrie du capteur</a:t>
            </a:r>
            <a:endParaRPr lang="fr-FR" sz="2000" i="1" kern="0" noProof="0" dirty="0" smtClean="0">
              <a:effectLst>
                <a:outerShdw blurRad="38100" dist="38100" dir="2700000" algn="tl">
                  <a:srgbClr val="C0C0C0"/>
                </a:outerShdw>
              </a:effectLst>
              <a:latin typeface="Times New Roman" pitchFamily="18" charset="0"/>
              <a:cs typeface="Times New Roman" pitchFamily="18" charset="0"/>
            </a:endParaRPr>
          </a:p>
          <a:p>
            <a:pPr marL="341313" lvl="0" indent="-341313" defTabSz="449263" fontAlgn="base">
              <a:lnSpc>
                <a:spcPct val="90000"/>
              </a:lnSpc>
              <a:spcBef>
                <a:spcPts val="700"/>
              </a:spcBef>
              <a:spcAft>
                <a:spcPct val="0"/>
              </a:spcAft>
              <a:buClr>
                <a:srgbClr val="FF9900"/>
              </a:buClr>
              <a:buSzPct val="130000"/>
              <a:buFontTx/>
              <a:buChar char="-"/>
            </a:pPr>
            <a:r>
              <a:rPr lang="fr-FR" sz="2000" i="1" kern="0" dirty="0" smtClean="0">
                <a:effectLst>
                  <a:outerShdw blurRad="38100" dist="38100" dir="2700000" algn="tl">
                    <a:srgbClr val="C0C0C0"/>
                  </a:outerShdw>
                </a:effectLst>
                <a:latin typeface="Times New Roman" pitchFamily="18" charset="0"/>
                <a:cs typeface="Times New Roman" pitchFamily="18" charset="0"/>
              </a:rPr>
              <a:t>Envoie d’une seule pulsation laser lors de la simulation </a:t>
            </a:r>
          </a:p>
          <a:p>
            <a:pPr marL="341313" lvl="0" indent="-341313" defTabSz="449263" fontAlgn="base">
              <a:lnSpc>
                <a:spcPct val="90000"/>
              </a:lnSpc>
              <a:spcBef>
                <a:spcPts val="700"/>
              </a:spcBef>
              <a:spcAft>
                <a:spcPct val="0"/>
              </a:spcAft>
              <a:buClr>
                <a:srgbClr val="FF9900"/>
              </a:buClr>
              <a:buSzPct val="130000"/>
              <a:buFont typeface="Symbol"/>
              <a:buChar char="Þ"/>
            </a:pPr>
            <a:r>
              <a:rPr lang="fr-FR" sz="2000" i="1"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Produit: formes d’ondes LiDAR</a:t>
            </a:r>
          </a:p>
          <a:p>
            <a:pPr marL="341313" lvl="0" indent="-341313" defTabSz="449263" fontAlgn="base">
              <a:lnSpc>
                <a:spcPct val="90000"/>
              </a:lnSpc>
              <a:spcBef>
                <a:spcPts val="700"/>
              </a:spcBef>
              <a:spcAft>
                <a:spcPct val="0"/>
              </a:spcAft>
              <a:buClr>
                <a:srgbClr val="FF9900"/>
              </a:buClr>
              <a:buSzPct val="130000"/>
              <a:buFont typeface="Arial" pitchFamily="34" charset="0"/>
              <a:buChar char="•"/>
            </a:pPr>
            <a:r>
              <a:rPr kumimoji="0" lang="fr-FR" sz="2000" b="1" i="1" u="none" strike="noStrike" kern="0" cap="none" spc="0" normalizeH="0" baseline="0" dirty="0" smtClean="0">
                <a:ln>
                  <a:noFill/>
                </a:ln>
                <a:solidFill>
                  <a:srgbClr val="000099"/>
                </a:solidFill>
                <a:effectLst>
                  <a:outerShdw blurRad="38100" dist="38100" dir="2700000" algn="tl">
                    <a:srgbClr val="C0C0C0"/>
                  </a:outerShdw>
                </a:effectLst>
                <a:uLnTx/>
                <a:uFillTx/>
                <a:latin typeface="Times New Roman" pitchFamily="18" charset="0"/>
                <a:cs typeface="Times New Roman" pitchFamily="18" charset="0"/>
              </a:rPr>
              <a:t>Pulsation multiple</a:t>
            </a:r>
          </a:p>
          <a:p>
            <a:pPr marL="341313" lvl="0" indent="-341313" defTabSz="449263" fontAlgn="base">
              <a:lnSpc>
                <a:spcPct val="90000"/>
              </a:lnSpc>
              <a:spcBef>
                <a:spcPts val="700"/>
              </a:spcBef>
              <a:spcAft>
                <a:spcPct val="0"/>
              </a:spcAft>
              <a:buClr>
                <a:srgbClr val="FF9900"/>
              </a:buClr>
              <a:buSzPct val="130000"/>
              <a:buFontTx/>
              <a:buChar char="-"/>
            </a:pPr>
            <a:r>
              <a:rPr lang="fr-FR" sz="2000" i="1" kern="0" dirty="0" smtClean="0">
                <a:effectLst>
                  <a:outerShdw blurRad="38100" dist="38100" dir="2700000" algn="tl">
                    <a:srgbClr val="C0C0C0"/>
                  </a:outerShdw>
                </a:effectLst>
                <a:latin typeface="Times New Roman" pitchFamily="18" charset="0"/>
                <a:cs typeface="Times New Roman" pitchFamily="18" charset="0"/>
              </a:rPr>
              <a:t>Envoie de plusieurs pulsations laser définis </a:t>
            </a:r>
          </a:p>
          <a:p>
            <a:pPr marL="341313" lvl="0" indent="-341313" defTabSz="449263" fontAlgn="base">
              <a:lnSpc>
                <a:spcPct val="90000"/>
              </a:lnSpc>
              <a:spcBef>
                <a:spcPts val="700"/>
              </a:spcBef>
              <a:spcAft>
                <a:spcPct val="0"/>
              </a:spcAft>
              <a:buClr>
                <a:srgbClr val="FF9900"/>
              </a:buClr>
              <a:buSzPct val="130000"/>
            </a:pPr>
            <a:r>
              <a:rPr lang="fr-FR" sz="2000" i="1" kern="0" dirty="0" smtClean="0">
                <a:effectLst>
                  <a:outerShdw blurRad="38100" dist="38100" dir="2700000" algn="tl">
                    <a:srgbClr val="C0C0C0"/>
                  </a:outerShdw>
                </a:effectLst>
                <a:latin typeface="Times New Roman" pitchFamily="18" charset="0"/>
                <a:cs typeface="Times New Roman" pitchFamily="18" charset="0"/>
              </a:rPr>
              <a:t>sur une grille de points (fichier descripteur des </a:t>
            </a:r>
          </a:p>
          <a:p>
            <a:pPr marL="341313" lvl="0" indent="-341313" defTabSz="449263" fontAlgn="base">
              <a:lnSpc>
                <a:spcPct val="90000"/>
              </a:lnSpc>
              <a:spcBef>
                <a:spcPts val="700"/>
              </a:spcBef>
              <a:spcAft>
                <a:spcPct val="0"/>
              </a:spcAft>
              <a:buClr>
                <a:srgbClr val="FF9900"/>
              </a:buClr>
              <a:buSzPct val="130000"/>
            </a:pPr>
            <a:r>
              <a:rPr lang="fr-FR" sz="2000" i="1" kern="0" dirty="0" smtClean="0">
                <a:effectLst>
                  <a:outerShdw blurRad="38100" dist="38100" dir="2700000" algn="tl">
                    <a:srgbClr val="C0C0C0"/>
                  </a:outerShdw>
                </a:effectLst>
                <a:latin typeface="Times New Roman" pitchFamily="18" charset="0"/>
                <a:cs typeface="Times New Roman" pitchFamily="18" charset="0"/>
              </a:rPr>
              <a:t>Caractéristiques de chaque pulsation)</a:t>
            </a:r>
          </a:p>
          <a:p>
            <a:pPr marL="341313" lvl="0" indent="-341313" defTabSz="449263" fontAlgn="base">
              <a:lnSpc>
                <a:spcPct val="90000"/>
              </a:lnSpc>
              <a:spcBef>
                <a:spcPts val="700"/>
              </a:spcBef>
              <a:spcAft>
                <a:spcPct val="0"/>
              </a:spcAft>
              <a:buClr>
                <a:srgbClr val="FF9900"/>
              </a:buClr>
              <a:buSzPct val="130000"/>
              <a:buFont typeface="Symbol"/>
              <a:buChar char="Þ"/>
            </a:pPr>
            <a:r>
              <a:rPr lang="fr-FR" sz="2000" i="1"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Produits: Formes d’ondes LiDAR ou Nuage</a:t>
            </a:r>
          </a:p>
          <a:p>
            <a:pPr marL="341313" lvl="0" indent="-341313" defTabSz="449263" fontAlgn="base">
              <a:lnSpc>
                <a:spcPct val="90000"/>
              </a:lnSpc>
              <a:spcBef>
                <a:spcPts val="700"/>
              </a:spcBef>
              <a:spcAft>
                <a:spcPct val="0"/>
              </a:spcAft>
              <a:buClr>
                <a:srgbClr val="FF9900"/>
              </a:buClr>
              <a:buSzPct val="130000"/>
            </a:pPr>
            <a:r>
              <a:rPr lang="fr-FR" sz="2000" i="1"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 de points 3D</a:t>
            </a:r>
          </a:p>
          <a:p>
            <a:pPr marL="341313" marR="0" indent="-341313" defTabSz="449263" fontAlgn="base">
              <a:lnSpc>
                <a:spcPct val="90000"/>
              </a:lnSpc>
              <a:spcBef>
                <a:spcPts val="700"/>
              </a:spcBef>
              <a:spcAft>
                <a:spcPct val="0"/>
              </a:spcAft>
              <a:buClr>
                <a:srgbClr val="FF9900"/>
              </a:buClr>
              <a:buSzPct val="130000"/>
              <a:buFont typeface="Arial" pitchFamily="34" charset="0"/>
              <a:buChar char="•"/>
              <a:tabLst/>
              <a:defRPr/>
            </a:pPr>
            <a:r>
              <a:rPr lang="fr-FR" sz="2000" b="1" i="1"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Nuage de points </a:t>
            </a:r>
          </a:p>
          <a:p>
            <a:pPr marL="341313" lvl="0" indent="-341313" defTabSz="449263" fontAlgn="base">
              <a:lnSpc>
                <a:spcPct val="90000"/>
              </a:lnSpc>
              <a:spcBef>
                <a:spcPts val="700"/>
              </a:spcBef>
              <a:spcAft>
                <a:spcPct val="0"/>
              </a:spcAft>
              <a:buClr>
                <a:srgbClr val="FF9900"/>
              </a:buClr>
              <a:buSzPct val="130000"/>
              <a:defRPr/>
            </a:pPr>
            <a:r>
              <a:rPr lang="fr-FR" sz="2000" i="1" kern="0" dirty="0" smtClean="0">
                <a:effectLst>
                  <a:outerShdw blurRad="38100" dist="38100" dir="2700000" algn="tl">
                    <a:srgbClr val="C0C0C0"/>
                  </a:outerShdw>
                </a:effectLst>
                <a:latin typeface="Times New Roman" pitchFamily="18" charset="0"/>
                <a:cs typeface="Times New Roman" pitchFamily="18" charset="0"/>
              </a:rPr>
              <a:t>nouveau module LiDAR dans DART a été récemment développé pour fournir le nuage de points depuis les formes d’ondes LiDAR (Yin et al., 2018)</a:t>
            </a:r>
          </a:p>
          <a:p>
            <a:pPr marL="341313" lvl="0" indent="-341313" defTabSz="449263" fontAlgn="base">
              <a:lnSpc>
                <a:spcPct val="90000"/>
              </a:lnSpc>
              <a:spcBef>
                <a:spcPts val="700"/>
              </a:spcBef>
              <a:spcAft>
                <a:spcPct val="0"/>
              </a:spcAft>
              <a:buClr>
                <a:srgbClr val="FF9900"/>
              </a:buClr>
              <a:buSzPct val="130000"/>
            </a:pPr>
            <a:r>
              <a:rPr lang="fr-FR" sz="2000" i="1" kern="0" dirty="0" smtClean="0">
                <a:effectLst>
                  <a:outerShdw blurRad="38100" dist="38100" dir="2700000" algn="tl">
                    <a:srgbClr val="C0C0C0"/>
                  </a:outerShdw>
                </a:effectLst>
                <a:latin typeface="Times New Roman" pitchFamily="18" charset="0"/>
                <a:cs typeface="Times New Roman" pitchFamily="18" charset="0"/>
              </a:rPr>
              <a:t> </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000" i="1" kern="0" dirty="0" smtClean="0">
                <a:effectLst>
                  <a:outerShdw blurRad="38100" dist="38100" dir="2700000" algn="tl">
                    <a:srgbClr val="C0C0C0"/>
                  </a:outerShdw>
                </a:effectLst>
                <a:latin typeface="Times New Roman" pitchFamily="18" charset="0"/>
                <a:cs typeface="Times New Roman" pitchFamily="18" charset="0"/>
              </a:rPr>
              <a:t>          </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000" i="1" kern="0" dirty="0" smtClean="0">
                <a:effectLst>
                  <a:outerShdw blurRad="38100" dist="38100" dir="2700000" algn="tl">
                    <a:srgbClr val="C0C0C0"/>
                  </a:outerShdw>
                </a:effectLst>
                <a:latin typeface="Times New Roman" pitchFamily="18" charset="0"/>
                <a:cs typeface="Times New Roman" pitchFamily="18" charset="0"/>
              </a:rPr>
              <a:t>     </a:t>
            </a: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7"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DART LIDAR: </a:t>
            </a:r>
            <a:r>
              <a:rPr lang="fr-FR" sz="2400" b="1" kern="0" dirty="0" smtClean="0">
                <a:solidFill>
                  <a:srgbClr val="00B050"/>
                </a:solidFill>
                <a:latin typeface="Times New Roman" pitchFamily="18" charset="0"/>
                <a:cs typeface="Times New Roman" pitchFamily="18" charset="0"/>
              </a:rPr>
              <a:t>LiDAR dans DART</a:t>
            </a:r>
          </a:p>
        </p:txBody>
      </p:sp>
      <p:pic>
        <p:nvPicPr>
          <p:cNvPr id="9" name="Image 8" descr="05.PNG"/>
          <p:cNvPicPr/>
          <p:nvPr/>
        </p:nvPicPr>
        <p:blipFill>
          <a:blip r:embed="rId4" cstate="print"/>
          <a:stretch>
            <a:fillRect/>
          </a:stretch>
        </p:blipFill>
        <p:spPr>
          <a:xfrm>
            <a:off x="5004048" y="3284984"/>
            <a:ext cx="3960441" cy="2232248"/>
          </a:xfrm>
          <a:prstGeom prst="rect">
            <a:avLst/>
          </a:prstGeom>
        </p:spPr>
      </p:pic>
      <p:pic>
        <p:nvPicPr>
          <p:cNvPr id="11" name="Image 10" descr="scene-3D_vuedeface.PNG"/>
          <p:cNvPicPr/>
          <p:nvPr/>
        </p:nvPicPr>
        <p:blipFill rotWithShape="1">
          <a:blip r:embed="rId5" cstate="print"/>
          <a:srcRect t="6762"/>
          <a:stretch/>
        </p:blipFill>
        <p:spPr bwMode="auto">
          <a:xfrm>
            <a:off x="6228184" y="2276872"/>
            <a:ext cx="2627765" cy="1400810"/>
          </a:xfrm>
          <a:prstGeom prst="rect">
            <a:avLst/>
          </a:prstGeom>
          <a:ln>
            <a:noFill/>
          </a:ln>
          <a:extLst>
            <a:ext uri="{53640926-AAD7-44D8-BBD7-CCE9431645EC}">
              <a14:shadowObscured xmlns:lc="http://schemas.openxmlformats.org/drawingml/2006/lockedCanvas" xmlns:pic="http://schemas.openxmlformats.org/drawingml/2006/picture" xmlns:arto="http://schemas.microsoft.com/office/word/2006/arto" xmlns="" xmlns:wpc="http://schemas.microsoft.com/office/word/2010/wordprocessingCanvas" xmlns:cx="http://schemas.microsoft.com/office/drawing/2014/chartex" xmlns:cx1="http://schemas.microsoft.com/office/drawing/2015/9/8/chartex"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a:ext>
          </a:extLst>
        </p:spPr>
      </p:pic>
      <p:sp>
        <p:nvSpPr>
          <p:cNvPr id="12" name="ZoneTexte 11"/>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10</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dartsigle.PNG"/>
          <p:cNvPicPr>
            <a:picLocks noChangeAspect="1"/>
          </p:cNvPicPr>
          <p:nvPr/>
        </p:nvPicPr>
        <p:blipFill>
          <a:blip r:embed="rId3" cstate="print"/>
          <a:stretch>
            <a:fillRect/>
          </a:stretch>
        </p:blipFill>
        <p:spPr>
          <a:xfrm>
            <a:off x="7380312" y="980728"/>
            <a:ext cx="1691680" cy="864096"/>
          </a:xfrm>
          <a:prstGeom prst="rect">
            <a:avLst/>
          </a:prstGeom>
        </p:spPr>
      </p:pic>
      <p:sp>
        <p:nvSpPr>
          <p:cNvPr id="8" name="Rectangle 3"/>
          <p:cNvSpPr txBox="1">
            <a:spLocks noChangeArrowheads="1"/>
          </p:cNvSpPr>
          <p:nvPr/>
        </p:nvSpPr>
        <p:spPr bwMode="auto">
          <a:xfrm>
            <a:off x="107504" y="908720"/>
            <a:ext cx="8928992" cy="54006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lvl="0" indent="-341313" defTabSz="449263" fontAlgn="base">
              <a:lnSpc>
                <a:spcPct val="90000"/>
              </a:lnSpc>
              <a:spcBef>
                <a:spcPts val="700"/>
              </a:spcBef>
              <a:spcAft>
                <a:spcPct val="0"/>
              </a:spcAft>
              <a:buClr>
                <a:srgbClr val="FF9900"/>
              </a:buClr>
              <a:buSzPct val="130000"/>
            </a:pPr>
            <a:endParaRPr kumimoji="0" lang="fr-FR" sz="28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341313" lvl="0" indent="-341313" defTabSz="449263" fontAlgn="base">
              <a:lnSpc>
                <a:spcPct val="90000"/>
              </a:lnSpc>
              <a:spcBef>
                <a:spcPts val="700"/>
              </a:spcBef>
              <a:spcAft>
                <a:spcPct val="0"/>
              </a:spcAft>
              <a:buClr>
                <a:srgbClr val="FF9900"/>
              </a:buClr>
              <a:buSzPct val="130000"/>
              <a:buFont typeface="Arial" pitchFamily="34" charset="0"/>
              <a:buChar char="•"/>
            </a:pPr>
            <a:r>
              <a:rPr lang="fr-FR" sz="2000" b="1" i="1" kern="0" dirty="0" smtClean="0">
                <a:effectLst>
                  <a:outerShdw blurRad="38100" dist="38100" dir="2700000" algn="tl">
                    <a:srgbClr val="C0C0C0"/>
                  </a:outerShdw>
                </a:effectLst>
                <a:latin typeface="Times New Roman" pitchFamily="18" charset="0"/>
                <a:cs typeface="Times New Roman" pitchFamily="18" charset="0"/>
              </a:rPr>
              <a:t>Capacité à simuler les formes d’ondes très précis</a:t>
            </a:r>
          </a:p>
          <a:p>
            <a:pPr marL="341313" lvl="0" indent="-341313" defTabSz="449263" fontAlgn="base">
              <a:lnSpc>
                <a:spcPct val="90000"/>
              </a:lnSpc>
              <a:spcBef>
                <a:spcPts val="700"/>
              </a:spcBef>
              <a:spcAft>
                <a:spcPct val="0"/>
              </a:spcAft>
              <a:buClr>
                <a:srgbClr val="FF9900"/>
              </a:buClr>
              <a:buSzPct val="130000"/>
            </a:pPr>
            <a:endParaRPr lang="fr-FR" sz="2000" b="1" i="1" kern="0" dirty="0" smtClean="0">
              <a:effectLst>
                <a:outerShdw blurRad="38100" dist="38100" dir="2700000" algn="tl">
                  <a:srgbClr val="C0C0C0"/>
                </a:outerShdw>
              </a:effectLst>
              <a:latin typeface="Times New Roman" pitchFamily="18" charset="0"/>
              <a:cs typeface="Times New Roman" pitchFamily="18" charset="0"/>
            </a:endParaRPr>
          </a:p>
          <a:p>
            <a:pPr marL="341313" lvl="0" indent="-341313" defTabSz="449263" fontAlgn="base">
              <a:lnSpc>
                <a:spcPct val="90000"/>
              </a:lnSpc>
              <a:spcBef>
                <a:spcPts val="700"/>
              </a:spcBef>
              <a:spcAft>
                <a:spcPct val="0"/>
              </a:spcAft>
              <a:buClr>
                <a:srgbClr val="FF9900"/>
              </a:buClr>
              <a:buSzPct val="130000"/>
              <a:buFont typeface="Arial" pitchFamily="34" charset="0"/>
              <a:buChar char="•"/>
            </a:pPr>
            <a:r>
              <a:rPr lang="fr-FR" sz="2000" b="1" i="1" kern="0" noProof="0" dirty="0" smtClean="0">
                <a:effectLst>
                  <a:outerShdw blurRad="38100" dist="38100" dir="2700000" algn="tl">
                    <a:srgbClr val="C0C0C0"/>
                  </a:outerShdw>
                </a:effectLst>
                <a:latin typeface="Times New Roman" pitchFamily="18" charset="0"/>
                <a:cs typeface="Times New Roman" pitchFamily="18" charset="0"/>
              </a:rPr>
              <a:t>Simulations réalistes de paysages agricoles (blé, maïs) et forestiers</a:t>
            </a:r>
          </a:p>
          <a:p>
            <a:pPr marL="341313" lvl="0" indent="-341313" defTabSz="449263" fontAlgn="base">
              <a:lnSpc>
                <a:spcPct val="90000"/>
              </a:lnSpc>
              <a:spcBef>
                <a:spcPts val="700"/>
              </a:spcBef>
              <a:spcAft>
                <a:spcPct val="0"/>
              </a:spcAft>
              <a:buClr>
                <a:srgbClr val="FF9900"/>
              </a:buClr>
              <a:buSzPct val="130000"/>
            </a:pPr>
            <a:endParaRPr lang="fr-FR" sz="2000" b="1" i="1" kern="0" noProof="0" dirty="0" smtClean="0">
              <a:effectLst>
                <a:outerShdw blurRad="38100" dist="38100" dir="2700000" algn="tl">
                  <a:srgbClr val="C0C0C0"/>
                </a:outerShdw>
              </a:effectLst>
              <a:latin typeface="Times New Roman" pitchFamily="18" charset="0"/>
              <a:cs typeface="Times New Roman" pitchFamily="18" charset="0"/>
            </a:endParaRPr>
          </a:p>
          <a:p>
            <a:pPr marL="341313" lvl="0" indent="-341313" defTabSz="449263" fontAlgn="base">
              <a:lnSpc>
                <a:spcPct val="90000"/>
              </a:lnSpc>
              <a:spcBef>
                <a:spcPts val="700"/>
              </a:spcBef>
              <a:spcAft>
                <a:spcPct val="0"/>
              </a:spcAft>
              <a:buClr>
                <a:srgbClr val="FF9900"/>
              </a:buClr>
              <a:buSzPct val="130000"/>
              <a:buFont typeface="Arial" pitchFamily="34" charset="0"/>
              <a:buChar char="•"/>
            </a:pPr>
            <a:r>
              <a:rPr lang="fr-FR" sz="2000" b="1" i="1" kern="0" dirty="0" smtClean="0">
                <a:effectLst>
                  <a:outerShdw blurRad="38100" dist="38100" dir="2700000" algn="tl">
                    <a:srgbClr val="C0C0C0"/>
                  </a:outerShdw>
                </a:effectLst>
                <a:latin typeface="Times New Roman" pitchFamily="18" charset="0"/>
                <a:cs typeface="Times New Roman" pitchFamily="18" charset="0"/>
              </a:rPr>
              <a:t>Générer la table LUT (utilisé dans l’inversion des cultures) suivant différents caractéristiques (hauteur, nombre de feuilles, longueur de tige…)</a:t>
            </a:r>
          </a:p>
          <a:p>
            <a:pPr marL="341313" lvl="0" indent="-341313" defTabSz="449263" fontAlgn="base">
              <a:lnSpc>
                <a:spcPct val="90000"/>
              </a:lnSpc>
              <a:spcBef>
                <a:spcPts val="700"/>
              </a:spcBef>
              <a:spcAft>
                <a:spcPct val="0"/>
              </a:spcAft>
              <a:buClr>
                <a:srgbClr val="FF9900"/>
              </a:buClr>
              <a:buSzPct val="130000"/>
            </a:pPr>
            <a:r>
              <a:rPr lang="fr-FR" sz="2000" b="1" i="1" kern="0" dirty="0" smtClean="0">
                <a:effectLst>
                  <a:outerShdw blurRad="38100" dist="38100" dir="2700000" algn="tl">
                    <a:srgbClr val="C0C0C0"/>
                  </a:outerShdw>
                </a:effectLst>
                <a:latin typeface="Times New Roman" pitchFamily="18" charset="0"/>
                <a:cs typeface="Times New Roman" pitchFamily="18" charset="0"/>
              </a:rPr>
              <a:t> </a:t>
            </a:r>
            <a:endParaRPr lang="fr-FR" sz="2000" b="1" i="1" kern="0" noProof="0" dirty="0" smtClean="0">
              <a:effectLst>
                <a:outerShdw blurRad="38100" dist="38100" dir="2700000" algn="tl">
                  <a:srgbClr val="C0C0C0"/>
                </a:outerShdw>
              </a:effectLst>
              <a:latin typeface="Times New Roman" pitchFamily="18" charset="0"/>
              <a:cs typeface="Times New Roman" pitchFamily="18" charset="0"/>
            </a:endParaRPr>
          </a:p>
          <a:p>
            <a:pPr marL="341313" lvl="0" indent="-341313" defTabSz="449263" fontAlgn="base">
              <a:lnSpc>
                <a:spcPct val="90000"/>
              </a:lnSpc>
              <a:spcBef>
                <a:spcPts val="700"/>
              </a:spcBef>
              <a:spcAft>
                <a:spcPct val="0"/>
              </a:spcAft>
              <a:buClr>
                <a:srgbClr val="FF9900"/>
              </a:buClr>
              <a:buSzPct val="130000"/>
            </a:pPr>
            <a:endParaRPr kumimoji="0" lang="fr-FR" sz="20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endParaRPr kumimoji="0" lang="fr-FR"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2800" b="0" i="0" u="none" strike="noStrike" kern="0" cap="none" spc="0" normalizeH="0" baseline="0" noProof="0" dirty="0" smtClean="0">
              <a:ln>
                <a:noFill/>
              </a:ln>
              <a:solidFill>
                <a:srgbClr val="000099"/>
              </a:solidFill>
              <a:effectLst/>
              <a:uLnTx/>
              <a:uFillTx/>
              <a:latin typeface="Arial"/>
              <a:ea typeface="+mn-ea"/>
              <a:cs typeface="Lucida Sans Unicode"/>
            </a:endParaRPr>
          </a:p>
          <a:p>
            <a:pPr marL="341313" lvl="0" indent="-341313" defTabSz="449263" fontAlgn="base">
              <a:lnSpc>
                <a:spcPct val="90000"/>
              </a:lnSpc>
              <a:spcBef>
                <a:spcPts val="700"/>
              </a:spcBef>
              <a:spcAft>
                <a:spcPct val="0"/>
              </a:spcAft>
              <a:buClr>
                <a:srgbClr val="FF9900"/>
              </a:buClr>
              <a:buSzPct val="130000"/>
            </a:pPr>
            <a:r>
              <a:rPr lang="fr-FR" sz="2800" kern="0" noProof="0" dirty="0" smtClean="0">
                <a:solidFill>
                  <a:srgbClr val="000099"/>
                </a:solidFill>
                <a:latin typeface="Arial"/>
                <a:cs typeface="Lucida Sans Unicode"/>
              </a:rPr>
              <a:t> </a:t>
            </a:r>
            <a:endParaRPr kumimoji="0" lang="fr-FR" sz="2800" b="0" i="0" u="none" strike="noStrike" kern="0" cap="none" spc="0" normalizeH="0" baseline="0" noProof="0" dirty="0" smtClean="0">
              <a:ln>
                <a:noFill/>
              </a:ln>
              <a:solidFill>
                <a:srgbClr val="000099"/>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7"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DART LIDAR: </a:t>
            </a:r>
            <a:r>
              <a:rPr lang="fr-FR" sz="2400" b="1" kern="0" dirty="0" smtClean="0">
                <a:solidFill>
                  <a:srgbClr val="00B050"/>
                </a:solidFill>
                <a:latin typeface="Times New Roman" pitchFamily="18" charset="0"/>
                <a:cs typeface="Times New Roman" pitchFamily="18" charset="0"/>
              </a:rPr>
              <a:t>Utilisation de DART dans l’inversion</a:t>
            </a:r>
          </a:p>
        </p:txBody>
      </p:sp>
      <p:pic>
        <p:nvPicPr>
          <p:cNvPr id="9" name="Picture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67544" y="4149080"/>
            <a:ext cx="2736304" cy="2016224"/>
          </a:xfrm>
          <a:prstGeom prst="rect">
            <a:avLst/>
          </a:prstGeom>
        </p:spPr>
      </p:pic>
      <p:pic>
        <p:nvPicPr>
          <p:cNvPr id="11" name="Image 2"/>
          <p:cNvPicPr/>
          <p:nvPr/>
        </p:nvPicPr>
        <p:blipFill rotWithShape="1">
          <a:blip r:embed="rId5" cstate="print"/>
          <a:srcRect l="3164" t="3077"/>
          <a:stretch/>
        </p:blipFill>
        <p:spPr bwMode="auto">
          <a:xfrm>
            <a:off x="3347864" y="4221088"/>
            <a:ext cx="2736304" cy="1800200"/>
          </a:xfrm>
          <a:prstGeom prst="rect">
            <a:avLst/>
          </a:prstGeom>
          <a:ln>
            <a:noFill/>
          </a:ln>
          <a:extLst>
            <a:ext uri="{53640926-AAD7-44D8-BBD7-CCE9431645EC}">
              <a14:shadowObscured xmlns:a14="http://schemas.microsoft.com/office/drawing/2010/main" xmlns=""/>
            </a:ext>
          </a:extLst>
        </p:spPr>
      </p:pic>
      <p:pic>
        <p:nvPicPr>
          <p:cNvPr id="13" name="Image 12" descr="arbre_importe.PNG"/>
          <p:cNvPicPr/>
          <p:nvPr/>
        </p:nvPicPr>
        <p:blipFill>
          <a:blip r:embed="rId6" cstate="print"/>
          <a:stretch>
            <a:fillRect/>
          </a:stretch>
        </p:blipFill>
        <p:spPr>
          <a:xfrm>
            <a:off x="6156176" y="3933056"/>
            <a:ext cx="2447791" cy="2160240"/>
          </a:xfrm>
          <a:prstGeom prst="rect">
            <a:avLst/>
          </a:prstGeom>
        </p:spPr>
      </p:pic>
      <p:sp>
        <p:nvSpPr>
          <p:cNvPr id="12" name="ZoneTexte 11"/>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11</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lvl="0" algn="ctr">
              <a:spcBef>
                <a:spcPct val="0"/>
              </a:spcBef>
              <a:defRPr/>
            </a:pPr>
            <a:r>
              <a:rPr lang="fr-FR" sz="3600" b="1"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Plan</a:t>
            </a:r>
            <a:endParaRPr kumimoji="0" lang="fr-FR" sz="3600" b="1" i="0" u="none" strike="noStrike" kern="1200" cap="none" spc="0" normalizeH="0" baseline="0" noProof="0" dirty="0">
              <a:ln>
                <a:noFill/>
              </a:ln>
              <a:solidFill>
                <a:schemeClr val="accent2"/>
              </a:solidFill>
              <a:effectLst/>
              <a:uLnTx/>
              <a:uFillTx/>
              <a:latin typeface="+mj-lt"/>
              <a:ea typeface="+mj-ea"/>
              <a:cs typeface="+mj-cs"/>
            </a:endParaRPr>
          </a:p>
        </p:txBody>
      </p:sp>
      <p:sp>
        <p:nvSpPr>
          <p:cNvPr id="3" name="Rectangle 3"/>
          <p:cNvSpPr txBox="1">
            <a:spLocks noChangeArrowheads="1"/>
          </p:cNvSpPr>
          <p:nvPr/>
        </p:nvSpPr>
        <p:spPr bwMode="auto">
          <a:xfrm>
            <a:off x="107504" y="764704"/>
            <a:ext cx="8928992" cy="568863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514350" marR="0" lvl="0" indent="-514350" algn="l" defTabSz="449263" rtl="0" eaLnBrk="1" fontAlgn="base" latinLnBrk="0" hangingPunct="1">
              <a:lnSpc>
                <a:spcPct val="90000"/>
              </a:lnSpc>
              <a:spcBef>
                <a:spcPts val="700"/>
              </a:spcBef>
              <a:spcAft>
                <a:spcPct val="0"/>
              </a:spcAft>
              <a:buClr>
                <a:srgbClr val="FF9900"/>
              </a:buClr>
              <a:buSzPct val="130000"/>
              <a:buFont typeface="+mj-lt"/>
              <a:buAutoNum type="arabicPeriod"/>
              <a:tabLst/>
              <a:defRPr/>
            </a:pPr>
            <a:r>
              <a:rPr lang="fr-FR" sz="3000"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Modèle de Transfert Radiatif DART-LiDAR</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Description générale</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LiDAR dans DART</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 Emploie de DART dans l’inversion</a:t>
            </a:r>
            <a:endParaRPr lang="fr-FR" sz="3000"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a:p>
            <a:pPr marL="514350" marR="0" lvl="0" indent="-514350" algn="l" defTabSz="449263" rtl="0" eaLnBrk="1" fontAlgn="base" latinLnBrk="0" hangingPunct="1">
              <a:lnSpc>
                <a:spcPct val="90000"/>
              </a:lnSpc>
              <a:spcBef>
                <a:spcPts val="700"/>
              </a:spcBef>
              <a:spcAft>
                <a:spcPct val="0"/>
              </a:spcAft>
              <a:buClr>
                <a:srgbClr val="FF9900"/>
              </a:buClr>
              <a:buSzPct val="130000"/>
              <a:buFont typeface="+mj-lt"/>
              <a:buAutoNum type="arabicPeriod"/>
              <a:tabLst/>
              <a:defRPr/>
            </a:pPr>
            <a:r>
              <a:rPr lang="fr-FR" sz="3000" b="1" i="1"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Estimation des paramètres culturaux</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Importance des cultures pour l’humanité</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Méthodologie d’inversion</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Sites expérimentaux et données LiDAR</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Résultats d’inversion</a:t>
            </a:r>
          </a:p>
          <a:p>
            <a:pPr marL="514350" lvl="0" indent="-514350" defTabSz="449263" fontAlgn="base">
              <a:lnSpc>
                <a:spcPct val="90000"/>
              </a:lnSpc>
              <a:spcBef>
                <a:spcPts val="700"/>
              </a:spcBef>
              <a:spcAft>
                <a:spcPct val="0"/>
              </a:spcAft>
              <a:buClr>
                <a:srgbClr val="FF9900"/>
              </a:buClr>
              <a:buSzPct val="130000"/>
              <a:buFont typeface="+mj-lt"/>
              <a:buAutoNum type="arabicPeriod"/>
              <a:defRPr/>
            </a:pPr>
            <a:r>
              <a:rPr lang="fr-FR" sz="3000"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Estimation des paramètres forestiers</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Méthodologie d’inversion des formes d’ondes LiDAR</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Zone forestière et données LiDAR</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Traitement du nuage de points </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Résultats d’inversion</a:t>
            </a:r>
            <a:endParaRPr lang="fr-FR" sz="3000" b="1" i="1" kern="0" dirty="0" smtClean="0">
              <a:solidFill>
                <a:srgbClr val="000099"/>
              </a:solidFill>
              <a:effectLst>
                <a:outerShdw blurRad="38100" dist="38100" dir="2700000" algn="tl">
                  <a:srgbClr val="C0C0C0"/>
                </a:outerShdw>
              </a:effectLst>
              <a:latin typeface="Times New Roman" pitchFamily="18" charset="0"/>
              <a:cs typeface="Times New Roman" pitchFamily="18" charset="0"/>
            </a:endParaRPr>
          </a:p>
          <a:p>
            <a:pPr marL="514350" lvl="0" indent="-514350" defTabSz="449263" fontAlgn="base">
              <a:lnSpc>
                <a:spcPct val="90000"/>
              </a:lnSpc>
              <a:spcBef>
                <a:spcPts val="700"/>
              </a:spcBef>
              <a:spcAft>
                <a:spcPct val="0"/>
              </a:spcAft>
              <a:buClr>
                <a:srgbClr val="FF9900"/>
              </a:buClr>
              <a:buSzPct val="130000"/>
              <a:buFont typeface="+mj-lt"/>
              <a:buAutoNum type="arabicPeriod"/>
              <a:defRPr/>
            </a:pPr>
            <a:r>
              <a:rPr lang="fr-FR" sz="3000" kern="0" noProof="0" dirty="0" smtClean="0">
                <a:solidFill>
                  <a:srgbClr val="000099"/>
                </a:solidFill>
                <a:effectLst>
                  <a:outerShdw blurRad="38100" dist="38100" dir="2700000" algn="tl">
                    <a:srgbClr val="C0C0C0"/>
                  </a:outerShdw>
                </a:effectLst>
                <a:latin typeface="Times New Roman" pitchFamily="18" charset="0"/>
                <a:cs typeface="Times New Roman" pitchFamily="18" charset="0"/>
              </a:rPr>
              <a:t>Conclusions </a:t>
            </a:r>
            <a:r>
              <a:rPr lang="fr-FR" sz="3000" kern="0" noProof="0" dirty="0" smtClean="0">
                <a:solidFill>
                  <a:srgbClr val="000099"/>
                </a:solidFill>
                <a:effectLst>
                  <a:outerShdw blurRad="38100" dist="38100" dir="2700000" algn="tl">
                    <a:srgbClr val="C0C0C0"/>
                  </a:outerShdw>
                </a:effectLst>
                <a:latin typeface="Times New Roman" pitchFamily="18" charset="0"/>
                <a:cs typeface="Times New Roman" pitchFamily="18" charset="0"/>
              </a:rPr>
              <a:t>et </a:t>
            </a:r>
            <a:r>
              <a:rPr lang="fr-FR" sz="3000" kern="0" noProof="0" dirty="0" smtClean="0">
                <a:solidFill>
                  <a:srgbClr val="000099"/>
                </a:solidFill>
                <a:effectLst>
                  <a:outerShdw blurRad="38100" dist="38100" dir="2700000" algn="tl">
                    <a:srgbClr val="C0C0C0"/>
                  </a:outerShdw>
                </a:effectLst>
                <a:latin typeface="Times New Roman" pitchFamily="18" charset="0"/>
                <a:cs typeface="Times New Roman" pitchFamily="18" charset="0"/>
              </a:rPr>
              <a:t>perspectives</a:t>
            </a: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7" name="ZoneTexte 6"/>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12</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kumimoji="0" lang="fr-FR" sz="32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ü"/>
              <a:tabLst/>
              <a:defRPr/>
            </a:pPr>
            <a:r>
              <a:rPr lang="fr-FR" sz="2000" b="1" i="1"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 </a:t>
            </a:r>
            <a:r>
              <a:rPr lang="fr-FR" sz="2000" b="1" i="1" kern="0" dirty="0" smtClean="0">
                <a:effectLst>
                  <a:outerShdw blurRad="38100" dist="38100" dir="2700000" algn="tl">
                    <a:srgbClr val="C0C0C0"/>
                  </a:outerShdw>
                </a:effectLst>
                <a:latin typeface="Times New Roman" pitchFamily="18" charset="0"/>
                <a:cs typeface="Times New Roman" pitchFamily="18" charset="0"/>
              </a:rPr>
              <a:t>37% de la surface terrestre sont couverts par des zones agricoles</a:t>
            </a: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ü"/>
              <a:tabLst/>
              <a:defRPr/>
            </a:pPr>
            <a:r>
              <a:rPr lang="fr-FR" sz="2000" b="1" i="1" kern="0" dirty="0" smtClean="0">
                <a:effectLst>
                  <a:outerShdw blurRad="38100" dist="38100" dir="2700000" algn="tl">
                    <a:srgbClr val="C0C0C0"/>
                  </a:outerShdw>
                </a:effectLst>
                <a:latin typeface="Times New Roman" pitchFamily="18" charset="0"/>
                <a:cs typeface="Times New Roman" pitchFamily="18" charset="0"/>
              </a:rPr>
              <a:t>Importance des cultures dans la nourriture des humains et des animaux</a:t>
            </a: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Symbol"/>
              <a:buChar char="Þ"/>
              <a:tabLst/>
              <a:defRPr/>
            </a:pPr>
            <a:r>
              <a:rPr kumimoji="0" lang="fr-FR" sz="2000" b="1" i="1" u="none" strike="noStrike" kern="0" cap="none" spc="0" normalizeH="0" baseline="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fournir l’énergie et les protéines nécessaires à leurs croissances et santés</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lang="fr-FR" sz="2000" b="1" i="1" kern="0" dirty="0" smtClean="0">
              <a:solidFill>
                <a:srgbClr val="000099"/>
              </a:solidFill>
              <a:effectLst>
                <a:outerShdw blurRad="38100" dist="38100" dir="2700000" algn="tl">
                  <a:srgbClr val="C0C0C0"/>
                </a:outerShdw>
              </a:effectLst>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kumimoji="0" lang="fr-FR" sz="20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ü"/>
              <a:tabLst/>
              <a:defRPr/>
            </a:pPr>
            <a:endParaRPr kumimoji="0" lang="fr-FR" sz="20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32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2800" b="0" i="0" u="none" strike="noStrike" kern="0" cap="none" spc="0" normalizeH="0" baseline="0" noProof="0" dirty="0" smtClean="0">
              <a:ln>
                <a:noFill/>
              </a:ln>
              <a:solidFill>
                <a:srgbClr val="000099"/>
              </a:solidFill>
              <a:effectLst/>
              <a:uLnTx/>
              <a:uFillTx/>
              <a:latin typeface="Arial"/>
              <a:ea typeface="+mn-ea"/>
              <a:cs typeface="Lucida Sans Unicode"/>
            </a:endParaRPr>
          </a:p>
          <a:p>
            <a:pPr marL="341313" lvl="0" indent="-341313" defTabSz="449263" fontAlgn="base">
              <a:lnSpc>
                <a:spcPct val="90000"/>
              </a:lnSpc>
              <a:spcBef>
                <a:spcPts val="700"/>
              </a:spcBef>
              <a:spcAft>
                <a:spcPct val="0"/>
              </a:spcAft>
              <a:buClr>
                <a:srgbClr val="FF9900"/>
              </a:buClr>
              <a:buSzPct val="130000"/>
            </a:pPr>
            <a:r>
              <a:rPr lang="fr-FR" sz="2800" kern="0" noProof="0" dirty="0" smtClean="0">
                <a:solidFill>
                  <a:srgbClr val="000099"/>
                </a:solidFill>
                <a:latin typeface="Arial"/>
                <a:cs typeface="Lucida Sans Unicode"/>
              </a:rPr>
              <a:t> </a:t>
            </a:r>
            <a:endParaRPr kumimoji="0" lang="fr-FR" sz="2800" b="0" i="0" u="none" strike="noStrike" kern="0" cap="none" spc="0" normalizeH="0" baseline="0" noProof="0" dirty="0" smtClean="0">
              <a:ln>
                <a:noFill/>
              </a:ln>
              <a:solidFill>
                <a:srgbClr val="000099"/>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8" name="Ellipse 7"/>
          <p:cNvSpPr/>
          <p:nvPr/>
        </p:nvSpPr>
        <p:spPr>
          <a:xfrm>
            <a:off x="3203848" y="3789040"/>
            <a:ext cx="1944216" cy="10081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accent2"/>
                </a:solidFill>
              </a:rPr>
              <a:t>Production des cultures</a:t>
            </a:r>
            <a:endParaRPr lang="fr-FR" dirty="0">
              <a:solidFill>
                <a:schemeClr val="accent2"/>
              </a:solidFill>
            </a:endParaRPr>
          </a:p>
        </p:txBody>
      </p:sp>
      <p:cxnSp>
        <p:nvCxnSpPr>
          <p:cNvPr id="10" name="Connecteur droit avec flèche 9"/>
          <p:cNvCxnSpPr/>
          <p:nvPr/>
        </p:nvCxnSpPr>
        <p:spPr>
          <a:xfrm>
            <a:off x="2627784" y="3284984"/>
            <a:ext cx="864096"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899592" y="2780928"/>
            <a:ext cx="1728192" cy="50405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00B050"/>
                </a:solidFill>
              </a:rPr>
              <a:t>Type de culture</a:t>
            </a:r>
            <a:endParaRPr lang="fr-FR" dirty="0">
              <a:solidFill>
                <a:srgbClr val="00B050"/>
              </a:solidFill>
            </a:endParaRPr>
          </a:p>
        </p:txBody>
      </p:sp>
      <p:cxnSp>
        <p:nvCxnSpPr>
          <p:cNvPr id="15" name="Connecteur droit avec flèche 14"/>
          <p:cNvCxnSpPr>
            <a:endCxn id="8" idx="7"/>
          </p:cNvCxnSpPr>
          <p:nvPr/>
        </p:nvCxnSpPr>
        <p:spPr>
          <a:xfrm flipH="1">
            <a:off x="4863340" y="3501008"/>
            <a:ext cx="932796" cy="4356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868144" y="2924944"/>
            <a:ext cx="1512168" cy="50405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00B050"/>
                </a:solidFill>
              </a:rPr>
              <a:t>Propriétés du sol</a:t>
            </a:r>
            <a:endParaRPr lang="fr-FR" dirty="0">
              <a:solidFill>
                <a:srgbClr val="00B050"/>
              </a:solidFill>
            </a:endParaRPr>
          </a:p>
        </p:txBody>
      </p:sp>
      <p:cxnSp>
        <p:nvCxnSpPr>
          <p:cNvPr id="18" name="Connecteur droit avec flèche 17"/>
          <p:cNvCxnSpPr/>
          <p:nvPr/>
        </p:nvCxnSpPr>
        <p:spPr>
          <a:xfrm>
            <a:off x="2267744" y="4581128"/>
            <a:ext cx="100811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395536" y="4293096"/>
            <a:ext cx="1728192" cy="50405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00B050"/>
                </a:solidFill>
              </a:rPr>
              <a:t>Climat</a:t>
            </a:r>
            <a:endParaRPr lang="fr-FR" dirty="0">
              <a:solidFill>
                <a:srgbClr val="00B050"/>
              </a:solidFill>
            </a:endParaRPr>
          </a:p>
        </p:txBody>
      </p:sp>
      <p:cxnSp>
        <p:nvCxnSpPr>
          <p:cNvPr id="23" name="Connecteur droit avec flèche 22"/>
          <p:cNvCxnSpPr/>
          <p:nvPr/>
        </p:nvCxnSpPr>
        <p:spPr>
          <a:xfrm flipH="1" flipV="1">
            <a:off x="5076056" y="4581128"/>
            <a:ext cx="1296144"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6516216" y="4149080"/>
            <a:ext cx="1872208" cy="86409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00B050"/>
                </a:solidFill>
              </a:rPr>
              <a:t>Pratiques de gestion des cultures</a:t>
            </a:r>
            <a:endParaRPr lang="fr-FR" dirty="0">
              <a:solidFill>
                <a:srgbClr val="00B050"/>
              </a:solidFill>
            </a:endParaRPr>
          </a:p>
        </p:txBody>
      </p:sp>
      <p:sp>
        <p:nvSpPr>
          <p:cNvPr id="25" name="Rectangle 24"/>
          <p:cNvSpPr/>
          <p:nvPr/>
        </p:nvSpPr>
        <p:spPr>
          <a:xfrm>
            <a:off x="3275856" y="5301208"/>
            <a:ext cx="2088232" cy="64807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00B050"/>
                </a:solidFill>
              </a:rPr>
              <a:t>Variabilité spatio-temporelle</a:t>
            </a:r>
            <a:endParaRPr lang="fr-FR" dirty="0">
              <a:solidFill>
                <a:srgbClr val="00B050"/>
              </a:solidFill>
            </a:endParaRPr>
          </a:p>
        </p:txBody>
      </p:sp>
      <p:cxnSp>
        <p:nvCxnSpPr>
          <p:cNvPr id="27" name="Connecteur droit avec flèche 26"/>
          <p:cNvCxnSpPr/>
          <p:nvPr/>
        </p:nvCxnSpPr>
        <p:spPr>
          <a:xfrm flipV="1">
            <a:off x="4355976" y="4869160"/>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Importance des cultures</a:t>
            </a:r>
          </a:p>
        </p:txBody>
      </p:sp>
      <p:sp>
        <p:nvSpPr>
          <p:cNvPr id="17" name="ZoneTexte 16"/>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13</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endParaRPr lang="fr-FR" sz="2000" kern="0" dirty="0" smtClean="0">
              <a:solidFill>
                <a:srgbClr val="000099"/>
              </a:solidFill>
              <a:effectLst>
                <a:outerShdw blurRad="38100" dist="38100" dir="2700000" algn="tl">
                  <a:srgbClr val="C0C0C0"/>
                </a:outerShdw>
              </a:effectLst>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Arial" pitchFamily="34" charset="0"/>
              <a:buChar char="•"/>
              <a:tabLst/>
              <a:defRPr/>
            </a:pPr>
            <a:r>
              <a:rPr lang="fr-FR" sz="2200" kern="0" dirty="0" smtClean="0">
                <a:effectLst>
                  <a:outerShdw blurRad="38100" dist="38100" dir="2700000" algn="tl">
                    <a:srgbClr val="C0C0C0"/>
                  </a:outerShdw>
                </a:effectLst>
                <a:latin typeface="Times New Roman" pitchFamily="18" charset="0"/>
                <a:cs typeface="Times New Roman" pitchFamily="18" charset="0"/>
              </a:rPr>
              <a:t>Analyse des nuages de points discrets de LiDAR  =&gt; estimer la hauteur, LAI, la biomasse et la quantité d’azote des cultures </a:t>
            </a:r>
            <a:endParaRPr kumimoji="0" lang="fr-FR" sz="2200" u="none" strike="noStrike" kern="0" cap="none" spc="0" normalizeH="0" baseline="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endParaRPr>
          </a:p>
          <a:p>
            <a:pPr marL="341313" indent="-341313" defTabSz="449263" fontAlgn="base">
              <a:lnSpc>
                <a:spcPct val="90000"/>
              </a:lnSpc>
              <a:spcBef>
                <a:spcPts val="700"/>
              </a:spcBef>
              <a:spcAft>
                <a:spcPct val="0"/>
              </a:spcAft>
              <a:buClr>
                <a:srgbClr val="FF9900"/>
              </a:buClr>
              <a:buSzPct val="130000"/>
              <a:buFont typeface="Arial" pitchFamily="34" charset="0"/>
              <a:buChar char="•"/>
            </a:pPr>
            <a:r>
              <a:rPr lang="fr-FR" sz="2200" kern="0" dirty="0" smtClean="0">
                <a:latin typeface="Times New Roman" pitchFamily="18" charset="0"/>
                <a:cs typeface="Times New Roman" pitchFamily="18" charset="0"/>
              </a:rPr>
              <a:t>Analyse des points discrets d’un ALS   =&gt; Hauteur, LAI</a:t>
            </a:r>
          </a:p>
          <a:p>
            <a:pPr marL="341313" indent="-341313" defTabSz="449263" fontAlgn="base">
              <a:lnSpc>
                <a:spcPct val="90000"/>
              </a:lnSpc>
              <a:spcBef>
                <a:spcPts val="700"/>
              </a:spcBef>
              <a:spcAft>
                <a:spcPct val="0"/>
              </a:spcAft>
              <a:buClr>
                <a:srgbClr val="FF9900"/>
              </a:buClr>
              <a:buSzPct val="130000"/>
            </a:pPr>
            <a:endParaRPr kumimoji="0" lang="fr-FR" sz="2200" b="0" i="0" u="none" strike="noStrike" kern="0" cap="none" spc="0" normalizeH="0" baseline="0" noProof="0" dirty="0" smtClean="0">
              <a:ln>
                <a:noFill/>
              </a:ln>
              <a:effectLst/>
              <a:uLnTx/>
              <a:uFillTx/>
              <a:latin typeface="Times New Roman" pitchFamily="18" charset="0"/>
              <a:ea typeface="+mn-ea"/>
              <a:cs typeface="Times New Roman" pitchFamily="18" charset="0"/>
            </a:endParaRPr>
          </a:p>
          <a:p>
            <a:pPr marL="341313" indent="-341313" defTabSz="449263" fontAlgn="base">
              <a:lnSpc>
                <a:spcPct val="90000"/>
              </a:lnSpc>
              <a:spcBef>
                <a:spcPts val="700"/>
              </a:spcBef>
              <a:spcAft>
                <a:spcPct val="0"/>
              </a:spcAft>
              <a:buClr>
                <a:srgbClr val="FF9900"/>
              </a:buClr>
              <a:buSzPct val="130000"/>
            </a:pPr>
            <a:endParaRPr kumimoji="0" lang="fr-FR" sz="2200" b="0" i="0" u="none" strike="noStrike" kern="0" cap="none" spc="0" normalizeH="0" baseline="0" noProof="0" dirty="0" smtClean="0">
              <a:ln>
                <a:noFill/>
              </a:ln>
              <a:effectLst/>
              <a:uLnTx/>
              <a:uFillTx/>
              <a:latin typeface="Times New Roman" pitchFamily="18" charset="0"/>
              <a:ea typeface="+mn-ea"/>
              <a:cs typeface="Times New Roman" pitchFamily="18" charset="0"/>
            </a:endParaRPr>
          </a:p>
          <a:p>
            <a:pPr marL="341313" indent="-341313" defTabSz="449263" fontAlgn="base">
              <a:lnSpc>
                <a:spcPct val="90000"/>
              </a:lnSpc>
              <a:spcBef>
                <a:spcPts val="700"/>
              </a:spcBef>
              <a:spcAft>
                <a:spcPct val="0"/>
              </a:spcAft>
              <a:buClr>
                <a:srgbClr val="FF9900"/>
              </a:buClr>
              <a:buSzPct val="130000"/>
            </a:pPr>
            <a:endParaRPr kumimoji="0" lang="fr-FR" sz="20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pic>
        <p:nvPicPr>
          <p:cNvPr id="17" name="Image 16" descr="question.jpg"/>
          <p:cNvPicPr>
            <a:picLocks noChangeAspect="1"/>
          </p:cNvPicPr>
          <p:nvPr/>
        </p:nvPicPr>
        <p:blipFill>
          <a:blip r:embed="rId3" cstate="print"/>
          <a:stretch>
            <a:fillRect/>
          </a:stretch>
        </p:blipFill>
        <p:spPr>
          <a:xfrm>
            <a:off x="3203848" y="2780928"/>
            <a:ext cx="2088232" cy="2016224"/>
          </a:xfrm>
          <a:prstGeom prst="rect">
            <a:avLst/>
          </a:prstGeom>
        </p:spPr>
      </p:pic>
      <p:graphicFrame>
        <p:nvGraphicFramePr>
          <p:cNvPr id="20" name="Tableau 19"/>
          <p:cNvGraphicFramePr>
            <a:graphicFrameLocks noGrp="1"/>
          </p:cNvGraphicFramePr>
          <p:nvPr/>
        </p:nvGraphicFramePr>
        <p:xfrm>
          <a:off x="467544" y="2636912"/>
          <a:ext cx="8136903" cy="2289063"/>
        </p:xfrm>
        <a:graphic>
          <a:graphicData uri="http://schemas.openxmlformats.org/drawingml/2006/table">
            <a:tbl>
              <a:tblPr firstRow="1" bandRow="1">
                <a:tableStyleId>{2D5ABB26-0587-4C30-8999-92F81FD0307C}</a:tableStyleId>
              </a:tblPr>
              <a:tblGrid>
                <a:gridCol w="2595128"/>
                <a:gridCol w="2018432"/>
                <a:gridCol w="3523343"/>
              </a:tblGrid>
              <a:tr h="1296144">
                <a:tc rowSpan="2">
                  <a:txBody>
                    <a:bodyPr/>
                    <a:lstStyle/>
                    <a:p>
                      <a:pPr algn="l"/>
                      <a:endParaRPr lang="fr-FR" sz="1800" kern="0" dirty="0" smtClean="0"/>
                    </a:p>
                    <a:p>
                      <a:pPr algn="l"/>
                      <a:endParaRPr lang="fr-FR" sz="1800" kern="0" dirty="0" smtClean="0"/>
                    </a:p>
                    <a:p>
                      <a:pPr algn="l"/>
                      <a:endParaRPr lang="fr-FR" sz="1800" kern="0" dirty="0" smtClean="0"/>
                    </a:p>
                    <a:p>
                      <a:pPr algn="l"/>
                      <a:r>
                        <a:rPr lang="fr-FR" sz="2000" kern="0" dirty="0" smtClean="0">
                          <a:solidFill>
                            <a:srgbClr val="00B050"/>
                          </a:solidFill>
                          <a:latin typeface="Times New Roman" pitchFamily="18" charset="0"/>
                          <a:cs typeface="Times New Roman" pitchFamily="18" charset="0"/>
                        </a:rPr>
                        <a:t>Nombre limité de travaux</a:t>
                      </a:r>
                      <a:endParaRPr lang="fr-FR" sz="2000" dirty="0">
                        <a:solidFill>
                          <a:srgbClr val="00B050"/>
                        </a:solidFill>
                        <a:latin typeface="Times New Roman" pitchFamily="18" charset="0"/>
                        <a:cs typeface="Times New Roman" pitchFamily="18" charset="0"/>
                      </a:endParaRPr>
                    </a:p>
                  </a:txBody>
                  <a:tcPr/>
                </a:tc>
                <a:tc rowSpan="2">
                  <a:txBody>
                    <a:bodyPr/>
                    <a:lstStyle/>
                    <a:p>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0" dirty="0" smtClean="0">
                          <a:solidFill>
                            <a:schemeClr val="tx2"/>
                          </a:solidFill>
                          <a:latin typeface="Times New Roman" pitchFamily="18" charset="0"/>
                          <a:cs typeface="Times New Roman" pitchFamily="18" charset="0"/>
                        </a:rPr>
                        <a:t>l’impact de la petite taille des cultures (hauteur)</a:t>
                      </a:r>
                    </a:p>
                    <a:p>
                      <a:pPr marL="0" marR="0" indent="0" algn="l" defTabSz="914400" rtl="0" eaLnBrk="1" fontAlgn="auto" latinLnBrk="0" hangingPunct="1">
                        <a:lnSpc>
                          <a:spcPct val="100000"/>
                        </a:lnSpc>
                        <a:spcBef>
                          <a:spcPts val="0"/>
                        </a:spcBef>
                        <a:spcAft>
                          <a:spcPts val="0"/>
                        </a:spcAft>
                        <a:buClrTx/>
                        <a:buSzTx/>
                        <a:buFont typeface="Symbol"/>
                        <a:buChar char="Þ"/>
                        <a:tabLst/>
                        <a:defRPr/>
                      </a:pPr>
                      <a:r>
                        <a:rPr lang="fr-FR" sz="1800" kern="0" dirty="0" smtClean="0">
                          <a:solidFill>
                            <a:schemeClr val="tx2"/>
                          </a:solidFill>
                          <a:latin typeface="Times New Roman" pitchFamily="18" charset="0"/>
                          <a:cs typeface="Times New Roman" pitchFamily="18" charset="0"/>
                        </a:rPr>
                        <a:t>Limitation de la précision de détection</a:t>
                      </a:r>
                    </a:p>
                  </a:txBody>
                  <a:tcPr/>
                </a:tc>
              </a:tr>
              <a:tr h="992919">
                <a:tc vMerge="1">
                  <a:txBody>
                    <a:bodyPr/>
                    <a:lstStyle/>
                    <a:p>
                      <a:endParaRPr lang="fr-FR" dirty="0"/>
                    </a:p>
                  </a:txBody>
                  <a:tcPr/>
                </a:tc>
                <a:tc vMerge="1">
                  <a:txBody>
                    <a:bodyPr/>
                    <a:lstStyle/>
                    <a:p>
                      <a:endParaRPr lang="fr-FR" dirty="0"/>
                    </a:p>
                  </a:txBody>
                  <a:tcPr/>
                </a:tc>
                <a:tc>
                  <a:txBody>
                    <a:bodyPr/>
                    <a:lstStyle/>
                    <a:p>
                      <a:r>
                        <a:rPr lang="fr-FR" sz="1800" kern="1200" dirty="0" smtClean="0">
                          <a:solidFill>
                            <a:schemeClr val="tx2"/>
                          </a:solidFill>
                          <a:latin typeface="+mn-lt"/>
                          <a:ea typeface="+mn-ea"/>
                          <a:cs typeface="+mn-cs"/>
                        </a:rPr>
                        <a:t>l</a:t>
                      </a:r>
                      <a:r>
                        <a:rPr lang="fr-FR" sz="1800" kern="1200" dirty="0" smtClean="0">
                          <a:solidFill>
                            <a:schemeClr val="tx2"/>
                          </a:solidFill>
                          <a:latin typeface="Times New Roman" pitchFamily="18" charset="0"/>
                          <a:ea typeface="+mn-ea"/>
                          <a:cs typeface="Times New Roman" pitchFamily="18" charset="0"/>
                        </a:rPr>
                        <a:t>a forte densité des cultures diminuant le % de pénétration</a:t>
                      </a:r>
                      <a:r>
                        <a:rPr lang="fr-FR" sz="1800" kern="1200" baseline="0" dirty="0" smtClean="0">
                          <a:solidFill>
                            <a:schemeClr val="tx2"/>
                          </a:solidFill>
                          <a:latin typeface="Times New Roman" pitchFamily="18" charset="0"/>
                          <a:ea typeface="+mn-ea"/>
                          <a:cs typeface="Times New Roman" pitchFamily="18" charset="0"/>
                        </a:rPr>
                        <a:t> de l’onde à travers les feuilles</a:t>
                      </a:r>
                      <a:endParaRPr lang="fr-FR" dirty="0">
                        <a:solidFill>
                          <a:schemeClr val="tx2"/>
                        </a:solidFill>
                        <a:latin typeface="Times New Roman" pitchFamily="18" charset="0"/>
                        <a:cs typeface="Times New Roman" pitchFamily="18" charset="0"/>
                      </a:endParaRPr>
                    </a:p>
                  </a:txBody>
                  <a:tcPr/>
                </a:tc>
              </a:tr>
            </a:tbl>
          </a:graphicData>
        </a:graphic>
      </p:graphicFrame>
      <p:sp>
        <p:nvSpPr>
          <p:cNvPr id="7"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Importance des cultures</a:t>
            </a:r>
          </a:p>
        </p:txBody>
      </p:sp>
      <p:sp>
        <p:nvSpPr>
          <p:cNvPr id="8" name="ZoneTexte 7"/>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14</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1052736"/>
            <a:ext cx="8928992" cy="5184576"/>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r>
              <a:rPr lang="fr-FR" sz="2000"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Inversion du modèle de transfert radiatif liant les observations LiDAR aux propriétés biophysiques de la végétation =&gt; Problème paramétré</a:t>
            </a:r>
          </a:p>
          <a:p>
            <a:pPr marL="341313" indent="-341313" defTabSz="449263" fontAlgn="base">
              <a:lnSpc>
                <a:spcPct val="90000"/>
              </a:lnSpc>
              <a:spcBef>
                <a:spcPts val="700"/>
              </a:spcBef>
              <a:spcAft>
                <a:spcPct val="0"/>
              </a:spcAft>
              <a:buClr>
                <a:srgbClr val="FF9900"/>
              </a:buClr>
              <a:buSzPct val="130000"/>
              <a:buFont typeface="Wingdings" pitchFamily="2" charset="2"/>
              <a:buChar char="ü"/>
            </a:pPr>
            <a:endParaRPr lang="fr-FR" sz="2000" kern="0" dirty="0" smtClean="0">
              <a:solidFill>
                <a:srgbClr val="000099"/>
              </a:solidFill>
              <a:effectLst>
                <a:outerShdw blurRad="38100" dist="38100" dir="2700000" algn="tl">
                  <a:srgbClr val="C0C0C0"/>
                </a:outerShdw>
              </a:effectLst>
              <a:latin typeface="Times New Roman" pitchFamily="18" charset="0"/>
              <a:cs typeface="Times New Roman" pitchFamily="18" charset="0"/>
            </a:endParaRPr>
          </a:p>
          <a:p>
            <a:pPr marL="341313" indent="-341313" defTabSz="449263" fontAlgn="base">
              <a:lnSpc>
                <a:spcPct val="90000"/>
              </a:lnSpc>
              <a:spcBef>
                <a:spcPts val="700"/>
              </a:spcBef>
              <a:spcAft>
                <a:spcPct val="0"/>
              </a:spcAft>
              <a:buClr>
                <a:srgbClr val="FF9900"/>
              </a:buClr>
              <a:buSzPct val="130000"/>
            </a:pPr>
            <a:r>
              <a:rPr lang="fr-FR" sz="2000"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                       LUT, QNT et NNT les solutions les plus populaires à ce problème</a:t>
            </a:r>
          </a:p>
          <a:p>
            <a:pPr marL="341313" indent="-341313" defTabSz="449263" fontAlgn="base">
              <a:lnSpc>
                <a:spcPct val="90000"/>
              </a:lnSpc>
              <a:spcBef>
                <a:spcPts val="700"/>
              </a:spcBef>
              <a:spcAft>
                <a:spcPct val="0"/>
              </a:spcAft>
              <a:buClr>
                <a:srgbClr val="FF9900"/>
              </a:buClr>
              <a:buSzPct val="130000"/>
            </a:pPr>
            <a:endParaRPr kumimoji="0" lang="fr-FR" sz="2000" b="0" i="0"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341313" indent="-341313" defTabSz="449263" fontAlgn="base">
              <a:lnSpc>
                <a:spcPct val="90000"/>
              </a:lnSpc>
              <a:spcBef>
                <a:spcPts val="700"/>
              </a:spcBef>
              <a:spcAft>
                <a:spcPct val="0"/>
              </a:spcAft>
              <a:buClr>
                <a:srgbClr val="FF9900"/>
              </a:buClr>
              <a:buSzPct val="130000"/>
            </a:pPr>
            <a:r>
              <a:rPr lang="fr-FR" sz="2800" b="1"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LUT : </a:t>
            </a:r>
          </a:p>
          <a:p>
            <a:pPr marL="341313" indent="-341313" defTabSz="449263" fontAlgn="base">
              <a:lnSpc>
                <a:spcPct val="90000"/>
              </a:lnSpc>
              <a:spcBef>
                <a:spcPts val="700"/>
              </a:spcBef>
              <a:spcAft>
                <a:spcPct val="0"/>
              </a:spcAft>
              <a:buClr>
                <a:srgbClr val="FF9900"/>
              </a:buClr>
              <a:buSzPct val="130000"/>
              <a:buFont typeface="Arial" pitchFamily="34" charset="0"/>
              <a:buChar char="•"/>
            </a:pPr>
            <a:r>
              <a:rPr lang="fr-FR" sz="2000" kern="0" dirty="0" smtClean="0">
                <a:effectLst>
                  <a:outerShdw blurRad="38100" dist="38100" dir="2700000" algn="tl">
                    <a:srgbClr val="C0C0C0"/>
                  </a:outerShdw>
                </a:effectLst>
                <a:latin typeface="Times New Roman" pitchFamily="18" charset="0"/>
                <a:cs typeface="Times New Roman" pitchFamily="18" charset="0"/>
              </a:rPr>
              <a:t>largement utilisée (forêts), </a:t>
            </a:r>
          </a:p>
          <a:p>
            <a:pPr marL="341313" indent="-341313" defTabSz="449263" fontAlgn="base">
              <a:lnSpc>
                <a:spcPct val="90000"/>
              </a:lnSpc>
              <a:spcBef>
                <a:spcPts val="700"/>
              </a:spcBef>
              <a:spcAft>
                <a:spcPct val="0"/>
              </a:spcAft>
              <a:buClr>
                <a:srgbClr val="FF9900"/>
              </a:buClr>
              <a:buSzPct val="130000"/>
              <a:buFont typeface="Arial" pitchFamily="34" charset="0"/>
              <a:buChar char="•"/>
            </a:pPr>
            <a:r>
              <a:rPr lang="fr-FR" sz="2000" kern="0" dirty="0" smtClean="0">
                <a:effectLst>
                  <a:outerShdw blurRad="38100" dist="38100" dir="2700000" algn="tl">
                    <a:srgbClr val="C0C0C0"/>
                  </a:outerShdw>
                </a:effectLst>
                <a:latin typeface="Times New Roman" pitchFamily="18" charset="0"/>
                <a:cs typeface="Times New Roman" pitchFamily="18" charset="0"/>
              </a:rPr>
              <a:t>plus simple à mettre en œuvre,</a:t>
            </a:r>
          </a:p>
          <a:p>
            <a:pPr marL="341313" indent="-341313" defTabSz="449263" fontAlgn="base">
              <a:lnSpc>
                <a:spcPct val="90000"/>
              </a:lnSpc>
              <a:spcBef>
                <a:spcPts val="700"/>
              </a:spcBef>
              <a:spcAft>
                <a:spcPct val="0"/>
              </a:spcAft>
              <a:buClr>
                <a:srgbClr val="FF9900"/>
              </a:buClr>
              <a:buSzPct val="130000"/>
              <a:buFont typeface="Arial" pitchFamily="34" charset="0"/>
              <a:buChar char="•"/>
            </a:pPr>
            <a:r>
              <a:rPr kumimoji="0" lang="fr-FR" sz="2000" b="0" i="0" u="none" strike="noStrike" kern="0" cap="none" spc="0" normalizeH="0" baseline="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Moins</a:t>
            </a:r>
            <a:r>
              <a:rPr kumimoji="0" lang="fr-FR" sz="2000" b="0" i="0" u="none" strike="noStrike" kern="0" cap="none" spc="0" normalizeH="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 exigeante en termes de calcul (% </a:t>
            </a:r>
            <a:r>
              <a:rPr kumimoji="0" lang="fr-FR" sz="2000" b="0" i="0" u="none" strike="noStrike" kern="0" cap="none" spc="0" normalizeH="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NNT)</a:t>
            </a:r>
            <a:endParaRPr kumimoji="0" lang="fr-FR" sz="2000" b="0" i="0" u="none" strike="noStrike" kern="0" cap="none" spc="0" normalizeH="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endParaRPr>
          </a:p>
          <a:p>
            <a:pPr marL="341313" indent="-341313" defTabSz="449263" fontAlgn="base">
              <a:lnSpc>
                <a:spcPct val="90000"/>
              </a:lnSpc>
              <a:spcBef>
                <a:spcPts val="700"/>
              </a:spcBef>
              <a:spcAft>
                <a:spcPct val="0"/>
              </a:spcAft>
              <a:buClr>
                <a:srgbClr val="FF9900"/>
              </a:buClr>
              <a:buSzPct val="130000"/>
              <a:buFont typeface="Arial" pitchFamily="34" charset="0"/>
              <a:buChar char="•"/>
            </a:pPr>
            <a:r>
              <a:rPr lang="fr-FR" sz="2000" kern="0" dirty="0" smtClean="0">
                <a:effectLst>
                  <a:outerShdw blurRad="38100" dist="38100" dir="2700000" algn="tl">
                    <a:srgbClr val="C0C0C0"/>
                  </a:outerShdw>
                </a:effectLst>
                <a:latin typeface="Times New Roman" pitchFamily="18" charset="0"/>
                <a:cs typeface="Times New Roman" pitchFamily="18" charset="0"/>
              </a:rPr>
              <a:t>Chercher à partir d’une table d’observations simulées (paramètres connues), la simulation la plus proche de la mesure réelle</a:t>
            </a:r>
            <a:endParaRPr kumimoji="0" lang="fr-FR" sz="2000" b="0" i="0" u="none" strike="noStrike" kern="0" cap="none" spc="0" normalizeH="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endParaRPr>
          </a:p>
          <a:p>
            <a:pPr marL="341313" indent="-341313" defTabSz="449263" fontAlgn="base">
              <a:lnSpc>
                <a:spcPct val="90000"/>
              </a:lnSpc>
              <a:spcBef>
                <a:spcPts val="700"/>
              </a:spcBef>
              <a:spcAft>
                <a:spcPct val="0"/>
              </a:spcAft>
              <a:buClr>
                <a:srgbClr val="FF9900"/>
              </a:buClr>
              <a:buSzPct val="130000"/>
              <a:buFont typeface="Arial" pitchFamily="34" charset="0"/>
              <a:buChar char="•"/>
            </a:pPr>
            <a:r>
              <a:rPr lang="fr-FR" sz="2000" kern="0" baseline="0" dirty="0" smtClean="0">
                <a:effectLst>
                  <a:outerShdw blurRad="38100" dist="38100" dir="2700000" algn="tl">
                    <a:srgbClr val="C0C0C0"/>
                  </a:outerShdw>
                </a:effectLst>
                <a:latin typeface="Times New Roman" pitchFamily="18" charset="0"/>
                <a:cs typeface="Times New Roman" pitchFamily="18" charset="0"/>
              </a:rPr>
              <a:t>N’exige pas d’information a priori (QNT</a:t>
            </a:r>
            <a:r>
              <a:rPr lang="fr-FR" sz="2000" kern="0" baseline="0" dirty="0" smtClean="0">
                <a:effectLst>
                  <a:outerShdw blurRad="38100" dist="38100" dir="2700000" algn="tl">
                    <a:srgbClr val="C0C0C0"/>
                  </a:outerShdw>
                </a:effectLst>
                <a:latin typeface="Times New Roman" pitchFamily="18" charset="0"/>
                <a:cs typeface="Times New Roman" pitchFamily="18" charset="0"/>
              </a:rPr>
              <a:t>)</a:t>
            </a:r>
            <a:endParaRPr lang="fr-FR" sz="2000" kern="0" baseline="0" dirty="0" smtClean="0">
              <a:effectLst>
                <a:outerShdw blurRad="38100" dist="38100" dir="2700000" algn="tl">
                  <a:srgbClr val="C0C0C0"/>
                </a:outerShdw>
              </a:effectLst>
              <a:latin typeface="Times New Roman" pitchFamily="18" charset="0"/>
              <a:cs typeface="Times New Roman" pitchFamily="18" charset="0"/>
            </a:endParaRPr>
          </a:p>
          <a:p>
            <a:pPr marL="341313" indent="-341313" defTabSz="449263" fontAlgn="base">
              <a:lnSpc>
                <a:spcPct val="90000"/>
              </a:lnSpc>
              <a:spcBef>
                <a:spcPts val="700"/>
              </a:spcBef>
              <a:spcAft>
                <a:spcPct val="0"/>
              </a:spcAft>
              <a:buClr>
                <a:srgbClr val="FF9900"/>
              </a:buClr>
              <a:buSzPct val="130000"/>
              <a:buFont typeface="Arial" pitchFamily="34" charset="0"/>
              <a:buChar char="•"/>
            </a:pPr>
            <a:r>
              <a:rPr kumimoji="0" lang="fr-FR" sz="2000" b="0" i="0" u="none" strike="noStrike" kern="0" cap="none" spc="0" normalizeH="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N’a pas besoin d’un grande base de données d’apprentissage (NNT)</a:t>
            </a:r>
            <a:endParaRPr kumimoji="0" lang="fr-FR" sz="2000" b="0" i="0" u="none" strike="noStrike" kern="0" cap="none" spc="0" normalizeH="0" baseline="0" noProof="0" dirty="0" smtClean="0">
              <a:ln>
                <a:noFill/>
              </a:ln>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pic>
        <p:nvPicPr>
          <p:cNvPr id="7" name="Image 6" descr="idee.png"/>
          <p:cNvPicPr>
            <a:picLocks noChangeAspect="1"/>
          </p:cNvPicPr>
          <p:nvPr/>
        </p:nvPicPr>
        <p:blipFill>
          <a:blip r:embed="rId3" cstate="print"/>
          <a:stretch>
            <a:fillRect/>
          </a:stretch>
        </p:blipFill>
        <p:spPr>
          <a:xfrm>
            <a:off x="251520" y="1844824"/>
            <a:ext cx="936104" cy="792088"/>
          </a:xfrm>
          <a:prstGeom prst="rect">
            <a:avLst/>
          </a:prstGeom>
        </p:spPr>
      </p:pic>
      <p:sp>
        <p:nvSpPr>
          <p:cNvPr id="6"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Méthodologie d’inversion</a:t>
            </a:r>
          </a:p>
        </p:txBody>
      </p:sp>
      <p:sp>
        <p:nvSpPr>
          <p:cNvPr id="8" name="ZoneTexte 7"/>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15</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107504" y="1052736"/>
            <a:ext cx="8928992" cy="5184576"/>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lang="fr-FR" sz="3200" b="1" i="1" kern="0" noProof="0" dirty="0" smtClean="0">
              <a:solidFill>
                <a:srgbClr val="000099"/>
              </a:solidFill>
              <a:effectLst>
                <a:outerShdw blurRad="38100" dist="38100" dir="2700000" algn="tl">
                  <a:srgbClr val="C0C0C0"/>
                </a:outerShdw>
              </a:effectLst>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b="1" i="1" kern="0" noProof="0" dirty="0" smtClean="0">
                <a:solidFill>
                  <a:schemeClr val="accent6"/>
                </a:solidFill>
                <a:effectLst>
                  <a:outerShdw blurRad="38100" dist="38100" dir="2700000" algn="tl">
                    <a:srgbClr val="C0C0C0"/>
                  </a:outerShdw>
                </a:effectLst>
                <a:latin typeface="Times New Roman" pitchFamily="18" charset="0"/>
                <a:cs typeface="Times New Roman" pitchFamily="18" charset="0"/>
              </a:rPr>
              <a:t>Phase 1: Génération de la Table LUT</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lang="fr-FR" sz="2400" b="1" i="1" kern="0" noProof="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Tx/>
              <a:buChar char="-"/>
              <a:tabLst/>
              <a:defRPr/>
            </a:pPr>
            <a:r>
              <a:rPr lang="fr-FR" sz="2000" kern="0" dirty="0" smtClean="0">
                <a:effectLst>
                  <a:outerShdw blurRad="38100" dist="38100" dir="2700000" algn="tl">
                    <a:srgbClr val="C0C0C0"/>
                  </a:outerShdw>
                </a:effectLst>
                <a:latin typeface="Times New Roman" pitchFamily="18" charset="0"/>
                <a:cs typeface="Times New Roman" pitchFamily="18" charset="0"/>
              </a:rPr>
              <a:t>Echantillonnage de l’espace des solutions des paramètres à estimer</a:t>
            </a:r>
          </a:p>
          <a:p>
            <a:pPr marL="341313" marR="0" lvl="0" indent="-341313" algn="l" defTabSz="449263" rtl="0" eaLnBrk="1" fontAlgn="base" latinLnBrk="0" hangingPunct="1">
              <a:lnSpc>
                <a:spcPct val="90000"/>
              </a:lnSpc>
              <a:spcBef>
                <a:spcPts val="700"/>
              </a:spcBef>
              <a:spcAft>
                <a:spcPct val="0"/>
              </a:spcAft>
              <a:buClr>
                <a:srgbClr val="FF9900"/>
              </a:buClr>
              <a:buSzPct val="130000"/>
              <a:buFontTx/>
              <a:buChar char="-"/>
              <a:tabLst/>
              <a:defRPr/>
            </a:pPr>
            <a:r>
              <a:rPr lang="fr-FR" sz="2000" kern="0" dirty="0" smtClean="0">
                <a:effectLst>
                  <a:outerShdw blurRad="38100" dist="38100" dir="2700000" algn="tl">
                    <a:srgbClr val="C0C0C0"/>
                  </a:outerShdw>
                </a:effectLst>
                <a:latin typeface="Times New Roman" pitchFamily="18" charset="0"/>
                <a:cs typeface="Times New Roman" pitchFamily="18" charset="0"/>
              </a:rPr>
              <a:t>Exécution une seule fois (pour toutes les inversions possible)</a:t>
            </a:r>
          </a:p>
          <a:p>
            <a:pPr marL="341313" marR="0" lvl="0" indent="-341313" algn="l" defTabSz="449263" rtl="0" eaLnBrk="1" fontAlgn="base" latinLnBrk="0" hangingPunct="1">
              <a:lnSpc>
                <a:spcPct val="90000"/>
              </a:lnSpc>
              <a:spcBef>
                <a:spcPts val="700"/>
              </a:spcBef>
              <a:spcAft>
                <a:spcPct val="0"/>
              </a:spcAft>
              <a:buClr>
                <a:srgbClr val="FF9900"/>
              </a:buClr>
              <a:buSzPct val="130000"/>
              <a:buFontTx/>
              <a:buChar char="-"/>
              <a:tabLst/>
              <a:defRPr/>
            </a:pPr>
            <a:r>
              <a:rPr lang="fr-FR" sz="2000" kern="0" dirty="0" smtClean="0">
                <a:effectLst>
                  <a:outerShdw blurRad="38100" dist="38100" dir="2700000" algn="tl">
                    <a:srgbClr val="C0C0C0"/>
                  </a:outerShdw>
                </a:effectLst>
                <a:latin typeface="Times New Roman" pitchFamily="18" charset="0"/>
                <a:cs typeface="Times New Roman" pitchFamily="18" charset="0"/>
              </a:rPr>
              <a:t>Simulation des formes d’ondes LiDAR avec le modèle DART</a:t>
            </a:r>
          </a:p>
          <a:p>
            <a:pPr marL="341313" marR="0" lvl="0" indent="-341313" algn="l" defTabSz="449263" rtl="0" eaLnBrk="1" fontAlgn="base" latinLnBrk="0" hangingPunct="1">
              <a:lnSpc>
                <a:spcPct val="90000"/>
              </a:lnSpc>
              <a:spcBef>
                <a:spcPts val="700"/>
              </a:spcBef>
              <a:spcAft>
                <a:spcPct val="0"/>
              </a:spcAft>
              <a:buClr>
                <a:srgbClr val="FF9900"/>
              </a:buClr>
              <a:buSzPct val="130000"/>
              <a:buFontTx/>
              <a:buChar char="-"/>
              <a:tabLst/>
              <a:defRPr/>
            </a:pPr>
            <a:endParaRPr lang="fr-FR" sz="2000" kern="0" dirty="0" smtClean="0">
              <a:solidFill>
                <a:srgbClr val="000099"/>
              </a:solidFill>
              <a:effectLst>
                <a:outerShdw blurRad="38100" dist="38100" dir="2700000" algn="tl">
                  <a:srgbClr val="C0C0C0"/>
                </a:outerShdw>
              </a:effectLst>
              <a:latin typeface="Times New Roman" pitchFamily="18" charset="0"/>
              <a:cs typeface="Times New Roman" pitchFamily="18" charset="0"/>
            </a:endParaRPr>
          </a:p>
          <a:p>
            <a:pPr marL="341313" indent="-341313" defTabSz="449263" fontAlgn="base">
              <a:lnSpc>
                <a:spcPct val="90000"/>
              </a:lnSpc>
              <a:spcBef>
                <a:spcPts val="700"/>
              </a:spcBef>
              <a:spcAft>
                <a:spcPct val="0"/>
              </a:spcAft>
              <a:buClr>
                <a:srgbClr val="FF9900"/>
              </a:buClr>
              <a:buSzPct val="130000"/>
            </a:pPr>
            <a:r>
              <a:rPr lang="fr-FR" sz="2400" b="1" i="1" kern="0" dirty="0" smtClean="0">
                <a:solidFill>
                  <a:srgbClr val="F79646"/>
                </a:solidFill>
                <a:effectLst>
                  <a:outerShdw blurRad="38100" dist="38100" dir="2700000" algn="tl">
                    <a:srgbClr val="C0C0C0"/>
                  </a:outerShdw>
                </a:effectLst>
                <a:latin typeface="Times New Roman" pitchFamily="18" charset="0"/>
                <a:cs typeface="Times New Roman" pitchFamily="18" charset="0"/>
              </a:rPr>
              <a:t>Phase 2: Inversion</a:t>
            </a:r>
          </a:p>
          <a:p>
            <a:pPr marL="341313" indent="-341313" defTabSz="449263" fontAlgn="base">
              <a:lnSpc>
                <a:spcPct val="90000"/>
              </a:lnSpc>
              <a:spcBef>
                <a:spcPts val="700"/>
              </a:spcBef>
              <a:spcAft>
                <a:spcPct val="0"/>
              </a:spcAft>
              <a:buClr>
                <a:srgbClr val="FF9900"/>
              </a:buClr>
              <a:buSzPct val="130000"/>
            </a:pPr>
            <a:endParaRPr lang="fr-FR" sz="2400" b="1" i="1" kern="0" dirty="0" smtClean="0">
              <a:solidFill>
                <a:srgbClr val="F79646"/>
              </a:solidFill>
              <a:effectLst>
                <a:outerShdw blurRad="38100" dist="38100" dir="2700000" algn="tl">
                  <a:srgbClr val="C0C0C0"/>
                </a:outerShdw>
              </a:effectLst>
              <a:latin typeface="Times New Roman" pitchFamily="18" charset="0"/>
              <a:cs typeface="Times New Roman" pitchFamily="18" charset="0"/>
            </a:endParaRPr>
          </a:p>
          <a:p>
            <a:pPr marL="341313" indent="-341313" defTabSz="449263" fontAlgn="base">
              <a:lnSpc>
                <a:spcPct val="90000"/>
              </a:lnSpc>
              <a:spcBef>
                <a:spcPts val="700"/>
              </a:spcBef>
              <a:spcAft>
                <a:spcPct val="0"/>
              </a:spcAft>
              <a:buClr>
                <a:srgbClr val="FF9900"/>
              </a:buClr>
              <a:buSzPct val="130000"/>
            </a:pPr>
            <a:r>
              <a:rPr lang="fr-FR" sz="2400" b="1" i="1" kern="0" dirty="0" smtClean="0">
                <a:solidFill>
                  <a:srgbClr val="F79646"/>
                </a:solidFill>
                <a:effectLst>
                  <a:outerShdw blurRad="38100" dist="38100" dir="2700000" algn="tl">
                    <a:srgbClr val="C0C0C0"/>
                  </a:outerShdw>
                </a:effectLst>
                <a:latin typeface="Times New Roman" pitchFamily="18" charset="0"/>
                <a:cs typeface="Times New Roman" pitchFamily="18" charset="0"/>
              </a:rPr>
              <a:t>-  </a:t>
            </a:r>
            <a:r>
              <a:rPr lang="fr-FR" sz="2000" kern="0" dirty="0" smtClean="0">
                <a:effectLst>
                  <a:outerShdw blurRad="38100" dist="38100" dir="2700000" algn="tl">
                    <a:srgbClr val="C0C0C0"/>
                  </a:outerShdw>
                </a:effectLst>
                <a:latin typeface="Times New Roman" pitchFamily="18" charset="0"/>
                <a:cs typeface="Times New Roman" pitchFamily="18" charset="0"/>
              </a:rPr>
              <a:t>Chercher dans l’espace des solutions pré calculé de LUT, l’observation qui convient le plus (la plus proche) au forme d’onde réelle. </a:t>
            </a:r>
          </a:p>
        </p:txBody>
      </p:sp>
      <p:sp>
        <p:nvSpPr>
          <p:cNvPr id="7"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Méthodologie d’inversion LUT</a:t>
            </a:r>
          </a:p>
        </p:txBody>
      </p:sp>
      <p:sp>
        <p:nvSpPr>
          <p:cNvPr id="8" name="ZoneTexte 7"/>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16</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44996" y="2880810"/>
            <a:ext cx="1496111" cy="7812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833538" y="1964635"/>
            <a:ext cx="1480357" cy="5339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Picture 1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397000" y="4164668"/>
            <a:ext cx="1496111" cy="7812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542196" y="2421261"/>
            <a:ext cx="1861241" cy="1118678"/>
          </a:xfrm>
          <a:prstGeom prst="rect">
            <a:avLst/>
          </a:prstGeom>
        </p:spPr>
      </p:pic>
      <p:sp>
        <p:nvSpPr>
          <p:cNvPr id="3" name="Content Placeholder 2"/>
          <p:cNvSpPr>
            <a:spLocks noGrp="1"/>
          </p:cNvSpPr>
          <p:nvPr>
            <p:ph sz="quarter" idx="1"/>
          </p:nvPr>
        </p:nvSpPr>
        <p:spPr>
          <a:xfrm>
            <a:off x="139081" y="1290998"/>
            <a:ext cx="8623920" cy="5450370"/>
          </a:xfrm>
        </p:spPr>
        <p:txBody>
          <a:bodyPr>
            <a:normAutofit/>
          </a:bodyPr>
          <a:lstStyle/>
          <a:p>
            <a:pPr algn="ctr">
              <a:buNone/>
            </a:pPr>
            <a:endParaRPr lang="fr-FR" sz="2000" dirty="0"/>
          </a:p>
        </p:txBody>
      </p:sp>
      <p:pic>
        <p:nvPicPr>
          <p:cNvPr id="7" name="Image 19"/>
          <p:cNvPicPr/>
          <p:nvPr/>
        </p:nvPicPr>
        <p:blipFill>
          <a:blip r:embed="rId6" cstate="print"/>
          <a:stretch>
            <a:fillRect/>
          </a:stretch>
        </p:blipFill>
        <p:spPr>
          <a:xfrm>
            <a:off x="257737" y="2029935"/>
            <a:ext cx="1554813" cy="789957"/>
          </a:xfrm>
          <a:prstGeom prst="rect">
            <a:avLst/>
          </a:prstGeom>
        </p:spPr>
      </p:pic>
      <p:pic>
        <p:nvPicPr>
          <p:cNvPr id="11" name="Image 15"/>
          <p:cNvPicPr/>
          <p:nvPr/>
        </p:nvPicPr>
        <p:blipFill rotWithShape="1">
          <a:blip r:embed="rId7" cstate="print"/>
          <a:srcRect t="2264" b="3099"/>
          <a:stretch/>
        </p:blipFill>
        <p:spPr bwMode="auto">
          <a:xfrm>
            <a:off x="139080" y="4106309"/>
            <a:ext cx="1362172" cy="1123283"/>
          </a:xfrm>
          <a:prstGeom prst="rect">
            <a:avLst/>
          </a:prstGeom>
          <a:ln>
            <a:noFill/>
          </a:ln>
          <a:extLst>
            <a:ext uri="{53640926-AAD7-44D8-BBD7-CCE9431645EC}">
              <a14:shadowObscured xmlns:a14="http://schemas.microsoft.com/office/drawing/2010/main" xmlns=""/>
            </a:ext>
          </a:extLst>
        </p:spPr>
      </p:pic>
      <p:pic>
        <p:nvPicPr>
          <p:cNvPr id="9" name="Picture 8"/>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236748" y="2933046"/>
            <a:ext cx="1596790" cy="1245271"/>
          </a:xfrm>
          <a:prstGeom prst="rect">
            <a:avLst/>
          </a:prstGeom>
        </p:spPr>
      </p:pic>
      <p:pic>
        <p:nvPicPr>
          <p:cNvPr id="18" name="Picture 1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2225155" y="3363818"/>
            <a:ext cx="1423946" cy="6793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Picture 1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635126" y="5717520"/>
            <a:ext cx="1496111" cy="9648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Image 2"/>
          <p:cNvPicPr/>
          <p:nvPr/>
        </p:nvPicPr>
        <p:blipFill rotWithShape="1">
          <a:blip r:embed="rId10" cstate="print"/>
          <a:srcRect l="3164" t="3077"/>
          <a:stretch/>
        </p:blipFill>
        <p:spPr bwMode="auto">
          <a:xfrm>
            <a:off x="1615767" y="4790782"/>
            <a:ext cx="1629229" cy="1242111"/>
          </a:xfrm>
          <a:prstGeom prst="rect">
            <a:avLst/>
          </a:prstGeom>
          <a:ln>
            <a:noFill/>
          </a:ln>
          <a:extLst>
            <a:ext uri="{53640926-AAD7-44D8-BBD7-CCE9431645EC}">
              <a14:shadowObscured xmlns:a14="http://schemas.microsoft.com/office/drawing/2010/main" xmlns=""/>
            </a:ext>
          </a:extLst>
        </p:spPr>
      </p:pic>
      <p:pic>
        <p:nvPicPr>
          <p:cNvPr id="17" name="Picture 16"/>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3115315" y="5387231"/>
            <a:ext cx="1141353" cy="9287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Image 11"/>
          <p:cNvPicPr/>
          <p:nvPr/>
        </p:nvPicPr>
        <p:blipFill rotWithShape="1">
          <a:blip r:embed="rId12" cstate="print"/>
          <a:srcRect t="2451" b="4489"/>
          <a:stretch/>
        </p:blipFill>
        <p:spPr bwMode="auto">
          <a:xfrm>
            <a:off x="63499" y="5148157"/>
            <a:ext cx="1643032" cy="1193318"/>
          </a:xfrm>
          <a:prstGeom prst="rect">
            <a:avLst/>
          </a:prstGeom>
          <a:ln>
            <a:noFill/>
          </a:ln>
          <a:extLst>
            <a:ext uri="{53640926-AAD7-44D8-BBD7-CCE9431645EC}">
              <a14:shadowObscured xmlns:a14="http://schemas.microsoft.com/office/drawing/2010/main" xmlns=""/>
            </a:ext>
          </a:extLst>
        </p:spPr>
      </p:pic>
      <p:pic>
        <p:nvPicPr>
          <p:cNvPr id="5" name="Picture 4"/>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4355976" y="4437112"/>
            <a:ext cx="4220654" cy="1514682"/>
          </a:xfrm>
          <a:prstGeom prst="rect">
            <a:avLst/>
          </a:prstGeom>
        </p:spPr>
      </p:pic>
      <p:sp>
        <p:nvSpPr>
          <p:cNvPr id="8" name="TextBox 7"/>
          <p:cNvSpPr txBox="1"/>
          <p:nvPr/>
        </p:nvSpPr>
        <p:spPr>
          <a:xfrm>
            <a:off x="4283968" y="1916832"/>
            <a:ext cx="4658732" cy="2165584"/>
          </a:xfrm>
          <a:prstGeom prst="rect">
            <a:avLst/>
          </a:prstGeom>
          <a:noFill/>
        </p:spPr>
        <p:txBody>
          <a:bodyPr wrap="square" lIns="0" tIns="36000" rIns="0" bIns="36000" rtlCol="0">
            <a:spAutoFit/>
          </a:bodyPr>
          <a:lstStyle/>
          <a:p>
            <a:endParaRPr lang="en-US" sz="800" dirty="0" smtClean="0"/>
          </a:p>
          <a:p>
            <a:r>
              <a:rPr lang="en-US" b="1" dirty="0" err="1" smtClean="0"/>
              <a:t>Maquette</a:t>
            </a:r>
            <a:r>
              <a:rPr lang="en-US" b="1" dirty="0" smtClean="0"/>
              <a:t> 3D du </a:t>
            </a:r>
            <a:r>
              <a:rPr lang="en-US" b="1" dirty="0" err="1" smtClean="0"/>
              <a:t>blé</a:t>
            </a:r>
            <a:r>
              <a:rPr lang="en-US" b="1" dirty="0" smtClean="0"/>
              <a:t> et du </a:t>
            </a:r>
            <a:r>
              <a:rPr lang="en-US" b="1" dirty="0" err="1" smtClean="0"/>
              <a:t>maïs</a:t>
            </a:r>
            <a:r>
              <a:rPr lang="en-US" dirty="0" smtClean="0"/>
              <a:t>: </a:t>
            </a:r>
          </a:p>
          <a:p>
            <a:pPr marL="177800" indent="-177800">
              <a:spcBef>
                <a:spcPts val="600"/>
              </a:spcBef>
            </a:pPr>
            <a:r>
              <a:rPr lang="en-US" dirty="0" smtClean="0"/>
              <a:t>- Plant model: Base de </a:t>
            </a:r>
            <a:r>
              <a:rPr lang="en-US" dirty="0" err="1" smtClean="0"/>
              <a:t>donnée</a:t>
            </a:r>
            <a:r>
              <a:rPr lang="en-US" dirty="0" smtClean="0"/>
              <a:t> de DART pour le </a:t>
            </a:r>
            <a:r>
              <a:rPr lang="en-US" dirty="0" err="1" smtClean="0"/>
              <a:t>maïs</a:t>
            </a:r>
            <a:r>
              <a:rPr lang="en-US" dirty="0" smtClean="0"/>
              <a:t> et le </a:t>
            </a:r>
            <a:r>
              <a:rPr lang="en-US" dirty="0" err="1" smtClean="0"/>
              <a:t>blé</a:t>
            </a:r>
            <a:r>
              <a:rPr lang="en-US" dirty="0" smtClean="0"/>
              <a:t> </a:t>
            </a:r>
            <a:r>
              <a:rPr lang="en-US" dirty="0" err="1" smtClean="0"/>
              <a:t>adaptés</a:t>
            </a:r>
            <a:r>
              <a:rPr lang="en-US" dirty="0" smtClean="0"/>
              <a:t> </a:t>
            </a:r>
            <a:r>
              <a:rPr lang="en-US" dirty="0" err="1" smtClean="0"/>
              <a:t>utilisant</a:t>
            </a:r>
            <a:r>
              <a:rPr lang="en-US" dirty="0" smtClean="0"/>
              <a:t> BBCH</a:t>
            </a:r>
          </a:p>
          <a:p>
            <a:pPr>
              <a:spcBef>
                <a:spcPts val="600"/>
              </a:spcBef>
              <a:buFontTx/>
              <a:buChar char="-"/>
            </a:pPr>
            <a:r>
              <a:rPr lang="fr-FR" dirty="0" smtClean="0"/>
              <a:t>Maquette : plant model + structure du champ .</a:t>
            </a:r>
          </a:p>
          <a:p>
            <a:pPr>
              <a:spcBef>
                <a:spcPts val="600"/>
              </a:spcBef>
              <a:buFontTx/>
              <a:buChar char="-"/>
            </a:pPr>
            <a:r>
              <a:rPr lang="en-US" b="1" spc="-20" dirty="0" smtClean="0"/>
              <a:t>Leaf optical properties</a:t>
            </a:r>
            <a:r>
              <a:rPr lang="en-US" spc="-20" dirty="0" smtClean="0"/>
              <a:t>:  Prospect model</a:t>
            </a:r>
          </a:p>
          <a:p>
            <a:pPr>
              <a:spcBef>
                <a:spcPts val="600"/>
              </a:spcBef>
              <a:buFontTx/>
              <a:buChar char="-"/>
            </a:pPr>
            <a:endParaRPr lang="en-US" dirty="0"/>
          </a:p>
        </p:txBody>
      </p:sp>
      <p:sp>
        <p:nvSpPr>
          <p:cNvPr id="23" name="Rectangle 3"/>
          <p:cNvSpPr txBox="1">
            <a:spLocks noChangeArrowheads="1"/>
          </p:cNvSpPr>
          <p:nvPr/>
        </p:nvSpPr>
        <p:spPr bwMode="auto">
          <a:xfrm>
            <a:off x="107504" y="1052736"/>
            <a:ext cx="8928992" cy="5184576"/>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b="1" i="1" kern="0" noProof="0" dirty="0" smtClean="0">
                <a:solidFill>
                  <a:schemeClr val="accent6"/>
                </a:solidFill>
                <a:effectLst>
                  <a:outerShdw blurRad="38100" dist="38100" dir="2700000" algn="tl">
                    <a:srgbClr val="C0C0C0"/>
                  </a:outerShdw>
                </a:effectLst>
                <a:latin typeface="Times New Roman" pitchFamily="18" charset="0"/>
                <a:cs typeface="Times New Roman" pitchFamily="18" charset="0"/>
              </a:rPr>
              <a:t>Phase 1: Génération de la Table LUT</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lang="fr-FR" sz="2400" b="1" i="1" kern="0" noProof="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sp>
        <p:nvSpPr>
          <p:cNvPr id="24"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Méthodologie d’inversion</a:t>
            </a:r>
          </a:p>
        </p:txBody>
      </p:sp>
      <p:sp>
        <p:nvSpPr>
          <p:cNvPr id="21" name="ZoneTexte 20"/>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17</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extLst>
      <p:ext uri="{BB962C8B-B14F-4D97-AF65-F5344CB8AC3E}">
        <p14:creationId xmlns:p14="http://schemas.microsoft.com/office/powerpoint/2010/main" xmlns="" val="1826444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1000"/>
                                        <p:tgtEl>
                                          <p:spTgt spid="7"/>
                                        </p:tgtEl>
                                      </p:cBhvr>
                                    </p:animEffect>
                                    <p:anim calcmode="lin" valueType="num">
                                      <p:cBhvr>
                                        <p:cTn id="10" dur="1000" fill="hold"/>
                                        <p:tgtEl>
                                          <p:spTgt spid="7"/>
                                        </p:tgtEl>
                                        <p:attrNameLst>
                                          <p:attrName>ppt_x</p:attrName>
                                        </p:attrNameLst>
                                      </p:cBhvr>
                                      <p:tavLst>
                                        <p:tav tm="0">
                                          <p:val>
                                            <p:strVal val="#ppt_x"/>
                                          </p:val>
                                        </p:tav>
                                        <p:tav tm="100000">
                                          <p:val>
                                            <p:strVal val="#ppt_x"/>
                                          </p:val>
                                        </p:tav>
                                      </p:tavLst>
                                    </p:anim>
                                    <p:anim calcmode="lin" valueType="num">
                                      <p:cBhvr>
                                        <p:cTn id="11" dur="1000" fill="hold"/>
                                        <p:tgtEl>
                                          <p:spTgt spid="7"/>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0"/>
                                        <p:tgtEl>
                                          <p:spTgt spid="18"/>
                                        </p:tgtEl>
                                      </p:cBhvr>
                                    </p:animEffect>
                                    <p:anim calcmode="lin" valueType="num">
                                      <p:cBhvr>
                                        <p:cTn id="45" dur="1000" fill="hold"/>
                                        <p:tgtEl>
                                          <p:spTgt spid="18"/>
                                        </p:tgtEl>
                                        <p:attrNameLst>
                                          <p:attrName>ppt_x</p:attrName>
                                        </p:attrNameLst>
                                      </p:cBhvr>
                                      <p:tavLst>
                                        <p:tav tm="0">
                                          <p:val>
                                            <p:strVal val="#ppt_x"/>
                                          </p:val>
                                        </p:tav>
                                        <p:tav tm="100000">
                                          <p:val>
                                            <p:strVal val="#ppt_x"/>
                                          </p:val>
                                        </p:tav>
                                      </p:tavLst>
                                    </p:anim>
                                    <p:anim calcmode="lin" valueType="num">
                                      <p:cBhvr>
                                        <p:cTn id="46" dur="1000" fill="hold"/>
                                        <p:tgtEl>
                                          <p:spTgt spid="1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anim calcmode="lin" valueType="num">
                                      <p:cBhvr>
                                        <p:cTn id="55" dur="1000" fill="hold"/>
                                        <p:tgtEl>
                                          <p:spTgt spid="14"/>
                                        </p:tgtEl>
                                        <p:attrNameLst>
                                          <p:attrName>ppt_x</p:attrName>
                                        </p:attrNameLst>
                                      </p:cBhvr>
                                      <p:tavLst>
                                        <p:tav tm="0">
                                          <p:val>
                                            <p:strVal val="#ppt_x"/>
                                          </p:val>
                                        </p:tav>
                                        <p:tav tm="100000">
                                          <p:val>
                                            <p:strVal val="#ppt_x"/>
                                          </p:val>
                                        </p:tav>
                                      </p:tavLst>
                                    </p:anim>
                                    <p:anim calcmode="lin" valueType="num">
                                      <p:cBhvr>
                                        <p:cTn id="56" dur="1000" fill="hold"/>
                                        <p:tgtEl>
                                          <p:spTgt spid="14"/>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750"/>
                                        <p:tgtEl>
                                          <p:spTgt spid="20"/>
                                        </p:tgtEl>
                                      </p:cBhvr>
                                    </p:animEffect>
                                    <p:anim calcmode="lin" valueType="num">
                                      <p:cBhvr>
                                        <p:cTn id="60" dur="750" fill="hold"/>
                                        <p:tgtEl>
                                          <p:spTgt spid="20"/>
                                        </p:tgtEl>
                                        <p:attrNameLst>
                                          <p:attrName>ppt_x</p:attrName>
                                        </p:attrNameLst>
                                      </p:cBhvr>
                                      <p:tavLst>
                                        <p:tav tm="0">
                                          <p:val>
                                            <p:strVal val="#ppt_x"/>
                                          </p:val>
                                        </p:tav>
                                        <p:tav tm="100000">
                                          <p:val>
                                            <p:strVal val="#ppt_x"/>
                                          </p:val>
                                        </p:tav>
                                      </p:tavLst>
                                    </p:anim>
                                    <p:anim calcmode="lin" valueType="num">
                                      <p:cBhvr>
                                        <p:cTn id="61" dur="750" fill="hold"/>
                                        <p:tgtEl>
                                          <p:spTgt spid="20"/>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1000"/>
                                        <p:tgtEl>
                                          <p:spTgt spid="9"/>
                                        </p:tgtEl>
                                      </p:cBhvr>
                                    </p:animEffect>
                                    <p:anim calcmode="lin" valueType="num">
                                      <p:cBhvr>
                                        <p:cTn id="65" dur="1000" fill="hold"/>
                                        <p:tgtEl>
                                          <p:spTgt spid="9"/>
                                        </p:tgtEl>
                                        <p:attrNameLst>
                                          <p:attrName>ppt_x</p:attrName>
                                        </p:attrNameLst>
                                      </p:cBhvr>
                                      <p:tavLst>
                                        <p:tav tm="0">
                                          <p:val>
                                            <p:strVal val="#ppt_x"/>
                                          </p:val>
                                        </p:tav>
                                        <p:tav tm="100000">
                                          <p:val>
                                            <p:strVal val="#ppt_x"/>
                                          </p:val>
                                        </p:tav>
                                      </p:tavLst>
                                    </p:anim>
                                    <p:anim calcmode="lin" valueType="num">
                                      <p:cBhvr>
                                        <p:cTn id="6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
                                        </p:tgtEl>
                                        <p:attrNameLst>
                                          <p:attrName>style.visibility</p:attrName>
                                        </p:attrNameLst>
                                      </p:cBhvr>
                                      <p:to>
                                        <p:strVal val="visible"/>
                                      </p:to>
                                    </p:set>
                                  </p:childTnLst>
                                </p:cTn>
                              </p:par>
                            </p:childTnLst>
                          </p:cTn>
                        </p:par>
                        <p:par>
                          <p:cTn id="71" fill="hold">
                            <p:stCondLst>
                              <p:cond delay="0"/>
                            </p:stCondLst>
                            <p:childTnLst>
                              <p:par>
                                <p:cTn id="72" presetID="1" presetClass="entr" presetSubtype="0" fill="hold" grpId="0" nodeType="afterEffect">
                                  <p:stCondLst>
                                    <p:cond delay="0"/>
                                  </p:stCondLst>
                                  <p:childTnLst>
                                    <p:set>
                                      <p:cBhvr>
                                        <p:cTn id="7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107504" y="1052736"/>
            <a:ext cx="8928992" cy="5184576"/>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b="1" i="1" kern="0" noProof="0" dirty="0" smtClean="0">
                <a:solidFill>
                  <a:schemeClr val="accent6"/>
                </a:solidFill>
                <a:effectLst>
                  <a:outerShdw blurRad="38100" dist="38100" dir="2700000" algn="tl">
                    <a:srgbClr val="C0C0C0"/>
                  </a:outerShdw>
                </a:effectLst>
                <a:latin typeface="Times New Roman" pitchFamily="18" charset="0"/>
                <a:cs typeface="Times New Roman" pitchFamily="18" charset="0"/>
              </a:rPr>
              <a:t>Phase 2: Inversion des formes d’ondes LiDAR</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000" kern="0" dirty="0" smtClean="0">
                <a:solidFill>
                  <a:schemeClr val="tx2"/>
                </a:solidFill>
                <a:latin typeface="Times New Roman" pitchFamily="18" charset="0"/>
                <a:cs typeface="Times New Roman" pitchFamily="18" charset="0"/>
              </a:rPr>
              <a:t>                </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000" kern="0" dirty="0" smtClean="0">
                <a:solidFill>
                  <a:schemeClr val="tx2"/>
                </a:solidFill>
                <a:latin typeface="Times New Roman" pitchFamily="18" charset="0"/>
                <a:cs typeface="Times New Roman" pitchFamily="18" charset="0"/>
              </a:rPr>
              <a:t> Minimiser une fonction Coût:</a:t>
            </a:r>
          </a:p>
          <a:p>
            <a:pPr marL="341313" lvl="0" indent="-341313" defTabSz="449263" fontAlgn="base">
              <a:lnSpc>
                <a:spcPct val="90000"/>
              </a:lnSpc>
              <a:spcBef>
                <a:spcPts val="700"/>
              </a:spcBef>
              <a:spcAft>
                <a:spcPct val="0"/>
              </a:spcAft>
              <a:buClr>
                <a:srgbClr val="FF9900"/>
              </a:buClr>
              <a:buSzPct val="130000"/>
            </a:pPr>
            <a:r>
              <a:rPr lang="fr-FR" sz="2000" kern="0" noProof="0" dirty="0" smtClean="0">
                <a:solidFill>
                  <a:schemeClr val="tx2"/>
                </a:solidFill>
                <a:latin typeface="Times New Roman" pitchFamily="18" charset="0"/>
                <a:cs typeface="Times New Roman" pitchFamily="18" charset="0"/>
              </a:rPr>
              <a:t>                                      </a:t>
            </a:r>
          </a:p>
          <a:p>
            <a:pPr marL="341313" lvl="0" indent="-341313" defTabSz="449263" fontAlgn="base">
              <a:lnSpc>
                <a:spcPct val="90000"/>
              </a:lnSpc>
              <a:spcBef>
                <a:spcPts val="700"/>
              </a:spcBef>
              <a:spcAft>
                <a:spcPct val="0"/>
              </a:spcAft>
              <a:buClr>
                <a:srgbClr val="FF9900"/>
              </a:buClr>
              <a:buSzPct val="130000"/>
            </a:pPr>
            <a:endParaRPr lang="fr-FR" sz="2000" kern="0" dirty="0" smtClean="0">
              <a:solidFill>
                <a:schemeClr val="tx2"/>
              </a:solidFill>
              <a:latin typeface="Times New Roman" pitchFamily="18" charset="0"/>
              <a:cs typeface="Times New Roman" pitchFamily="18" charset="0"/>
            </a:endParaRPr>
          </a:p>
          <a:p>
            <a:pPr marL="341313" lvl="0" indent="-341313" defTabSz="449263" fontAlgn="base">
              <a:lnSpc>
                <a:spcPct val="90000"/>
              </a:lnSpc>
              <a:spcBef>
                <a:spcPts val="700"/>
              </a:spcBef>
              <a:spcAft>
                <a:spcPct val="0"/>
              </a:spcAft>
              <a:buClr>
                <a:srgbClr val="FF9900"/>
              </a:buClr>
              <a:buSzPct val="130000"/>
            </a:pPr>
            <a:r>
              <a:rPr lang="fr-FR" sz="2000" kern="0" noProof="0" dirty="0" smtClean="0">
                <a:solidFill>
                  <a:schemeClr val="tx2"/>
                </a:solidFill>
                <a:latin typeface="Times New Roman" pitchFamily="18" charset="0"/>
                <a:cs typeface="Times New Roman" pitchFamily="18" charset="0"/>
              </a:rPr>
              <a:t>                    </a:t>
            </a:r>
            <a:endParaRPr lang="fr-FR" sz="2000" kern="0" dirty="0" smtClean="0">
              <a:solidFill>
                <a:schemeClr val="tx2"/>
              </a:solidFill>
              <a:latin typeface="Times New Roman" pitchFamily="18" charset="0"/>
              <a:cs typeface="Times New Roman" pitchFamily="18" charset="0"/>
            </a:endParaRPr>
          </a:p>
          <a:p>
            <a:pPr marL="341313" lvl="0" indent="-341313" defTabSz="449263" fontAlgn="base">
              <a:lnSpc>
                <a:spcPct val="90000"/>
              </a:lnSpc>
              <a:spcBef>
                <a:spcPts val="700"/>
              </a:spcBef>
              <a:spcAft>
                <a:spcPct val="0"/>
              </a:spcAft>
              <a:buClr>
                <a:srgbClr val="FF9900"/>
              </a:buClr>
              <a:buSzPct val="130000"/>
            </a:pPr>
            <a:r>
              <a:rPr lang="fr-FR" sz="2000" dirty="0" smtClean="0">
                <a:solidFill>
                  <a:srgbClr val="00B050"/>
                </a:solidFill>
                <a:latin typeface="Times New Roman" pitchFamily="18" charset="0"/>
                <a:cs typeface="Times New Roman" pitchFamily="18" charset="0"/>
              </a:rPr>
              <a:t>          : nombre de </a:t>
            </a:r>
            <a:r>
              <a:rPr lang="fr-FR" sz="2000" dirty="0" err="1" smtClean="0">
                <a:solidFill>
                  <a:srgbClr val="00B050"/>
                </a:solidFill>
                <a:latin typeface="Times New Roman" pitchFamily="18" charset="0"/>
                <a:cs typeface="Times New Roman" pitchFamily="18" charset="0"/>
              </a:rPr>
              <a:t>bin</a:t>
            </a:r>
            <a:r>
              <a:rPr lang="fr-FR" sz="2000" dirty="0" smtClean="0">
                <a:solidFill>
                  <a:srgbClr val="00B050"/>
                </a:solidFill>
                <a:latin typeface="Times New Roman" pitchFamily="18" charset="0"/>
                <a:cs typeface="Times New Roman" pitchFamily="18" charset="0"/>
              </a:rPr>
              <a:t> (retours) de la forme d’onde</a:t>
            </a:r>
          </a:p>
          <a:p>
            <a:pPr marL="341313" lvl="0" indent="-341313" defTabSz="449263" fontAlgn="base">
              <a:lnSpc>
                <a:spcPct val="90000"/>
              </a:lnSpc>
              <a:spcBef>
                <a:spcPts val="700"/>
              </a:spcBef>
              <a:spcAft>
                <a:spcPct val="0"/>
              </a:spcAft>
              <a:buClr>
                <a:srgbClr val="FF9900"/>
              </a:buClr>
              <a:buSzPct val="130000"/>
            </a:pPr>
            <a:r>
              <a:rPr lang="fr-FR" sz="2000" kern="0" noProof="0" dirty="0" smtClean="0">
                <a:solidFill>
                  <a:srgbClr val="00B050"/>
                </a:solidFill>
                <a:latin typeface="Times New Roman" pitchFamily="18" charset="0"/>
                <a:cs typeface="Times New Roman" pitchFamily="18" charset="0"/>
              </a:rPr>
              <a:t>          : forme d’onde réelle                                               </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000" kern="0" dirty="0" smtClean="0">
                <a:solidFill>
                  <a:schemeClr val="tx2"/>
                </a:solidFill>
                <a:latin typeface="Times New Roman" pitchFamily="18" charset="0"/>
                <a:cs typeface="Times New Roman" pitchFamily="18" charset="0"/>
              </a:rPr>
              <a:t>          : </a:t>
            </a:r>
            <a:r>
              <a:rPr lang="fr-FR" sz="2000" kern="0" dirty="0" smtClean="0">
                <a:solidFill>
                  <a:srgbClr val="00B050"/>
                </a:solidFill>
                <a:latin typeface="Times New Roman" pitchFamily="18" charset="0"/>
                <a:cs typeface="Times New Roman" pitchFamily="18" charset="0"/>
              </a:rPr>
              <a:t>forme d’onde simulée du LUT</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lang="fr-FR" sz="2000" kern="0" noProof="0" dirty="0" smtClean="0">
              <a:solidFill>
                <a:schemeClr val="tx2"/>
              </a:solidFill>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lang="fr-FR" sz="2000" kern="0" dirty="0" smtClean="0">
              <a:solidFill>
                <a:schemeClr val="tx2"/>
              </a:solidFill>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lang="fr-FR" sz="2000" kern="0" noProof="0" dirty="0" smtClean="0">
              <a:solidFill>
                <a:schemeClr val="tx2"/>
              </a:solidFill>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lang="fr-FR" sz="2400" b="1" i="1" kern="0" noProof="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lang="fr-FR" sz="2400" b="1" i="1" kern="0" noProof="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sp>
        <p:nvSpPr>
          <p:cNvPr id="61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614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614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771800" y="1988840"/>
            <a:ext cx="3384376" cy="1111498"/>
          </a:xfrm>
          <a:prstGeom prst="rect">
            <a:avLst/>
          </a:prstGeom>
          <a:noFill/>
        </p:spPr>
      </p:pic>
      <p:sp>
        <p:nvSpPr>
          <p:cNvPr id="615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615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615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615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6155" name="Picture 1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57909" y="3212976"/>
            <a:ext cx="525659" cy="432048"/>
          </a:xfrm>
          <a:prstGeom prst="rect">
            <a:avLst/>
          </a:prstGeom>
          <a:noFill/>
        </p:spPr>
      </p:pic>
      <p:sp>
        <p:nvSpPr>
          <p:cNvPr id="6158"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6157" name="Picture 1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79512" y="4077072"/>
            <a:ext cx="576065" cy="432048"/>
          </a:xfrm>
          <a:prstGeom prst="rect">
            <a:avLst/>
          </a:prstGeom>
          <a:noFill/>
        </p:spPr>
      </p:pic>
      <p:sp>
        <p:nvSpPr>
          <p:cNvPr id="6160"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6159" name="Picture 1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79512" y="3645024"/>
            <a:ext cx="360040" cy="432048"/>
          </a:xfrm>
          <a:prstGeom prst="rect">
            <a:avLst/>
          </a:prstGeom>
          <a:noFill/>
        </p:spPr>
      </p:pic>
      <p:sp>
        <p:nvSpPr>
          <p:cNvPr id="32" name="Rectangle 31"/>
          <p:cNvSpPr/>
          <p:nvPr/>
        </p:nvSpPr>
        <p:spPr>
          <a:xfrm>
            <a:off x="611560" y="4581128"/>
            <a:ext cx="7848872" cy="1296144"/>
          </a:xfrm>
          <a:prstGeom prst="rect">
            <a:avLst/>
          </a:prstGeom>
          <a:noFill/>
          <a:ln w="476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rgbClr val="FF0000"/>
                </a:solidFill>
                <a:latin typeface="Times New Roman" pitchFamily="18" charset="0"/>
                <a:cs typeface="Times New Roman" pitchFamily="18" charset="0"/>
              </a:rPr>
              <a:t>La forme d’onde de LUT qui donne le plus petit RMSE est celle de la simulation  qui correspond aux propriétés exactes du champ (Hauteur, LAI, réflectance du sol)</a:t>
            </a:r>
            <a:endParaRPr lang="fr-FR" sz="2000" b="1" dirty="0">
              <a:solidFill>
                <a:srgbClr val="FF0000"/>
              </a:solidFill>
              <a:latin typeface="Times New Roman" pitchFamily="18" charset="0"/>
              <a:cs typeface="Times New Roman" pitchFamily="18" charset="0"/>
            </a:endParaRPr>
          </a:p>
        </p:txBody>
      </p:sp>
      <p:sp>
        <p:nvSpPr>
          <p:cNvPr id="18"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Méthodologie d’inversion: LUT</a:t>
            </a:r>
          </a:p>
        </p:txBody>
      </p:sp>
      <p:sp>
        <p:nvSpPr>
          <p:cNvPr id="19" name="ZoneTexte 18"/>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18</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Connecteur droit 10"/>
          <p:cNvCxnSpPr/>
          <p:nvPr/>
        </p:nvCxnSpPr>
        <p:spPr>
          <a:xfrm>
            <a:off x="3635896" y="980728"/>
            <a:ext cx="2016224" cy="936104"/>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flipH="1">
            <a:off x="3635896" y="980728"/>
            <a:ext cx="2016224" cy="936104"/>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ZoneTexte 28"/>
          <p:cNvSpPr txBox="1"/>
          <p:nvPr/>
        </p:nvSpPr>
        <p:spPr>
          <a:xfrm>
            <a:off x="1224136" y="1178168"/>
            <a:ext cx="6876256" cy="738664"/>
          </a:xfrm>
          <a:prstGeom prst="rect">
            <a:avLst/>
          </a:prstGeom>
          <a:noFill/>
        </p:spPr>
        <p:txBody>
          <a:bodyPr wrap="square" rtlCol="0">
            <a:spAutoFit/>
          </a:bodyPr>
          <a:lstStyle/>
          <a:p>
            <a:pPr lvl="0" algn="ctr"/>
            <a:r>
              <a:rPr lang="fr-FR" sz="2400" b="1" i="1"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Application directe de LUT sur des données réelles</a:t>
            </a:r>
          </a:p>
          <a:p>
            <a:pPr algn="ctr"/>
            <a:endParaRPr lang="fr-FR" dirty="0"/>
          </a:p>
        </p:txBody>
      </p:sp>
      <p:sp>
        <p:nvSpPr>
          <p:cNvPr id="9" name="Ellipse 8"/>
          <p:cNvSpPr/>
          <p:nvPr/>
        </p:nvSpPr>
        <p:spPr>
          <a:xfrm>
            <a:off x="107504" y="1988840"/>
            <a:ext cx="2915816" cy="10081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FF0000"/>
                </a:solidFill>
                <a:latin typeface="Times New Roman" pitchFamily="18" charset="0"/>
                <a:cs typeface="Times New Roman" pitchFamily="18" charset="0"/>
              </a:rPr>
              <a:t>Hétérogénéité spatiale des champs des cultures </a:t>
            </a:r>
            <a:endParaRPr lang="fr-FR" dirty="0">
              <a:solidFill>
                <a:srgbClr val="FF0000"/>
              </a:solidFill>
              <a:latin typeface="Times New Roman" pitchFamily="18" charset="0"/>
              <a:cs typeface="Times New Roman" pitchFamily="18" charset="0"/>
            </a:endParaRPr>
          </a:p>
        </p:txBody>
      </p:sp>
      <p:sp>
        <p:nvSpPr>
          <p:cNvPr id="10" name="Ellipse 9"/>
          <p:cNvSpPr/>
          <p:nvPr/>
        </p:nvSpPr>
        <p:spPr>
          <a:xfrm>
            <a:off x="323528" y="3140968"/>
            <a:ext cx="2448272" cy="11521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FF0000"/>
                </a:solidFill>
                <a:latin typeface="Times New Roman" pitchFamily="18" charset="0"/>
                <a:cs typeface="Times New Roman" pitchFamily="18" charset="0"/>
              </a:rPr>
              <a:t>Hétérogénéité du sol</a:t>
            </a:r>
            <a:endParaRPr lang="fr-FR" dirty="0">
              <a:solidFill>
                <a:srgbClr val="FF0000"/>
              </a:solidFill>
              <a:latin typeface="Times New Roman" pitchFamily="18" charset="0"/>
              <a:cs typeface="Times New Roman" pitchFamily="18" charset="0"/>
            </a:endParaRPr>
          </a:p>
        </p:txBody>
      </p:sp>
      <p:sp>
        <p:nvSpPr>
          <p:cNvPr id="12" name="Ellipse 11"/>
          <p:cNvSpPr/>
          <p:nvPr/>
        </p:nvSpPr>
        <p:spPr>
          <a:xfrm>
            <a:off x="251520" y="4437112"/>
            <a:ext cx="2592288" cy="10801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rgbClr val="FF0000"/>
                </a:solidFill>
                <a:latin typeface="Times New Roman" pitchFamily="18" charset="0"/>
                <a:cs typeface="Times New Roman" pitchFamily="18" charset="0"/>
              </a:rPr>
              <a:t>Humidité dans les champs </a:t>
            </a:r>
            <a:endParaRPr lang="fr-FR" dirty="0">
              <a:solidFill>
                <a:srgbClr val="FF0000"/>
              </a:solidFill>
              <a:latin typeface="Times New Roman" pitchFamily="18" charset="0"/>
              <a:cs typeface="Times New Roman" pitchFamily="18" charset="0"/>
            </a:endParaRPr>
          </a:p>
        </p:txBody>
      </p:sp>
      <p:sp>
        <p:nvSpPr>
          <p:cNvPr id="15" name="ZoneTexte 14"/>
          <p:cNvSpPr txBox="1"/>
          <p:nvPr/>
        </p:nvSpPr>
        <p:spPr>
          <a:xfrm>
            <a:off x="216024" y="5847655"/>
            <a:ext cx="8748464" cy="461665"/>
          </a:xfrm>
          <a:prstGeom prst="rect">
            <a:avLst/>
          </a:prstGeom>
          <a:noFill/>
        </p:spPr>
        <p:txBody>
          <a:bodyPr wrap="square" rtlCol="0">
            <a:spAutoFit/>
          </a:bodyPr>
          <a:lstStyle/>
          <a:p>
            <a:pPr algn="ctr"/>
            <a:r>
              <a:rPr lang="fr-FR" sz="2400" dirty="0" smtClean="0">
                <a:latin typeface="Times New Roman" pitchFamily="18" charset="0"/>
                <a:cs typeface="Times New Roman" pitchFamily="18" charset="0"/>
              </a:rPr>
              <a:t>=&gt; </a:t>
            </a:r>
            <a:r>
              <a:rPr lang="fr-FR" sz="2400" dirty="0" smtClean="0">
                <a:solidFill>
                  <a:srgbClr val="00B050"/>
                </a:solidFill>
                <a:latin typeface="Times New Roman" pitchFamily="18" charset="0"/>
                <a:cs typeface="Times New Roman" pitchFamily="18" charset="0"/>
              </a:rPr>
              <a:t>Une étape de prétraitement des signaux LiDAR avant l’inversion </a:t>
            </a:r>
            <a:endParaRPr lang="fr-FR" sz="2400" dirty="0">
              <a:solidFill>
                <a:srgbClr val="00B050"/>
              </a:solidFill>
              <a:latin typeface="Times New Roman" pitchFamily="18" charset="0"/>
              <a:cs typeface="Times New Roman" pitchFamily="18" charset="0"/>
            </a:endParaRPr>
          </a:p>
        </p:txBody>
      </p:sp>
      <p:pic>
        <p:nvPicPr>
          <p:cNvPr id="18" name="Image 17" descr="problem.jpg"/>
          <p:cNvPicPr>
            <a:picLocks noChangeAspect="1"/>
          </p:cNvPicPr>
          <p:nvPr/>
        </p:nvPicPr>
        <p:blipFill>
          <a:blip r:embed="rId3" cstate="print"/>
          <a:stretch>
            <a:fillRect/>
          </a:stretch>
        </p:blipFill>
        <p:spPr>
          <a:xfrm>
            <a:off x="3059832" y="2492896"/>
            <a:ext cx="2376264" cy="2592288"/>
          </a:xfrm>
          <a:prstGeom prst="rect">
            <a:avLst/>
          </a:prstGeom>
        </p:spPr>
      </p:pic>
      <p:sp>
        <p:nvSpPr>
          <p:cNvPr id="19" name="Ellipse 18"/>
          <p:cNvSpPr/>
          <p:nvPr/>
        </p:nvSpPr>
        <p:spPr>
          <a:xfrm>
            <a:off x="5364088" y="1988840"/>
            <a:ext cx="3635896" cy="115212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accent6">
                    <a:lumMod val="75000"/>
                  </a:schemeClr>
                </a:solidFill>
                <a:latin typeface="Times New Roman" pitchFamily="18" charset="0"/>
                <a:cs typeface="Times New Roman" pitchFamily="18" charset="0"/>
              </a:rPr>
              <a:t>Variabilité spatiale au niveau du développement des pieds de cultures</a:t>
            </a:r>
            <a:endParaRPr lang="fr-FR" dirty="0">
              <a:solidFill>
                <a:schemeClr val="accent6">
                  <a:lumMod val="75000"/>
                </a:schemeClr>
              </a:solidFill>
              <a:latin typeface="Times New Roman" pitchFamily="18" charset="0"/>
              <a:cs typeface="Times New Roman" pitchFamily="18" charset="0"/>
            </a:endParaRPr>
          </a:p>
        </p:txBody>
      </p:sp>
      <p:sp>
        <p:nvSpPr>
          <p:cNvPr id="20" name="Flèche vers le bas 19"/>
          <p:cNvSpPr/>
          <p:nvPr/>
        </p:nvSpPr>
        <p:spPr>
          <a:xfrm>
            <a:off x="6948264" y="3212976"/>
            <a:ext cx="288032" cy="57606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5796136" y="3861048"/>
            <a:ext cx="2592288"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accent6">
                    <a:lumMod val="50000"/>
                  </a:schemeClr>
                </a:solidFill>
                <a:latin typeface="Times New Roman" pitchFamily="18" charset="0"/>
                <a:cs typeface="Times New Roman" pitchFamily="18" charset="0"/>
              </a:rPr>
              <a:t>Variation locale dans les formes d’ondes </a:t>
            </a:r>
            <a:endParaRPr lang="fr-FR" dirty="0">
              <a:solidFill>
                <a:schemeClr val="accent6">
                  <a:lumMod val="50000"/>
                </a:schemeClr>
              </a:solidFill>
              <a:latin typeface="Times New Roman" pitchFamily="18" charset="0"/>
              <a:cs typeface="Times New Roman" pitchFamily="18" charset="0"/>
            </a:endParaRPr>
          </a:p>
        </p:txBody>
      </p:sp>
      <p:sp>
        <p:nvSpPr>
          <p:cNvPr id="22" name="Ellipse 21"/>
          <p:cNvSpPr/>
          <p:nvPr/>
        </p:nvSpPr>
        <p:spPr>
          <a:xfrm>
            <a:off x="5004048" y="4869160"/>
            <a:ext cx="1944216"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itchFamily="18" charset="0"/>
                <a:cs typeface="Times New Roman" pitchFamily="18" charset="0"/>
              </a:rPr>
              <a:t>Inversion bruitée</a:t>
            </a:r>
            <a:endParaRPr lang="fr-FR" dirty="0">
              <a:latin typeface="Times New Roman" pitchFamily="18" charset="0"/>
              <a:cs typeface="Times New Roman" pitchFamily="18" charset="0"/>
            </a:endParaRPr>
          </a:p>
        </p:txBody>
      </p:sp>
      <p:sp>
        <p:nvSpPr>
          <p:cNvPr id="23" name="Ellipse 22"/>
          <p:cNvSpPr/>
          <p:nvPr/>
        </p:nvSpPr>
        <p:spPr>
          <a:xfrm>
            <a:off x="7164288" y="4797152"/>
            <a:ext cx="1907704"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latin typeface="Times New Roman" pitchFamily="18" charset="0"/>
                <a:cs typeface="Times New Roman" pitchFamily="18" charset="0"/>
              </a:rPr>
              <a:t>Résultats peu significatifs</a:t>
            </a:r>
            <a:endParaRPr lang="fr-FR" dirty="0">
              <a:latin typeface="Times New Roman" pitchFamily="18" charset="0"/>
              <a:cs typeface="Times New Roman" pitchFamily="18" charset="0"/>
            </a:endParaRPr>
          </a:p>
        </p:txBody>
      </p:sp>
      <p:cxnSp>
        <p:nvCxnSpPr>
          <p:cNvPr id="25" name="Connecteur droit avec flèche 24"/>
          <p:cNvCxnSpPr>
            <a:stCxn id="21" idx="2"/>
            <a:endCxn id="22" idx="0"/>
          </p:cNvCxnSpPr>
          <p:nvPr/>
        </p:nvCxnSpPr>
        <p:spPr>
          <a:xfrm flipH="1">
            <a:off x="5976156" y="4437112"/>
            <a:ext cx="1116124"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21" idx="2"/>
            <a:endCxn id="23" idx="0"/>
          </p:cNvCxnSpPr>
          <p:nvPr/>
        </p:nvCxnSpPr>
        <p:spPr>
          <a:xfrm>
            <a:off x="7092280" y="4437112"/>
            <a:ext cx="102586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Méthodologie d’inversion</a:t>
            </a:r>
          </a:p>
        </p:txBody>
      </p:sp>
      <p:sp>
        <p:nvSpPr>
          <p:cNvPr id="26" name="ZoneTexte 25"/>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19</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extLst>
      <p:ext uri="{BB962C8B-B14F-4D97-AF65-F5344CB8AC3E}">
        <p14:creationId xmlns:p14="http://schemas.microsoft.com/office/powerpoint/2010/main" xmlns="" val="1088779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fade">
                                      <p:cBhvr>
                                        <p:cTn id="7" dur="2000"/>
                                        <p:tgtEl>
                                          <p:spTgt spid="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par>
                                <p:cTn id="18" presetID="5" presetClass="entr" presetSubtype="1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checkerboard(across)">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checkerboard(across)">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checkerboard(across)">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checkerboard(across)">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checkerboard(across)">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checkerboard(across)">
                                      <p:cBhvr>
                                        <p:cTn id="45" dur="500"/>
                                        <p:tgtEl>
                                          <p:spTgt spid="20"/>
                                        </p:tgtEl>
                                      </p:cBhvr>
                                    </p:animEffect>
                                  </p:childTnLst>
                                </p:cTn>
                              </p:par>
                              <p:par>
                                <p:cTn id="46" presetID="5" presetClass="entr" presetSubtype="1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checkerboard(across)">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ppt_x"/>
                                          </p:val>
                                        </p:tav>
                                        <p:tav tm="100000">
                                          <p:val>
                                            <p:strVal val="#ppt_x"/>
                                          </p:val>
                                        </p:tav>
                                      </p:tavLst>
                                    </p:anim>
                                    <p:anim calcmode="lin" valueType="num">
                                      <p:cBhvr additive="base">
                                        <p:cTn id="54" dur="500" fill="hold"/>
                                        <p:tgtEl>
                                          <p:spTgt spid="27"/>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ppt_x"/>
                                          </p:val>
                                        </p:tav>
                                        <p:tav tm="100000">
                                          <p:val>
                                            <p:strVal val="#ppt_x"/>
                                          </p:val>
                                        </p:tav>
                                      </p:tavLst>
                                    </p:anim>
                                    <p:anim calcmode="lin" valueType="num">
                                      <p:cBhvr additive="base">
                                        <p:cTn id="62" dur="500" fill="hold"/>
                                        <p:tgtEl>
                                          <p:spTgt spid="2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additive="base">
                                        <p:cTn id="65" dur="500" fill="hold"/>
                                        <p:tgtEl>
                                          <p:spTgt spid="22"/>
                                        </p:tgtEl>
                                        <p:attrNameLst>
                                          <p:attrName>ppt_x</p:attrName>
                                        </p:attrNameLst>
                                      </p:cBhvr>
                                      <p:tavLst>
                                        <p:tav tm="0">
                                          <p:val>
                                            <p:strVal val="#ppt_x"/>
                                          </p:val>
                                        </p:tav>
                                        <p:tav tm="100000">
                                          <p:val>
                                            <p:strVal val="#ppt_x"/>
                                          </p:val>
                                        </p:tav>
                                      </p:tavLst>
                                    </p:anim>
                                    <p:anim calcmode="lin" valueType="num">
                                      <p:cBhvr additive="base">
                                        <p:cTn id="6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5" presetClass="entr" presetSubtype="10"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checkerboard(across)">
                                      <p:cBhvr>
                                        <p:cTn id="7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allAtOnce"/>
      <p:bldP spid="9" grpId="0" animBg="1"/>
      <p:bldP spid="10" grpId="0" animBg="1"/>
      <p:bldP spid="12" grpId="0" animBg="1"/>
      <p:bldP spid="15" grpId="0"/>
      <p:bldP spid="19" grpId="0" animBg="1"/>
      <p:bldP spid="20" grpId="0" animBg="1"/>
      <p:bldP spid="21" grpId="0" animBg="1"/>
      <p:bldP spid="22"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15"/>
          <p:cNvPicPr/>
          <p:nvPr/>
        </p:nvPicPr>
        <p:blipFill rotWithShape="1">
          <a:blip r:embed="rId3" cstate="print"/>
          <a:srcRect t="2264" b="3099"/>
          <a:stretch/>
        </p:blipFill>
        <p:spPr bwMode="auto">
          <a:xfrm>
            <a:off x="4716016" y="1738244"/>
            <a:ext cx="812802" cy="355908"/>
          </a:xfrm>
          <a:prstGeom prst="rect">
            <a:avLst/>
          </a:prstGeom>
          <a:ln>
            <a:noFill/>
          </a:ln>
          <a:extLst>
            <a:ext uri="{53640926-AAD7-44D8-BBD7-CCE9431645EC}">
              <a14:shadowObscured xmlns="" xmlns:a14="http://schemas.microsoft.com/office/drawing/2010/main"/>
            </a:ext>
          </a:extLst>
        </p:spPr>
      </p:pic>
      <p:sp>
        <p:nvSpPr>
          <p:cNvPr id="5" name="Rectangle 4"/>
          <p:cNvSpPr/>
          <p:nvPr/>
        </p:nvSpPr>
        <p:spPr>
          <a:xfrm>
            <a:off x="245616" y="908720"/>
            <a:ext cx="4267200" cy="259648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Box 6"/>
          <p:cNvSpPr txBox="1"/>
          <p:nvPr/>
        </p:nvSpPr>
        <p:spPr>
          <a:xfrm>
            <a:off x="245616" y="899428"/>
            <a:ext cx="406400" cy="369332"/>
          </a:xfrm>
          <a:prstGeom prst="rect">
            <a:avLst/>
          </a:prstGeom>
          <a:noFill/>
          <a:ln>
            <a:solidFill>
              <a:schemeClr val="accent2"/>
            </a:solidFill>
          </a:ln>
        </p:spPr>
        <p:txBody>
          <a:bodyPr wrap="square" rtlCol="0">
            <a:spAutoFit/>
          </a:bodyPr>
          <a:lstStyle/>
          <a:p>
            <a:r>
              <a:rPr lang="fr-FR" dirty="0" smtClean="0"/>
              <a:t>1</a:t>
            </a:r>
            <a:endParaRPr lang="fr-FR" dirty="0"/>
          </a:p>
        </p:txBody>
      </p:sp>
      <p:sp>
        <p:nvSpPr>
          <p:cNvPr id="10" name="Rectangle 9"/>
          <p:cNvSpPr/>
          <p:nvPr/>
        </p:nvSpPr>
        <p:spPr>
          <a:xfrm>
            <a:off x="4614313" y="908720"/>
            <a:ext cx="4216503" cy="259648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extBox 10"/>
          <p:cNvSpPr txBox="1"/>
          <p:nvPr/>
        </p:nvSpPr>
        <p:spPr>
          <a:xfrm>
            <a:off x="4639816" y="908720"/>
            <a:ext cx="421564" cy="369332"/>
          </a:xfrm>
          <a:prstGeom prst="rect">
            <a:avLst/>
          </a:prstGeom>
          <a:noFill/>
          <a:ln>
            <a:solidFill>
              <a:schemeClr val="accent3"/>
            </a:solidFill>
          </a:ln>
        </p:spPr>
        <p:txBody>
          <a:bodyPr wrap="square" rtlCol="0">
            <a:spAutoFit/>
          </a:bodyPr>
          <a:lstStyle/>
          <a:p>
            <a:r>
              <a:rPr lang="fr-FR" dirty="0" smtClean="0"/>
              <a:t>2</a:t>
            </a:r>
            <a:endParaRPr lang="fr-FR" dirty="0"/>
          </a:p>
        </p:txBody>
      </p:sp>
      <p:sp>
        <p:nvSpPr>
          <p:cNvPr id="12" name="TextBox 11"/>
          <p:cNvSpPr txBox="1"/>
          <p:nvPr/>
        </p:nvSpPr>
        <p:spPr>
          <a:xfrm>
            <a:off x="5337429" y="836712"/>
            <a:ext cx="2844800" cy="353943"/>
          </a:xfrm>
          <a:prstGeom prst="rect">
            <a:avLst/>
          </a:prstGeom>
          <a:noFill/>
        </p:spPr>
        <p:txBody>
          <a:bodyPr wrap="square" rtlCol="0">
            <a:spAutoFit/>
          </a:bodyPr>
          <a:lstStyle/>
          <a:p>
            <a:pPr algn="ctr"/>
            <a:r>
              <a:rPr lang="fr-FR" sz="1700" dirty="0" err="1" smtClean="0">
                <a:solidFill>
                  <a:srgbClr val="FF0000"/>
                </a:solidFill>
              </a:rPr>
              <a:t>Géneration</a:t>
            </a:r>
            <a:r>
              <a:rPr lang="fr-FR" sz="1700" dirty="0" smtClean="0">
                <a:solidFill>
                  <a:srgbClr val="FF0000"/>
                </a:solidFill>
              </a:rPr>
              <a:t> du LUT</a:t>
            </a:r>
            <a:endParaRPr lang="fr-FR" sz="1700" dirty="0">
              <a:solidFill>
                <a:srgbClr val="FF0000"/>
              </a:solidFill>
            </a:endParaRPr>
          </a:p>
        </p:txBody>
      </p:sp>
      <p:pic>
        <p:nvPicPr>
          <p:cNvPr id="45" name="Image 11"/>
          <p:cNvPicPr/>
          <p:nvPr/>
        </p:nvPicPr>
        <p:blipFill rotWithShape="1">
          <a:blip r:embed="rId4" cstate="print"/>
          <a:srcRect t="2451" b="4489"/>
          <a:stretch/>
        </p:blipFill>
        <p:spPr bwMode="auto">
          <a:xfrm>
            <a:off x="4716016" y="2895601"/>
            <a:ext cx="711605" cy="457200"/>
          </a:xfrm>
          <a:prstGeom prst="rect">
            <a:avLst/>
          </a:prstGeom>
          <a:ln>
            <a:noFill/>
          </a:ln>
          <a:extLst>
            <a:ext uri="{53640926-AAD7-44D8-BBD7-CCE9431645EC}">
              <a14:shadowObscured xmlns="" xmlns:a14="http://schemas.microsoft.com/office/drawing/2010/main"/>
            </a:ext>
          </a:extLst>
        </p:spPr>
      </p:pic>
      <p:pic>
        <p:nvPicPr>
          <p:cNvPr id="47" name="Image 2"/>
          <p:cNvPicPr/>
          <p:nvPr/>
        </p:nvPicPr>
        <p:blipFill rotWithShape="1">
          <a:blip r:embed="rId5" cstate="print"/>
          <a:srcRect l="3164" t="3077"/>
          <a:stretch/>
        </p:blipFill>
        <p:spPr bwMode="auto">
          <a:xfrm>
            <a:off x="4766822" y="2116781"/>
            <a:ext cx="711201" cy="436808"/>
          </a:xfrm>
          <a:prstGeom prst="rect">
            <a:avLst/>
          </a:prstGeom>
          <a:ln>
            <a:noFill/>
          </a:ln>
          <a:extLst>
            <a:ext uri="{53640926-AAD7-44D8-BBD7-CCE9431645EC}">
              <a14:shadowObscured xmlns="" xmlns:a14="http://schemas.microsoft.com/office/drawing/2010/main"/>
            </a:ext>
          </a:extLst>
        </p:spPr>
      </p:pic>
      <p:sp>
        <p:nvSpPr>
          <p:cNvPr id="49" name="TextBox 48"/>
          <p:cNvSpPr txBox="1"/>
          <p:nvPr/>
        </p:nvSpPr>
        <p:spPr>
          <a:xfrm>
            <a:off x="4817616" y="2433935"/>
            <a:ext cx="253797" cy="461665"/>
          </a:xfrm>
          <a:prstGeom prst="rect">
            <a:avLst/>
          </a:prstGeom>
          <a:noFill/>
        </p:spPr>
        <p:txBody>
          <a:bodyPr wrap="square" rtlCol="0">
            <a:spAutoFit/>
          </a:bodyPr>
          <a:lstStyle/>
          <a:p>
            <a:r>
              <a:rPr lang="fr-FR" sz="800" b="1" dirty="0" smtClean="0"/>
              <a:t>.</a:t>
            </a:r>
          </a:p>
          <a:p>
            <a:r>
              <a:rPr lang="fr-FR" sz="800" b="1" dirty="0" smtClean="0"/>
              <a:t>.</a:t>
            </a:r>
          </a:p>
          <a:p>
            <a:r>
              <a:rPr lang="fr-FR" sz="800" b="1" dirty="0"/>
              <a:t>.</a:t>
            </a:r>
          </a:p>
        </p:txBody>
      </p:sp>
      <p:sp>
        <p:nvSpPr>
          <p:cNvPr id="51" name="Right Brace 50"/>
          <p:cNvSpPr/>
          <p:nvPr/>
        </p:nvSpPr>
        <p:spPr>
          <a:xfrm>
            <a:off x="5478023" y="1854354"/>
            <a:ext cx="417439" cy="1422246"/>
          </a:xfrm>
          <a:prstGeom prst="rightBrace">
            <a:avLst>
              <a:gd name="adj1" fmla="val 49098"/>
              <a:gd name="adj2" fmla="val 52257"/>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2" name="Oval 38"/>
          <p:cNvSpPr>
            <a:spLocks noChangeArrowheads="1"/>
          </p:cNvSpPr>
          <p:nvPr/>
        </p:nvSpPr>
        <p:spPr bwMode="auto">
          <a:xfrm>
            <a:off x="6138424" y="2046529"/>
            <a:ext cx="1117601" cy="620471"/>
          </a:xfrm>
          <a:prstGeom prst="ellipse">
            <a:avLst/>
          </a:prstGeom>
          <a:solidFill>
            <a:srgbClr val="FF9966"/>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lnSpc>
                <a:spcPct val="70000"/>
              </a:lnSpc>
            </a:pPr>
            <a:endParaRPr lang="fr-FR" sz="1600" dirty="0" smtClean="0"/>
          </a:p>
          <a:p>
            <a:pPr algn="ctr">
              <a:lnSpc>
                <a:spcPct val="70000"/>
              </a:lnSpc>
            </a:pPr>
            <a:r>
              <a:rPr lang="fr-FR" sz="2000" dirty="0" smtClean="0">
                <a:solidFill>
                  <a:schemeClr val="accent2">
                    <a:lumMod val="75000"/>
                  </a:schemeClr>
                </a:solidFill>
              </a:rPr>
              <a:t>DART</a:t>
            </a:r>
            <a:endParaRPr lang="fr-FR" sz="1600" dirty="0"/>
          </a:p>
          <a:p>
            <a:pPr algn="ctr">
              <a:lnSpc>
                <a:spcPct val="70000"/>
              </a:lnSpc>
            </a:pPr>
            <a:endParaRPr lang="fr-FR" sz="1600" dirty="0"/>
          </a:p>
        </p:txBody>
      </p:sp>
      <p:sp>
        <p:nvSpPr>
          <p:cNvPr id="58" name="Rectangle 57"/>
          <p:cNvSpPr/>
          <p:nvPr/>
        </p:nvSpPr>
        <p:spPr>
          <a:xfrm>
            <a:off x="6697216" y="2683333"/>
            <a:ext cx="1900071" cy="66946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dirty="0" smtClean="0">
                <a:solidFill>
                  <a:schemeClr val="tx1"/>
                </a:solidFill>
                <a:latin typeface="Times" pitchFamily="18" charset="0"/>
              </a:rPr>
              <a:t>Formes d’ondes simulées</a:t>
            </a:r>
            <a:endParaRPr lang="fr-FR" sz="1700" dirty="0">
              <a:solidFill>
                <a:schemeClr val="tx1"/>
              </a:solidFill>
              <a:latin typeface="Times" pitchFamily="18" charset="0"/>
            </a:endParaRPr>
          </a:p>
        </p:txBody>
      </p:sp>
      <p:cxnSp>
        <p:nvCxnSpPr>
          <p:cNvPr id="79" name="Elbow Connector 78"/>
          <p:cNvCxnSpPr>
            <a:stCxn id="52" idx="6"/>
            <a:endCxn id="58" idx="0"/>
          </p:cNvCxnSpPr>
          <p:nvPr/>
        </p:nvCxnSpPr>
        <p:spPr>
          <a:xfrm>
            <a:off x="7256025" y="2356765"/>
            <a:ext cx="391227" cy="326568"/>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245616" y="3657600"/>
            <a:ext cx="8585200" cy="2795736"/>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TextBox 86"/>
          <p:cNvSpPr txBox="1"/>
          <p:nvPr/>
        </p:nvSpPr>
        <p:spPr>
          <a:xfrm>
            <a:off x="251717" y="3657600"/>
            <a:ext cx="406400" cy="369332"/>
          </a:xfrm>
          <a:prstGeom prst="rect">
            <a:avLst/>
          </a:prstGeom>
          <a:noFill/>
          <a:ln>
            <a:solidFill>
              <a:schemeClr val="accent2">
                <a:lumMod val="60000"/>
                <a:lumOff val="40000"/>
              </a:schemeClr>
            </a:solidFill>
          </a:ln>
        </p:spPr>
        <p:txBody>
          <a:bodyPr wrap="square" rtlCol="0">
            <a:spAutoFit/>
          </a:bodyPr>
          <a:lstStyle/>
          <a:p>
            <a:r>
              <a:rPr lang="fr-FR" dirty="0"/>
              <a:t>3</a:t>
            </a:r>
          </a:p>
        </p:txBody>
      </p:sp>
      <p:sp>
        <p:nvSpPr>
          <p:cNvPr id="89" name="Oval 88"/>
          <p:cNvSpPr/>
          <p:nvPr/>
        </p:nvSpPr>
        <p:spPr>
          <a:xfrm>
            <a:off x="3725414" y="4545562"/>
            <a:ext cx="1473200" cy="559838"/>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solidFill>
              </a:rPr>
              <a:t>System pulse</a:t>
            </a:r>
            <a:endParaRPr lang="fr-FR" sz="1200" b="1" dirty="0">
              <a:solidFill>
                <a:schemeClr val="tx1"/>
              </a:solidFill>
            </a:endParaRPr>
          </a:p>
        </p:txBody>
      </p:sp>
      <p:sp>
        <p:nvSpPr>
          <p:cNvPr id="95" name="Rectangle 94"/>
          <p:cNvSpPr/>
          <p:nvPr/>
        </p:nvSpPr>
        <p:spPr>
          <a:xfrm>
            <a:off x="4716016" y="1272377"/>
            <a:ext cx="1422400" cy="251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smtClean="0">
                <a:solidFill>
                  <a:schemeClr val="tx1"/>
                </a:solidFill>
                <a:latin typeface="Times" pitchFamily="18" charset="0"/>
              </a:rPr>
              <a:t>Maquettes</a:t>
            </a:r>
            <a:r>
              <a:rPr lang="fr-FR" sz="1100" b="1" dirty="0" smtClean="0">
                <a:solidFill>
                  <a:schemeClr val="tx1"/>
                </a:solidFill>
                <a:latin typeface="Times" pitchFamily="18" charset="0"/>
              </a:rPr>
              <a:t>:</a:t>
            </a:r>
            <a:endParaRPr lang="fr-FR" sz="1100" b="1" dirty="0">
              <a:solidFill>
                <a:schemeClr val="tx1"/>
              </a:solidFill>
              <a:latin typeface="Times" pitchFamily="18" charset="0"/>
            </a:endParaRPr>
          </a:p>
        </p:txBody>
      </p:sp>
      <p:sp>
        <p:nvSpPr>
          <p:cNvPr id="97" name="Rectangle 96"/>
          <p:cNvSpPr/>
          <p:nvPr/>
        </p:nvSpPr>
        <p:spPr>
          <a:xfrm>
            <a:off x="1134616" y="4343400"/>
            <a:ext cx="1930398" cy="10096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dirty="0" smtClean="0">
                <a:solidFill>
                  <a:schemeClr val="tx1"/>
                </a:solidFill>
                <a:latin typeface="Times" pitchFamily="18" charset="0"/>
              </a:rPr>
              <a:t>Deconvolution des formes d’ondes réelles</a:t>
            </a:r>
            <a:endParaRPr lang="fr-FR" sz="1700" dirty="0">
              <a:solidFill>
                <a:schemeClr val="tx1"/>
              </a:solidFill>
              <a:latin typeface="Times" pitchFamily="18" charset="0"/>
            </a:endParaRPr>
          </a:p>
        </p:txBody>
      </p:sp>
      <p:sp>
        <p:nvSpPr>
          <p:cNvPr id="98" name="Rectangle 97"/>
          <p:cNvSpPr/>
          <p:nvPr/>
        </p:nvSpPr>
        <p:spPr>
          <a:xfrm>
            <a:off x="5837043" y="4343400"/>
            <a:ext cx="2003174" cy="9702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dirty="0" smtClean="0">
                <a:solidFill>
                  <a:schemeClr val="tx1"/>
                </a:solidFill>
                <a:latin typeface="Times" pitchFamily="18" charset="0"/>
              </a:rPr>
              <a:t>Convolution des formes d’ondes de LUT</a:t>
            </a:r>
            <a:endParaRPr lang="fr-FR" sz="1700" dirty="0">
              <a:solidFill>
                <a:schemeClr val="tx1"/>
              </a:solidFill>
              <a:latin typeface="Times" pitchFamily="18" charset="0"/>
            </a:endParaRPr>
          </a:p>
        </p:txBody>
      </p:sp>
      <p:sp>
        <p:nvSpPr>
          <p:cNvPr id="100" name="Down Arrow 99"/>
          <p:cNvSpPr/>
          <p:nvPr/>
        </p:nvSpPr>
        <p:spPr>
          <a:xfrm flipH="1">
            <a:off x="7637018" y="3352805"/>
            <a:ext cx="45719" cy="990595"/>
          </a:xfrm>
          <a:prstGeom prst="downArrow">
            <a:avLst/>
          </a:prstGeom>
          <a:solidFill>
            <a:schemeClr val="accent6"/>
          </a:solidFill>
          <a:ln w="25400" cmpd="sng">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Oval 38"/>
          <p:cNvSpPr>
            <a:spLocks noChangeArrowheads="1"/>
          </p:cNvSpPr>
          <p:nvPr/>
        </p:nvSpPr>
        <p:spPr bwMode="auto">
          <a:xfrm>
            <a:off x="3674614" y="5373216"/>
            <a:ext cx="1664797" cy="514350"/>
          </a:xfrm>
          <a:prstGeom prst="ellipse">
            <a:avLst/>
          </a:prstGeom>
          <a:solidFill>
            <a:schemeClr val="accent3"/>
          </a:solidFill>
          <a:ln w="9525">
            <a:solidFill>
              <a:schemeClr val="tx1"/>
            </a:solidFill>
            <a:round/>
            <a:headEnd/>
            <a:tailEnd/>
          </a:ln>
          <a:effectLst/>
          <a:extLst/>
        </p:spPr>
        <p:txBody>
          <a:bodyPr wrap="none" anchor="ctr"/>
          <a:lstStyle/>
          <a:p>
            <a:pPr algn="ctr">
              <a:lnSpc>
                <a:spcPct val="70000"/>
              </a:lnSpc>
            </a:pPr>
            <a:endParaRPr lang="fr-FR" sz="1600" dirty="0" smtClean="0"/>
          </a:p>
          <a:p>
            <a:pPr algn="ctr">
              <a:lnSpc>
                <a:spcPct val="70000"/>
              </a:lnSpc>
            </a:pPr>
            <a:r>
              <a:rPr lang="fr-FR" sz="2000" dirty="0" smtClean="0">
                <a:solidFill>
                  <a:schemeClr val="accent2">
                    <a:lumMod val="75000"/>
                  </a:schemeClr>
                </a:solidFill>
              </a:rPr>
              <a:t>Inversion </a:t>
            </a:r>
            <a:endParaRPr lang="fr-FR" sz="1600" dirty="0"/>
          </a:p>
          <a:p>
            <a:pPr algn="ctr">
              <a:lnSpc>
                <a:spcPct val="70000"/>
              </a:lnSpc>
            </a:pPr>
            <a:endParaRPr lang="fr-FR" sz="1600" dirty="0"/>
          </a:p>
        </p:txBody>
      </p:sp>
      <p:sp>
        <p:nvSpPr>
          <p:cNvPr id="118" name="Bent-Up Arrow 117"/>
          <p:cNvSpPr/>
          <p:nvPr/>
        </p:nvSpPr>
        <p:spPr>
          <a:xfrm rot="16200000" flipH="1">
            <a:off x="6206646" y="4267247"/>
            <a:ext cx="598781" cy="2333236"/>
          </a:xfrm>
          <a:prstGeom prst="bentUpArrow">
            <a:avLst>
              <a:gd name="adj1" fmla="val 1724"/>
              <a:gd name="adj2" fmla="val 15553"/>
              <a:gd name="adj3" fmla="val 32232"/>
            </a:avLst>
          </a:prstGeom>
          <a:solidFill>
            <a:schemeClr val="accent6"/>
          </a:solidFill>
          <a:ln w="2540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Bent-Up Arrow 119"/>
          <p:cNvSpPr/>
          <p:nvPr/>
        </p:nvSpPr>
        <p:spPr>
          <a:xfrm rot="5400000">
            <a:off x="1034479" y="2970312"/>
            <a:ext cx="2314573" cy="3067298"/>
          </a:xfrm>
          <a:prstGeom prst="bentUpArrow">
            <a:avLst>
              <a:gd name="adj1" fmla="val 862"/>
              <a:gd name="adj2" fmla="val 3256"/>
              <a:gd name="adj3" fmla="val 9845"/>
            </a:avLst>
          </a:prstGeom>
          <a:solidFill>
            <a:schemeClr val="accent6"/>
          </a:solidFill>
          <a:ln w="25400">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Bent-Up Arrow 121"/>
          <p:cNvSpPr/>
          <p:nvPr/>
        </p:nvSpPr>
        <p:spPr>
          <a:xfrm rot="16200000" flipH="1">
            <a:off x="5536860" y="3157564"/>
            <a:ext cx="2508121" cy="2906979"/>
          </a:xfrm>
          <a:prstGeom prst="bentUpArrow">
            <a:avLst>
              <a:gd name="adj1" fmla="val 2288"/>
              <a:gd name="adj2" fmla="val 2447"/>
              <a:gd name="adj3" fmla="val 2871"/>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Down Arrow 122"/>
          <p:cNvSpPr/>
          <p:nvPr/>
        </p:nvSpPr>
        <p:spPr>
          <a:xfrm>
            <a:off x="4560663" y="5877272"/>
            <a:ext cx="53650" cy="32385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TextBox 123"/>
          <p:cNvSpPr txBox="1"/>
          <p:nvPr/>
        </p:nvSpPr>
        <p:spPr>
          <a:xfrm>
            <a:off x="2455415" y="6093296"/>
            <a:ext cx="4619751" cy="369332"/>
          </a:xfrm>
          <a:prstGeom prst="rect">
            <a:avLst/>
          </a:prstGeom>
          <a:noFill/>
        </p:spPr>
        <p:txBody>
          <a:bodyPr wrap="square" rtlCol="0">
            <a:spAutoFit/>
          </a:bodyPr>
          <a:lstStyle/>
          <a:p>
            <a:pPr algn="ctr"/>
            <a:r>
              <a:rPr lang="fr-FR" b="1" dirty="0" smtClean="0"/>
              <a:t>Hauteur, LAI, </a:t>
            </a:r>
            <a:r>
              <a:rPr lang="fr-FR" b="1" dirty="0" err="1" smtClean="0"/>
              <a:t>reflectance</a:t>
            </a:r>
            <a:r>
              <a:rPr lang="fr-FR" b="1" dirty="0" smtClean="0"/>
              <a:t> du sol </a:t>
            </a:r>
            <a:endParaRPr lang="fr-FR" b="1" dirty="0"/>
          </a:p>
        </p:txBody>
      </p:sp>
      <p:sp>
        <p:nvSpPr>
          <p:cNvPr id="125" name="Rectangle 124"/>
          <p:cNvSpPr/>
          <p:nvPr/>
        </p:nvSpPr>
        <p:spPr>
          <a:xfrm>
            <a:off x="2150617" y="3733800"/>
            <a:ext cx="4924548"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rPr>
              <a:t>Inversion</a:t>
            </a:r>
          </a:p>
        </p:txBody>
      </p:sp>
      <p:sp>
        <p:nvSpPr>
          <p:cNvPr id="127" name="TextBox 126"/>
          <p:cNvSpPr txBox="1"/>
          <p:nvPr/>
        </p:nvSpPr>
        <p:spPr>
          <a:xfrm>
            <a:off x="6138425" y="3962400"/>
            <a:ext cx="1353398" cy="338554"/>
          </a:xfrm>
          <a:prstGeom prst="rect">
            <a:avLst/>
          </a:prstGeom>
          <a:noFill/>
        </p:spPr>
        <p:txBody>
          <a:bodyPr wrap="square" rtlCol="0">
            <a:spAutoFit/>
          </a:bodyPr>
          <a:lstStyle/>
          <a:p>
            <a:r>
              <a:rPr lang="fr-FR" sz="1600" b="1" dirty="0" smtClean="0"/>
              <a:t>Method 2</a:t>
            </a:r>
            <a:endParaRPr lang="fr-FR" sz="1600" b="1" dirty="0"/>
          </a:p>
        </p:txBody>
      </p:sp>
      <p:sp>
        <p:nvSpPr>
          <p:cNvPr id="132" name="Down Arrow 131"/>
          <p:cNvSpPr/>
          <p:nvPr/>
        </p:nvSpPr>
        <p:spPr>
          <a:xfrm>
            <a:off x="1210816" y="3352807"/>
            <a:ext cx="114300" cy="948147"/>
          </a:xfrm>
          <a:prstGeom prst="downArrow">
            <a:avLst/>
          </a:prstGeom>
          <a:ln w="95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TextBox 132"/>
          <p:cNvSpPr txBox="1"/>
          <p:nvPr/>
        </p:nvSpPr>
        <p:spPr>
          <a:xfrm>
            <a:off x="1363216" y="3928646"/>
            <a:ext cx="1191651" cy="338554"/>
          </a:xfrm>
          <a:prstGeom prst="rect">
            <a:avLst/>
          </a:prstGeom>
          <a:noFill/>
        </p:spPr>
        <p:txBody>
          <a:bodyPr wrap="square" rtlCol="0">
            <a:spAutoFit/>
          </a:bodyPr>
          <a:lstStyle/>
          <a:p>
            <a:r>
              <a:rPr lang="fr-FR" sz="1600" b="1" dirty="0" smtClean="0"/>
              <a:t>Method 1</a:t>
            </a:r>
            <a:endParaRPr lang="fr-FR" sz="1600" b="1" dirty="0"/>
          </a:p>
        </p:txBody>
      </p:sp>
      <p:cxnSp>
        <p:nvCxnSpPr>
          <p:cNvPr id="30" name="Elbow Connector 29"/>
          <p:cNvCxnSpPr>
            <a:endCxn id="89" idx="1"/>
          </p:cNvCxnSpPr>
          <p:nvPr/>
        </p:nvCxnSpPr>
        <p:spPr>
          <a:xfrm rot="16200000" flipH="1">
            <a:off x="2927244" y="3613633"/>
            <a:ext cx="1503346" cy="524484"/>
          </a:xfrm>
          <a:prstGeom prst="bentConnector3">
            <a:avLst>
              <a:gd name="adj1" fmla="val 50000"/>
            </a:avLst>
          </a:prstGeom>
          <a:ln w="22225">
            <a:solidFill>
              <a:srgbClr val="00B05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8" name="Diagram 47"/>
          <p:cNvGraphicFramePr/>
          <p:nvPr>
            <p:extLst>
              <p:ext uri="{D42A27DB-BD31-4B8C-83A1-F6EECF244321}">
                <p14:modId xmlns="" xmlns:p14="http://schemas.microsoft.com/office/powerpoint/2010/main" val="271435242"/>
              </p:ext>
            </p:extLst>
          </p:nvPr>
        </p:nvGraphicFramePr>
        <p:xfrm>
          <a:off x="310826" y="1219199"/>
          <a:ext cx="2195390" cy="214526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50" name="Diagram 49"/>
          <p:cNvGraphicFramePr/>
          <p:nvPr>
            <p:extLst>
              <p:ext uri="{D42A27DB-BD31-4B8C-83A1-F6EECF244321}">
                <p14:modId xmlns="" xmlns:p14="http://schemas.microsoft.com/office/powerpoint/2010/main" val="3427590713"/>
              </p:ext>
            </p:extLst>
          </p:nvPr>
        </p:nvGraphicFramePr>
        <p:xfrm>
          <a:off x="2764598" y="1219200"/>
          <a:ext cx="1589212" cy="1850633"/>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53" name="TextBox 52"/>
          <p:cNvSpPr txBox="1"/>
          <p:nvPr/>
        </p:nvSpPr>
        <p:spPr>
          <a:xfrm>
            <a:off x="5895462" y="1226403"/>
            <a:ext cx="2782961" cy="830997"/>
          </a:xfrm>
          <a:prstGeom prst="rect">
            <a:avLst/>
          </a:prstGeom>
          <a:noFill/>
        </p:spPr>
        <p:txBody>
          <a:bodyPr wrap="square" rtlCol="0">
            <a:spAutoFit/>
          </a:bodyPr>
          <a:lstStyle/>
          <a:p>
            <a:pPr marL="171450" indent="-171450">
              <a:buFontTx/>
              <a:buChar char="-"/>
            </a:pPr>
            <a:r>
              <a:rPr lang="fr-FR" sz="1600" b="1" dirty="0" smtClean="0">
                <a:latin typeface="Times" pitchFamily="18" charset="0"/>
              </a:rPr>
              <a:t>LAI </a:t>
            </a:r>
          </a:p>
          <a:p>
            <a:pPr marL="171450" indent="-171450">
              <a:buFontTx/>
              <a:buChar char="-"/>
            </a:pPr>
            <a:r>
              <a:rPr lang="fr-FR" sz="1600" b="1" dirty="0" smtClean="0">
                <a:latin typeface="Times" pitchFamily="18" charset="0"/>
              </a:rPr>
              <a:t>Hauteur</a:t>
            </a:r>
          </a:p>
          <a:p>
            <a:pPr marL="171450" indent="-171450">
              <a:buFontTx/>
              <a:buChar char="-"/>
            </a:pPr>
            <a:r>
              <a:rPr lang="fr-FR" sz="1600" b="1" dirty="0" smtClean="0">
                <a:latin typeface="Times" pitchFamily="18" charset="0"/>
              </a:rPr>
              <a:t>Propriétés optiques du sol</a:t>
            </a:r>
            <a:endParaRPr lang="fr-FR" sz="1600" b="1" dirty="0"/>
          </a:p>
        </p:txBody>
      </p:sp>
      <p:sp>
        <p:nvSpPr>
          <p:cNvPr id="54" name="TextBox 53"/>
          <p:cNvSpPr txBox="1"/>
          <p:nvPr/>
        </p:nvSpPr>
        <p:spPr>
          <a:xfrm>
            <a:off x="601216" y="986825"/>
            <a:ext cx="4343400" cy="353943"/>
          </a:xfrm>
          <a:prstGeom prst="rect">
            <a:avLst/>
          </a:prstGeom>
          <a:noFill/>
        </p:spPr>
        <p:txBody>
          <a:bodyPr wrap="square" rtlCol="0">
            <a:spAutoFit/>
          </a:bodyPr>
          <a:lstStyle/>
          <a:p>
            <a:r>
              <a:rPr lang="fr-FR" sz="1700" dirty="0" smtClean="0"/>
              <a:t>Traitement des formes d’ondes LiDAR </a:t>
            </a:r>
            <a:endParaRPr lang="fr-FR" sz="1700" dirty="0"/>
          </a:p>
        </p:txBody>
      </p:sp>
      <p:cxnSp>
        <p:nvCxnSpPr>
          <p:cNvPr id="32" name="Straight Arrow Connector 31"/>
          <p:cNvCxnSpPr/>
          <p:nvPr/>
        </p:nvCxnSpPr>
        <p:spPr>
          <a:xfrm flipH="1">
            <a:off x="3065014" y="4800600"/>
            <a:ext cx="660400" cy="0"/>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89" idx="6"/>
            <a:endCxn id="98" idx="1"/>
          </p:cNvCxnSpPr>
          <p:nvPr/>
        </p:nvCxnSpPr>
        <p:spPr>
          <a:xfrm>
            <a:off x="5198614" y="4825481"/>
            <a:ext cx="638429" cy="3029"/>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0" name="Elbow Connector 59"/>
          <p:cNvCxnSpPr/>
          <p:nvPr/>
        </p:nvCxnSpPr>
        <p:spPr>
          <a:xfrm>
            <a:off x="1325116" y="5104610"/>
            <a:ext cx="2400299" cy="628646"/>
          </a:xfrm>
          <a:prstGeom prst="bentConnector3">
            <a:avLst>
              <a:gd name="adj1" fmla="val -575"/>
            </a:avLst>
          </a:prstGeom>
          <a:ln w="508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43" name="Titre 1"/>
          <p:cNvSpPr txBox="1">
            <a:spLocks/>
          </p:cNvSpPr>
          <p:nvPr/>
        </p:nvSpPr>
        <p:spPr>
          <a:xfrm>
            <a:off x="107504" y="-27384"/>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Méthodologie d’inversion</a:t>
            </a:r>
          </a:p>
        </p:txBody>
      </p:sp>
      <p:sp>
        <p:nvSpPr>
          <p:cNvPr id="46" name="ZoneTexte 45"/>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20</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extLst>
      <p:ext uri="{BB962C8B-B14F-4D97-AF65-F5344CB8AC3E}">
        <p14:creationId xmlns="" xmlns:p14="http://schemas.microsoft.com/office/powerpoint/2010/main" val="28585297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107504" y="1052736"/>
            <a:ext cx="8928992" cy="5184576"/>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lang="fr-FR" sz="2400" b="1" i="1" kern="0" noProof="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lang="fr-FR" sz="2400" b="1" i="1" kern="0" noProof="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sp>
        <p:nvSpPr>
          <p:cNvPr id="7" name="Rectangle 6"/>
          <p:cNvSpPr/>
          <p:nvPr/>
        </p:nvSpPr>
        <p:spPr>
          <a:xfrm>
            <a:off x="179512" y="1052736"/>
            <a:ext cx="4267200" cy="269795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extBox 53"/>
          <p:cNvSpPr txBox="1"/>
          <p:nvPr/>
        </p:nvSpPr>
        <p:spPr>
          <a:xfrm>
            <a:off x="179512" y="1052736"/>
            <a:ext cx="4343400" cy="353943"/>
          </a:xfrm>
          <a:prstGeom prst="rect">
            <a:avLst/>
          </a:prstGeom>
          <a:noFill/>
        </p:spPr>
        <p:txBody>
          <a:bodyPr wrap="square" rtlCol="0">
            <a:spAutoFit/>
          </a:bodyPr>
          <a:lstStyle/>
          <a:p>
            <a:pPr algn="ctr"/>
            <a:r>
              <a:rPr lang="fr-FR" sz="1700" dirty="0" smtClean="0"/>
              <a:t>Traitement des formes d’ondes LiDAR </a:t>
            </a:r>
            <a:endParaRPr lang="fr-FR" sz="1700" dirty="0"/>
          </a:p>
        </p:txBody>
      </p:sp>
      <p:graphicFrame>
        <p:nvGraphicFramePr>
          <p:cNvPr id="10" name="Diagram 47"/>
          <p:cNvGraphicFramePr/>
          <p:nvPr>
            <p:extLst>
              <p:ext uri="{D42A27DB-BD31-4B8C-83A1-F6EECF244321}">
                <p14:modId xmlns="" xmlns:p14="http://schemas.microsoft.com/office/powerpoint/2010/main" val="271435242"/>
              </p:ext>
            </p:extLst>
          </p:nvPr>
        </p:nvGraphicFramePr>
        <p:xfrm>
          <a:off x="323528" y="1340768"/>
          <a:ext cx="2195390" cy="21452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Diagram 49"/>
          <p:cNvGraphicFramePr/>
          <p:nvPr>
            <p:extLst>
              <p:ext uri="{D42A27DB-BD31-4B8C-83A1-F6EECF244321}">
                <p14:modId xmlns="" xmlns:p14="http://schemas.microsoft.com/office/powerpoint/2010/main" val="3427590713"/>
              </p:ext>
            </p:extLst>
          </p:nvPr>
        </p:nvGraphicFramePr>
        <p:xfrm>
          <a:off x="2483768" y="1412776"/>
          <a:ext cx="1589212" cy="18506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2" name="Picture 93"/>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251520" y="980728"/>
            <a:ext cx="8712968" cy="5367535"/>
          </a:xfrm>
          <a:prstGeom prst="rect">
            <a:avLst/>
          </a:prstGeom>
        </p:spPr>
      </p:pic>
      <p:sp>
        <p:nvSpPr>
          <p:cNvPr id="13"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Méthodologie d’inversion</a:t>
            </a:r>
          </a:p>
        </p:txBody>
      </p:sp>
      <p:sp>
        <p:nvSpPr>
          <p:cNvPr id="14" name="ZoneTexte 13"/>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21</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107504" y="1052736"/>
            <a:ext cx="8928992" cy="5184576"/>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lang="fr-FR" sz="2400" b="1" i="1" kern="0" noProof="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lang="fr-FR" sz="2400" b="1" i="1" kern="0" noProof="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sp>
        <p:nvSpPr>
          <p:cNvPr id="7" name="Rectangle 6"/>
          <p:cNvSpPr/>
          <p:nvPr/>
        </p:nvSpPr>
        <p:spPr>
          <a:xfrm>
            <a:off x="179512" y="1052736"/>
            <a:ext cx="4267200" cy="269795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TextBox 53"/>
          <p:cNvSpPr txBox="1"/>
          <p:nvPr/>
        </p:nvSpPr>
        <p:spPr>
          <a:xfrm>
            <a:off x="179512" y="1052736"/>
            <a:ext cx="4343400" cy="353943"/>
          </a:xfrm>
          <a:prstGeom prst="rect">
            <a:avLst/>
          </a:prstGeom>
          <a:noFill/>
        </p:spPr>
        <p:txBody>
          <a:bodyPr wrap="square" rtlCol="0">
            <a:spAutoFit/>
          </a:bodyPr>
          <a:lstStyle/>
          <a:p>
            <a:pPr algn="ctr"/>
            <a:r>
              <a:rPr lang="fr-FR" sz="1700" dirty="0" smtClean="0"/>
              <a:t>Traitement des formes d’ondes LiDAR </a:t>
            </a:r>
            <a:endParaRPr lang="fr-FR" sz="1700" dirty="0"/>
          </a:p>
        </p:txBody>
      </p:sp>
      <p:graphicFrame>
        <p:nvGraphicFramePr>
          <p:cNvPr id="10" name="Diagram 47"/>
          <p:cNvGraphicFramePr/>
          <p:nvPr>
            <p:extLst>
              <p:ext uri="{D42A27DB-BD31-4B8C-83A1-F6EECF244321}">
                <p14:modId xmlns="" xmlns:p14="http://schemas.microsoft.com/office/powerpoint/2010/main" val="271435242"/>
              </p:ext>
            </p:extLst>
          </p:nvPr>
        </p:nvGraphicFramePr>
        <p:xfrm>
          <a:off x="323528" y="1340768"/>
          <a:ext cx="2195390" cy="21452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Diagram 49"/>
          <p:cNvGraphicFramePr/>
          <p:nvPr>
            <p:extLst>
              <p:ext uri="{D42A27DB-BD31-4B8C-83A1-F6EECF244321}">
                <p14:modId xmlns="" xmlns:p14="http://schemas.microsoft.com/office/powerpoint/2010/main" val="3427590713"/>
              </p:ext>
            </p:extLst>
          </p:nvPr>
        </p:nvGraphicFramePr>
        <p:xfrm>
          <a:off x="2483768" y="1412776"/>
          <a:ext cx="1589212" cy="18506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3" name="Image 12" descr="fig6.png"/>
          <p:cNvPicPr/>
          <p:nvPr/>
        </p:nvPicPr>
        <p:blipFill>
          <a:blip r:embed="rId13" cstate="print"/>
          <a:stretch>
            <a:fillRect/>
          </a:stretch>
        </p:blipFill>
        <p:spPr>
          <a:xfrm>
            <a:off x="827584" y="3789040"/>
            <a:ext cx="7560840" cy="2479963"/>
          </a:xfrm>
          <a:prstGeom prst="rect">
            <a:avLst/>
          </a:prstGeom>
        </p:spPr>
      </p:pic>
      <p:sp>
        <p:nvSpPr>
          <p:cNvPr id="14" name="ZoneTexte 13"/>
          <p:cNvSpPr txBox="1"/>
          <p:nvPr/>
        </p:nvSpPr>
        <p:spPr>
          <a:xfrm>
            <a:off x="4572000" y="1196752"/>
            <a:ext cx="4104456" cy="2308324"/>
          </a:xfrm>
          <a:prstGeom prst="rect">
            <a:avLst/>
          </a:prstGeom>
          <a:noFill/>
        </p:spPr>
        <p:txBody>
          <a:bodyPr wrap="square" rtlCol="0">
            <a:spAutoFit/>
          </a:bodyPr>
          <a:lstStyle/>
          <a:p>
            <a:pPr>
              <a:buFont typeface="Wingdings" pitchFamily="2" charset="2"/>
              <a:buChar char="ü"/>
            </a:pPr>
            <a:r>
              <a:rPr lang="fr-FR" dirty="0" smtClean="0">
                <a:latin typeface="Times New Roman" pitchFamily="18" charset="0"/>
                <a:cs typeface="Times New Roman" pitchFamily="18" charset="0"/>
              </a:rPr>
              <a:t>Supprimer les valeurs </a:t>
            </a:r>
            <a:r>
              <a:rPr lang="fr-FR" dirty="0" err="1" smtClean="0">
                <a:latin typeface="Times New Roman" pitchFamily="18" charset="0"/>
                <a:cs typeface="Times New Roman" pitchFamily="18" charset="0"/>
              </a:rPr>
              <a:t>abérrantes</a:t>
            </a:r>
            <a:endParaRPr lang="fr-FR" dirty="0" smtClean="0">
              <a:latin typeface="Times New Roman" pitchFamily="18" charset="0"/>
              <a:cs typeface="Times New Roman" pitchFamily="18" charset="0"/>
            </a:endParaRPr>
          </a:p>
          <a:p>
            <a:pPr>
              <a:buFont typeface="Wingdings" pitchFamily="2" charset="2"/>
              <a:buChar char="ü"/>
            </a:pPr>
            <a:r>
              <a:rPr lang="fr-FR" dirty="0" smtClean="0">
                <a:latin typeface="Times New Roman" pitchFamily="18" charset="0"/>
                <a:cs typeface="Times New Roman" pitchFamily="18" charset="0"/>
              </a:rPr>
              <a:t>Réduire l’effet du bruit dans les formes d’ondes</a:t>
            </a:r>
          </a:p>
          <a:p>
            <a:pPr>
              <a:buFont typeface="Wingdings" pitchFamily="2" charset="2"/>
              <a:buChar char="ü"/>
            </a:pPr>
            <a:endParaRPr lang="fr-FR" dirty="0" smtClean="0">
              <a:solidFill>
                <a:schemeClr val="tx2">
                  <a:lumMod val="75000"/>
                </a:schemeClr>
              </a:solidFill>
              <a:latin typeface="Times New Roman" pitchFamily="18" charset="0"/>
              <a:cs typeface="Times New Roman" pitchFamily="18" charset="0"/>
            </a:endParaRPr>
          </a:p>
          <a:p>
            <a:pPr>
              <a:buFont typeface="Symbol"/>
              <a:buChar char="Þ"/>
            </a:pPr>
            <a:r>
              <a:rPr lang="fr-FR" dirty="0" smtClean="0">
                <a:solidFill>
                  <a:schemeClr val="tx2">
                    <a:lumMod val="75000"/>
                  </a:schemeClr>
                </a:solidFill>
                <a:latin typeface="Times New Roman" pitchFamily="18" charset="0"/>
                <a:cs typeface="Times New Roman" pitchFamily="18" charset="0"/>
              </a:rPr>
              <a:t>Classer les formes d’ondes en groupements homogènes (GMM)</a:t>
            </a:r>
          </a:p>
          <a:p>
            <a:pPr>
              <a:buFont typeface="Symbol"/>
              <a:buChar char="Þ"/>
            </a:pPr>
            <a:endParaRPr lang="fr-FR" dirty="0" smtClean="0">
              <a:solidFill>
                <a:schemeClr val="tx2">
                  <a:lumMod val="75000"/>
                </a:schemeClr>
              </a:solidFill>
              <a:latin typeface="Times New Roman" pitchFamily="18" charset="0"/>
              <a:cs typeface="Times New Roman" pitchFamily="18" charset="0"/>
            </a:endParaRPr>
          </a:p>
          <a:p>
            <a:pPr>
              <a:buFont typeface="Symbol"/>
              <a:buChar char="Þ"/>
            </a:pPr>
            <a:r>
              <a:rPr lang="fr-FR" dirty="0" smtClean="0">
                <a:solidFill>
                  <a:schemeClr val="tx2">
                    <a:lumMod val="75000"/>
                  </a:schemeClr>
                </a:solidFill>
                <a:latin typeface="Times New Roman" pitchFamily="18" charset="0"/>
                <a:cs typeface="Times New Roman" pitchFamily="18" charset="0"/>
              </a:rPr>
              <a:t>Classe = une forme d’onde moyenne</a:t>
            </a:r>
            <a:endParaRPr lang="fr-FR" dirty="0">
              <a:solidFill>
                <a:schemeClr val="tx2">
                  <a:lumMod val="75000"/>
                </a:schemeClr>
              </a:solidFill>
              <a:latin typeface="Times New Roman" pitchFamily="18" charset="0"/>
              <a:cs typeface="Times New Roman" pitchFamily="18" charset="0"/>
            </a:endParaRPr>
          </a:p>
        </p:txBody>
      </p:sp>
      <p:sp>
        <p:nvSpPr>
          <p:cNvPr id="12"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Méthodologie d’inversion</a:t>
            </a:r>
          </a:p>
        </p:txBody>
      </p:sp>
      <p:sp>
        <p:nvSpPr>
          <p:cNvPr id="15" name="ZoneTexte 14"/>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22</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heckerboard(across)">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2400" y="3501008"/>
            <a:ext cx="8610600" cy="2880320"/>
          </a:xfrm>
          <a:prstGeom prst="rect">
            <a:avLst/>
          </a:prstGeom>
        </p:spPr>
      </p:pic>
      <p:sp>
        <p:nvSpPr>
          <p:cNvPr id="13" name="Oval 12"/>
          <p:cNvSpPr/>
          <p:nvPr/>
        </p:nvSpPr>
        <p:spPr>
          <a:xfrm>
            <a:off x="7543800" y="5774829"/>
            <a:ext cx="381000" cy="24645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907704" y="5579948"/>
            <a:ext cx="304800" cy="369332"/>
          </a:xfrm>
          <a:prstGeom prst="rect">
            <a:avLst/>
          </a:prstGeom>
          <a:noFill/>
        </p:spPr>
        <p:txBody>
          <a:bodyPr wrap="square" rtlCol="0">
            <a:spAutoFit/>
          </a:bodyPr>
          <a:lstStyle/>
          <a:p>
            <a:r>
              <a:rPr lang="fr-FR" b="1" dirty="0" smtClean="0">
                <a:solidFill>
                  <a:srgbClr val="006600"/>
                </a:solidFill>
                <a:sym typeface="Symbol"/>
              </a:rPr>
              <a:t></a:t>
            </a:r>
          </a:p>
        </p:txBody>
      </p:sp>
      <p:sp>
        <p:nvSpPr>
          <p:cNvPr id="15" name="TextBox 14"/>
          <p:cNvSpPr txBox="1"/>
          <p:nvPr/>
        </p:nvSpPr>
        <p:spPr>
          <a:xfrm>
            <a:off x="1905000" y="5795972"/>
            <a:ext cx="381000" cy="369332"/>
          </a:xfrm>
          <a:prstGeom prst="rect">
            <a:avLst/>
          </a:prstGeom>
          <a:noFill/>
        </p:spPr>
        <p:txBody>
          <a:bodyPr wrap="square" rtlCol="0">
            <a:spAutoFit/>
          </a:bodyPr>
          <a:lstStyle/>
          <a:p>
            <a:r>
              <a:rPr lang="fr-FR" b="1" dirty="0" smtClean="0">
                <a:solidFill>
                  <a:srgbClr val="006600"/>
                </a:solidFill>
                <a:sym typeface="Symbol"/>
              </a:rPr>
              <a:t></a:t>
            </a:r>
          </a:p>
        </p:txBody>
      </p:sp>
      <p:sp>
        <p:nvSpPr>
          <p:cNvPr id="18" name="Oval 17"/>
          <p:cNvSpPr/>
          <p:nvPr/>
        </p:nvSpPr>
        <p:spPr>
          <a:xfrm>
            <a:off x="3563888" y="3958951"/>
            <a:ext cx="2819400" cy="838201"/>
          </a:xfrm>
          <a:prstGeom prst="ellipse">
            <a:avLst/>
          </a:prstGeom>
          <a:noFill/>
          <a:ln w="317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Seuil du bruit</a:t>
            </a:r>
            <a:endParaRPr lang="en-US" sz="2000" b="1" dirty="0">
              <a:solidFill>
                <a:schemeClr val="tx1"/>
              </a:solidFill>
            </a:endParaRPr>
          </a:p>
        </p:txBody>
      </p:sp>
      <p:cxnSp>
        <p:nvCxnSpPr>
          <p:cNvPr id="20" name="Straight Arrow Connector 19"/>
          <p:cNvCxnSpPr>
            <a:stCxn id="18" idx="2"/>
          </p:cNvCxnSpPr>
          <p:nvPr/>
        </p:nvCxnSpPr>
        <p:spPr>
          <a:xfrm flipH="1">
            <a:off x="2077987" y="4378052"/>
            <a:ext cx="1485901" cy="26669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1403648" y="3933056"/>
            <a:ext cx="381000" cy="1296144"/>
          </a:xfrm>
          <a:prstGeom prst="ellipse">
            <a:avLst/>
          </a:prstGeom>
          <a:noFill/>
          <a:ln w="12700">
            <a:solidFill>
              <a:srgbClr val="BD138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a:off x="179512" y="947068"/>
            <a:ext cx="4267200" cy="269795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TextBox 53"/>
          <p:cNvSpPr txBox="1"/>
          <p:nvPr/>
        </p:nvSpPr>
        <p:spPr>
          <a:xfrm>
            <a:off x="179512" y="908720"/>
            <a:ext cx="4343400" cy="353943"/>
          </a:xfrm>
          <a:prstGeom prst="rect">
            <a:avLst/>
          </a:prstGeom>
          <a:noFill/>
        </p:spPr>
        <p:txBody>
          <a:bodyPr wrap="square" rtlCol="0">
            <a:spAutoFit/>
          </a:bodyPr>
          <a:lstStyle/>
          <a:p>
            <a:pPr algn="ctr"/>
            <a:r>
              <a:rPr lang="fr-FR" sz="1700" dirty="0" smtClean="0"/>
              <a:t>Traitement des formes d’ondes LiDAR </a:t>
            </a:r>
            <a:endParaRPr lang="fr-FR" sz="1700" dirty="0"/>
          </a:p>
        </p:txBody>
      </p:sp>
      <p:graphicFrame>
        <p:nvGraphicFramePr>
          <p:cNvPr id="35" name="Diagram 47"/>
          <p:cNvGraphicFramePr/>
          <p:nvPr>
            <p:extLst>
              <p:ext uri="{D42A27DB-BD31-4B8C-83A1-F6EECF244321}">
                <p14:modId xmlns="" xmlns:p14="http://schemas.microsoft.com/office/powerpoint/2010/main" val="271435242"/>
              </p:ext>
            </p:extLst>
          </p:nvPr>
        </p:nvGraphicFramePr>
        <p:xfrm>
          <a:off x="323528" y="1196752"/>
          <a:ext cx="2195390" cy="21452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6" name="Diagram 49"/>
          <p:cNvGraphicFramePr/>
          <p:nvPr>
            <p:extLst>
              <p:ext uri="{D42A27DB-BD31-4B8C-83A1-F6EECF244321}">
                <p14:modId xmlns="" xmlns:p14="http://schemas.microsoft.com/office/powerpoint/2010/main" val="3427590713"/>
              </p:ext>
            </p:extLst>
          </p:nvPr>
        </p:nvGraphicFramePr>
        <p:xfrm>
          <a:off x="2483768" y="1268760"/>
          <a:ext cx="1589212" cy="185063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38" name="ZoneTexte 37"/>
          <p:cNvSpPr txBox="1"/>
          <p:nvPr/>
        </p:nvSpPr>
        <p:spPr>
          <a:xfrm>
            <a:off x="4644008" y="1580599"/>
            <a:ext cx="4248472" cy="1200329"/>
          </a:xfrm>
          <a:prstGeom prst="rect">
            <a:avLst/>
          </a:prstGeom>
          <a:noFill/>
        </p:spPr>
        <p:txBody>
          <a:bodyPr wrap="square" rtlCol="0">
            <a:spAutoFit/>
          </a:bodyPr>
          <a:lstStyle/>
          <a:p>
            <a:pPr>
              <a:buFont typeface="Wingdings" pitchFamily="2" charset="2"/>
              <a:buChar char="ü"/>
            </a:pPr>
            <a:r>
              <a:rPr lang="fr-FR" dirty="0" err="1" smtClean="0">
                <a:solidFill>
                  <a:schemeClr val="tx2">
                    <a:lumMod val="75000"/>
                  </a:schemeClr>
                </a:solidFill>
                <a:latin typeface="Times New Roman" pitchFamily="18" charset="0"/>
                <a:cs typeface="Times New Roman" pitchFamily="18" charset="0"/>
              </a:rPr>
              <a:t>Débruiter</a:t>
            </a:r>
            <a:r>
              <a:rPr lang="fr-FR" dirty="0" smtClean="0">
                <a:solidFill>
                  <a:schemeClr val="tx2">
                    <a:lumMod val="75000"/>
                  </a:schemeClr>
                </a:solidFill>
                <a:latin typeface="Times New Roman" pitchFamily="18" charset="0"/>
                <a:cs typeface="Times New Roman" pitchFamily="18" charset="0"/>
              </a:rPr>
              <a:t> les formes d’ondes</a:t>
            </a:r>
          </a:p>
          <a:p>
            <a:pPr>
              <a:buFont typeface="Wingdings" pitchFamily="2" charset="2"/>
              <a:buChar char="ü"/>
            </a:pPr>
            <a:r>
              <a:rPr lang="fr-FR" dirty="0" smtClean="0">
                <a:solidFill>
                  <a:schemeClr val="tx2">
                    <a:lumMod val="75000"/>
                  </a:schemeClr>
                </a:solidFill>
                <a:latin typeface="Times New Roman" pitchFamily="18" charset="0"/>
                <a:cs typeface="Times New Roman" pitchFamily="18" charset="0"/>
              </a:rPr>
              <a:t>Utilisation d’une méthode de seuillage : éliminer le bruit, extraire la partie utile du signal (sol , végétation)</a:t>
            </a:r>
          </a:p>
        </p:txBody>
      </p:sp>
      <p:sp>
        <p:nvSpPr>
          <p:cNvPr id="16"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Méthodologie d’inversion</a:t>
            </a:r>
          </a:p>
        </p:txBody>
      </p:sp>
      <p:sp>
        <p:nvSpPr>
          <p:cNvPr id="17" name="ZoneTexte 16"/>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23</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extLst>
      <p:ext uri="{BB962C8B-B14F-4D97-AF65-F5344CB8AC3E}">
        <p14:creationId xmlns="" xmlns:p14="http://schemas.microsoft.com/office/powerpoint/2010/main" val="159634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arn(inVertical)">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8" grpId="0" animBg="1"/>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15"/>
          <p:cNvPicPr/>
          <p:nvPr/>
        </p:nvPicPr>
        <p:blipFill rotWithShape="1">
          <a:blip r:embed="rId3" cstate="print"/>
          <a:srcRect t="2264" b="3099"/>
          <a:stretch/>
        </p:blipFill>
        <p:spPr bwMode="auto">
          <a:xfrm>
            <a:off x="4716016" y="1738244"/>
            <a:ext cx="812802" cy="355908"/>
          </a:xfrm>
          <a:prstGeom prst="rect">
            <a:avLst/>
          </a:prstGeom>
          <a:ln>
            <a:noFill/>
          </a:ln>
          <a:extLst>
            <a:ext uri="{53640926-AAD7-44D8-BBD7-CCE9431645EC}">
              <a14:shadowObscured xmlns="" xmlns:a14="http://schemas.microsoft.com/office/drawing/2010/main"/>
            </a:ext>
          </a:extLst>
        </p:spPr>
      </p:pic>
      <p:sp>
        <p:nvSpPr>
          <p:cNvPr id="12" name="TextBox 11"/>
          <p:cNvSpPr txBox="1"/>
          <p:nvPr/>
        </p:nvSpPr>
        <p:spPr>
          <a:xfrm>
            <a:off x="5337429" y="800100"/>
            <a:ext cx="2844800" cy="353943"/>
          </a:xfrm>
          <a:prstGeom prst="rect">
            <a:avLst/>
          </a:prstGeom>
          <a:noFill/>
        </p:spPr>
        <p:txBody>
          <a:bodyPr wrap="square" rtlCol="0">
            <a:spAutoFit/>
          </a:bodyPr>
          <a:lstStyle/>
          <a:p>
            <a:pPr algn="ctr"/>
            <a:r>
              <a:rPr lang="fr-FR" sz="1700" dirty="0" err="1" smtClean="0">
                <a:solidFill>
                  <a:srgbClr val="FF0000"/>
                </a:solidFill>
              </a:rPr>
              <a:t>Géneration</a:t>
            </a:r>
            <a:r>
              <a:rPr lang="fr-FR" sz="1700" dirty="0" smtClean="0">
                <a:solidFill>
                  <a:srgbClr val="FF0000"/>
                </a:solidFill>
              </a:rPr>
              <a:t> du LUT</a:t>
            </a:r>
            <a:endParaRPr lang="fr-FR" sz="1700" dirty="0">
              <a:solidFill>
                <a:srgbClr val="FF0000"/>
              </a:solidFill>
            </a:endParaRPr>
          </a:p>
        </p:txBody>
      </p:sp>
      <p:pic>
        <p:nvPicPr>
          <p:cNvPr id="45" name="Image 11"/>
          <p:cNvPicPr/>
          <p:nvPr/>
        </p:nvPicPr>
        <p:blipFill rotWithShape="1">
          <a:blip r:embed="rId4" cstate="print"/>
          <a:srcRect t="2451" b="4489"/>
          <a:stretch/>
        </p:blipFill>
        <p:spPr bwMode="auto">
          <a:xfrm>
            <a:off x="4716016" y="2895601"/>
            <a:ext cx="711605" cy="457200"/>
          </a:xfrm>
          <a:prstGeom prst="rect">
            <a:avLst/>
          </a:prstGeom>
          <a:ln>
            <a:noFill/>
          </a:ln>
          <a:extLst>
            <a:ext uri="{53640926-AAD7-44D8-BBD7-CCE9431645EC}">
              <a14:shadowObscured xmlns="" xmlns:a14="http://schemas.microsoft.com/office/drawing/2010/main"/>
            </a:ext>
          </a:extLst>
        </p:spPr>
      </p:pic>
      <p:pic>
        <p:nvPicPr>
          <p:cNvPr id="47" name="Image 2"/>
          <p:cNvPicPr/>
          <p:nvPr/>
        </p:nvPicPr>
        <p:blipFill rotWithShape="1">
          <a:blip r:embed="rId5" cstate="print"/>
          <a:srcRect l="3164" t="3077"/>
          <a:stretch/>
        </p:blipFill>
        <p:spPr bwMode="auto">
          <a:xfrm>
            <a:off x="4766822" y="2116781"/>
            <a:ext cx="711201" cy="436808"/>
          </a:xfrm>
          <a:prstGeom prst="rect">
            <a:avLst/>
          </a:prstGeom>
          <a:ln>
            <a:noFill/>
          </a:ln>
          <a:extLst>
            <a:ext uri="{53640926-AAD7-44D8-BBD7-CCE9431645EC}">
              <a14:shadowObscured xmlns="" xmlns:a14="http://schemas.microsoft.com/office/drawing/2010/main"/>
            </a:ext>
          </a:extLst>
        </p:spPr>
      </p:pic>
      <p:sp>
        <p:nvSpPr>
          <p:cNvPr id="49" name="TextBox 48"/>
          <p:cNvSpPr txBox="1"/>
          <p:nvPr/>
        </p:nvSpPr>
        <p:spPr>
          <a:xfrm>
            <a:off x="4817616" y="2433935"/>
            <a:ext cx="253797" cy="461665"/>
          </a:xfrm>
          <a:prstGeom prst="rect">
            <a:avLst/>
          </a:prstGeom>
          <a:noFill/>
        </p:spPr>
        <p:txBody>
          <a:bodyPr wrap="square" rtlCol="0">
            <a:spAutoFit/>
          </a:bodyPr>
          <a:lstStyle/>
          <a:p>
            <a:r>
              <a:rPr lang="fr-FR" sz="800" b="1" dirty="0" smtClean="0"/>
              <a:t>.</a:t>
            </a:r>
          </a:p>
          <a:p>
            <a:r>
              <a:rPr lang="fr-FR" sz="800" b="1" dirty="0" smtClean="0"/>
              <a:t>.</a:t>
            </a:r>
          </a:p>
          <a:p>
            <a:r>
              <a:rPr lang="fr-FR" sz="800" b="1" dirty="0"/>
              <a:t>.</a:t>
            </a:r>
          </a:p>
        </p:txBody>
      </p:sp>
      <p:sp>
        <p:nvSpPr>
          <p:cNvPr id="51" name="Right Brace 50"/>
          <p:cNvSpPr/>
          <p:nvPr/>
        </p:nvSpPr>
        <p:spPr>
          <a:xfrm>
            <a:off x="5478023" y="1854354"/>
            <a:ext cx="417439" cy="1422246"/>
          </a:xfrm>
          <a:prstGeom prst="rightBrace">
            <a:avLst>
              <a:gd name="adj1" fmla="val 49098"/>
              <a:gd name="adj2" fmla="val 52257"/>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2" name="Oval 38"/>
          <p:cNvSpPr>
            <a:spLocks noChangeArrowheads="1"/>
          </p:cNvSpPr>
          <p:nvPr/>
        </p:nvSpPr>
        <p:spPr bwMode="auto">
          <a:xfrm>
            <a:off x="6138424" y="2046529"/>
            <a:ext cx="1117601" cy="620471"/>
          </a:xfrm>
          <a:prstGeom prst="ellipse">
            <a:avLst/>
          </a:prstGeom>
          <a:solidFill>
            <a:srgbClr val="FF9966"/>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lnSpc>
                <a:spcPct val="70000"/>
              </a:lnSpc>
            </a:pPr>
            <a:endParaRPr lang="fr-FR" sz="1600" dirty="0" smtClean="0"/>
          </a:p>
          <a:p>
            <a:pPr algn="ctr">
              <a:lnSpc>
                <a:spcPct val="70000"/>
              </a:lnSpc>
            </a:pPr>
            <a:r>
              <a:rPr lang="fr-FR" sz="2000" dirty="0" smtClean="0">
                <a:solidFill>
                  <a:schemeClr val="accent2">
                    <a:lumMod val="75000"/>
                  </a:schemeClr>
                </a:solidFill>
              </a:rPr>
              <a:t>DART</a:t>
            </a:r>
            <a:endParaRPr lang="fr-FR" sz="1600" dirty="0"/>
          </a:p>
          <a:p>
            <a:pPr algn="ctr">
              <a:lnSpc>
                <a:spcPct val="70000"/>
              </a:lnSpc>
            </a:pPr>
            <a:endParaRPr lang="fr-FR" sz="1600" dirty="0"/>
          </a:p>
        </p:txBody>
      </p:sp>
      <p:sp>
        <p:nvSpPr>
          <p:cNvPr id="58" name="Rectangle 57"/>
          <p:cNvSpPr/>
          <p:nvPr/>
        </p:nvSpPr>
        <p:spPr>
          <a:xfrm>
            <a:off x="6697216" y="2683333"/>
            <a:ext cx="1900071" cy="66946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dirty="0" smtClean="0">
                <a:solidFill>
                  <a:schemeClr val="tx1"/>
                </a:solidFill>
                <a:latin typeface="Times" pitchFamily="18" charset="0"/>
              </a:rPr>
              <a:t>Formes d’ondes simulées</a:t>
            </a:r>
            <a:endParaRPr lang="fr-FR" sz="1700" dirty="0">
              <a:solidFill>
                <a:schemeClr val="tx1"/>
              </a:solidFill>
              <a:latin typeface="Times" pitchFamily="18" charset="0"/>
            </a:endParaRPr>
          </a:p>
        </p:txBody>
      </p:sp>
      <p:cxnSp>
        <p:nvCxnSpPr>
          <p:cNvPr id="79" name="Elbow Connector 78"/>
          <p:cNvCxnSpPr>
            <a:stCxn id="52" idx="6"/>
            <a:endCxn id="58" idx="0"/>
          </p:cNvCxnSpPr>
          <p:nvPr/>
        </p:nvCxnSpPr>
        <p:spPr>
          <a:xfrm>
            <a:off x="7256025" y="2356765"/>
            <a:ext cx="391227" cy="326568"/>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245616" y="3657600"/>
            <a:ext cx="8585200" cy="2795736"/>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TextBox 86"/>
          <p:cNvSpPr txBox="1"/>
          <p:nvPr/>
        </p:nvSpPr>
        <p:spPr>
          <a:xfrm>
            <a:off x="251717" y="3657600"/>
            <a:ext cx="406400" cy="369332"/>
          </a:xfrm>
          <a:prstGeom prst="rect">
            <a:avLst/>
          </a:prstGeom>
          <a:noFill/>
          <a:ln>
            <a:solidFill>
              <a:schemeClr val="accent2">
                <a:lumMod val="60000"/>
                <a:lumOff val="40000"/>
              </a:schemeClr>
            </a:solidFill>
          </a:ln>
        </p:spPr>
        <p:txBody>
          <a:bodyPr wrap="square" rtlCol="0">
            <a:spAutoFit/>
          </a:bodyPr>
          <a:lstStyle/>
          <a:p>
            <a:r>
              <a:rPr lang="fr-FR" dirty="0"/>
              <a:t>3</a:t>
            </a:r>
          </a:p>
        </p:txBody>
      </p:sp>
      <p:sp>
        <p:nvSpPr>
          <p:cNvPr id="89" name="Oval 88"/>
          <p:cNvSpPr/>
          <p:nvPr/>
        </p:nvSpPr>
        <p:spPr>
          <a:xfrm>
            <a:off x="3725414" y="4545562"/>
            <a:ext cx="1473200" cy="559838"/>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solidFill>
              </a:rPr>
              <a:t>System pulse</a:t>
            </a:r>
            <a:endParaRPr lang="fr-FR" sz="1200" b="1" dirty="0">
              <a:solidFill>
                <a:schemeClr val="tx1"/>
              </a:solidFill>
            </a:endParaRPr>
          </a:p>
        </p:txBody>
      </p:sp>
      <p:sp>
        <p:nvSpPr>
          <p:cNvPr id="95" name="Rectangle 94"/>
          <p:cNvSpPr/>
          <p:nvPr/>
        </p:nvSpPr>
        <p:spPr>
          <a:xfrm>
            <a:off x="4716016" y="1272377"/>
            <a:ext cx="1422400" cy="251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smtClean="0">
                <a:solidFill>
                  <a:schemeClr val="tx1"/>
                </a:solidFill>
                <a:latin typeface="Times" pitchFamily="18" charset="0"/>
              </a:rPr>
              <a:t>Maquettes</a:t>
            </a:r>
            <a:r>
              <a:rPr lang="fr-FR" sz="1100" b="1" dirty="0" smtClean="0">
                <a:solidFill>
                  <a:schemeClr val="tx1"/>
                </a:solidFill>
                <a:latin typeface="Times" pitchFamily="18" charset="0"/>
              </a:rPr>
              <a:t>:</a:t>
            </a:r>
            <a:endParaRPr lang="fr-FR" sz="1100" b="1" dirty="0">
              <a:solidFill>
                <a:schemeClr val="tx1"/>
              </a:solidFill>
              <a:latin typeface="Times" pitchFamily="18" charset="0"/>
            </a:endParaRPr>
          </a:p>
        </p:txBody>
      </p:sp>
      <p:sp>
        <p:nvSpPr>
          <p:cNvPr id="97" name="Rectangle 96"/>
          <p:cNvSpPr/>
          <p:nvPr/>
        </p:nvSpPr>
        <p:spPr>
          <a:xfrm>
            <a:off x="1134616" y="4343400"/>
            <a:ext cx="1930398" cy="10096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dirty="0" smtClean="0">
                <a:solidFill>
                  <a:schemeClr val="tx1"/>
                </a:solidFill>
                <a:latin typeface="Times" pitchFamily="18" charset="0"/>
              </a:rPr>
              <a:t>Deconvolution des formes d’ondes réelles</a:t>
            </a:r>
            <a:endParaRPr lang="fr-FR" sz="1700" dirty="0">
              <a:solidFill>
                <a:schemeClr val="tx1"/>
              </a:solidFill>
              <a:latin typeface="Times" pitchFamily="18" charset="0"/>
            </a:endParaRPr>
          </a:p>
        </p:txBody>
      </p:sp>
      <p:sp>
        <p:nvSpPr>
          <p:cNvPr id="98" name="Rectangle 97"/>
          <p:cNvSpPr/>
          <p:nvPr/>
        </p:nvSpPr>
        <p:spPr>
          <a:xfrm>
            <a:off x="5837043" y="4343400"/>
            <a:ext cx="2003174" cy="9702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dirty="0" smtClean="0">
                <a:solidFill>
                  <a:schemeClr val="tx1"/>
                </a:solidFill>
                <a:latin typeface="Times" pitchFamily="18" charset="0"/>
              </a:rPr>
              <a:t>Convolution des formes d’ondes de LUT</a:t>
            </a:r>
            <a:endParaRPr lang="fr-FR" sz="1700" dirty="0">
              <a:solidFill>
                <a:schemeClr val="tx1"/>
              </a:solidFill>
              <a:latin typeface="Times" pitchFamily="18" charset="0"/>
            </a:endParaRPr>
          </a:p>
        </p:txBody>
      </p:sp>
      <p:sp>
        <p:nvSpPr>
          <p:cNvPr id="100" name="Down Arrow 99"/>
          <p:cNvSpPr/>
          <p:nvPr/>
        </p:nvSpPr>
        <p:spPr>
          <a:xfrm flipH="1">
            <a:off x="7637018" y="3352805"/>
            <a:ext cx="45719" cy="990595"/>
          </a:xfrm>
          <a:prstGeom prst="downArrow">
            <a:avLst/>
          </a:prstGeom>
          <a:solidFill>
            <a:schemeClr val="accent6"/>
          </a:solidFill>
          <a:ln w="25400" cmpd="sng">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Oval 38"/>
          <p:cNvSpPr>
            <a:spLocks noChangeArrowheads="1"/>
          </p:cNvSpPr>
          <p:nvPr/>
        </p:nvSpPr>
        <p:spPr bwMode="auto">
          <a:xfrm>
            <a:off x="3674614" y="5373216"/>
            <a:ext cx="1664797" cy="514350"/>
          </a:xfrm>
          <a:prstGeom prst="ellipse">
            <a:avLst/>
          </a:prstGeom>
          <a:solidFill>
            <a:schemeClr val="accent3"/>
          </a:solidFill>
          <a:ln w="9525">
            <a:solidFill>
              <a:schemeClr val="tx1"/>
            </a:solidFill>
            <a:round/>
            <a:headEnd/>
            <a:tailEnd/>
          </a:ln>
          <a:effectLst/>
          <a:extLst/>
        </p:spPr>
        <p:txBody>
          <a:bodyPr wrap="none" anchor="ctr"/>
          <a:lstStyle/>
          <a:p>
            <a:pPr algn="ctr">
              <a:lnSpc>
                <a:spcPct val="70000"/>
              </a:lnSpc>
            </a:pPr>
            <a:endParaRPr lang="fr-FR" sz="1600" dirty="0" smtClean="0"/>
          </a:p>
          <a:p>
            <a:pPr algn="ctr">
              <a:lnSpc>
                <a:spcPct val="70000"/>
              </a:lnSpc>
            </a:pPr>
            <a:r>
              <a:rPr lang="fr-FR" sz="2000" dirty="0" smtClean="0">
                <a:solidFill>
                  <a:schemeClr val="accent2">
                    <a:lumMod val="75000"/>
                  </a:schemeClr>
                </a:solidFill>
              </a:rPr>
              <a:t>Inversion </a:t>
            </a:r>
            <a:endParaRPr lang="fr-FR" sz="1600" dirty="0"/>
          </a:p>
          <a:p>
            <a:pPr algn="ctr">
              <a:lnSpc>
                <a:spcPct val="70000"/>
              </a:lnSpc>
            </a:pPr>
            <a:endParaRPr lang="fr-FR" sz="1600" dirty="0"/>
          </a:p>
        </p:txBody>
      </p:sp>
      <p:sp>
        <p:nvSpPr>
          <p:cNvPr id="118" name="Bent-Up Arrow 117"/>
          <p:cNvSpPr/>
          <p:nvPr/>
        </p:nvSpPr>
        <p:spPr>
          <a:xfrm rot="16200000" flipH="1">
            <a:off x="6206646" y="4267247"/>
            <a:ext cx="598781" cy="2333236"/>
          </a:xfrm>
          <a:prstGeom prst="bentUpArrow">
            <a:avLst>
              <a:gd name="adj1" fmla="val 1724"/>
              <a:gd name="adj2" fmla="val 15553"/>
              <a:gd name="adj3" fmla="val 32232"/>
            </a:avLst>
          </a:prstGeom>
          <a:solidFill>
            <a:schemeClr val="accent6"/>
          </a:solidFill>
          <a:ln w="2540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Bent-Up Arrow 119"/>
          <p:cNvSpPr/>
          <p:nvPr/>
        </p:nvSpPr>
        <p:spPr>
          <a:xfrm rot="5400000">
            <a:off x="1034479" y="2970312"/>
            <a:ext cx="2314573" cy="3067298"/>
          </a:xfrm>
          <a:prstGeom prst="bentUpArrow">
            <a:avLst>
              <a:gd name="adj1" fmla="val 862"/>
              <a:gd name="adj2" fmla="val 3256"/>
              <a:gd name="adj3" fmla="val 9845"/>
            </a:avLst>
          </a:prstGeom>
          <a:solidFill>
            <a:schemeClr val="accent6"/>
          </a:solidFill>
          <a:ln w="25400">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Bent-Up Arrow 121"/>
          <p:cNvSpPr/>
          <p:nvPr/>
        </p:nvSpPr>
        <p:spPr>
          <a:xfrm rot="16200000" flipH="1">
            <a:off x="5536860" y="3157564"/>
            <a:ext cx="2508121" cy="2906979"/>
          </a:xfrm>
          <a:prstGeom prst="bentUpArrow">
            <a:avLst>
              <a:gd name="adj1" fmla="val 2288"/>
              <a:gd name="adj2" fmla="val 2447"/>
              <a:gd name="adj3" fmla="val 2871"/>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Down Arrow 122"/>
          <p:cNvSpPr/>
          <p:nvPr/>
        </p:nvSpPr>
        <p:spPr>
          <a:xfrm>
            <a:off x="4560663" y="5877272"/>
            <a:ext cx="53650" cy="32385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TextBox 123"/>
          <p:cNvSpPr txBox="1"/>
          <p:nvPr/>
        </p:nvSpPr>
        <p:spPr>
          <a:xfrm>
            <a:off x="2455415" y="6093296"/>
            <a:ext cx="4619751" cy="369332"/>
          </a:xfrm>
          <a:prstGeom prst="rect">
            <a:avLst/>
          </a:prstGeom>
          <a:noFill/>
        </p:spPr>
        <p:txBody>
          <a:bodyPr wrap="square" rtlCol="0">
            <a:spAutoFit/>
          </a:bodyPr>
          <a:lstStyle/>
          <a:p>
            <a:pPr algn="ctr"/>
            <a:r>
              <a:rPr lang="fr-FR" b="1" dirty="0" smtClean="0"/>
              <a:t>Hauteur, LAI, </a:t>
            </a:r>
            <a:r>
              <a:rPr lang="fr-FR" b="1" dirty="0" err="1" smtClean="0"/>
              <a:t>reflectance</a:t>
            </a:r>
            <a:r>
              <a:rPr lang="fr-FR" b="1" dirty="0" smtClean="0"/>
              <a:t> du sol </a:t>
            </a:r>
            <a:endParaRPr lang="fr-FR" b="1" dirty="0"/>
          </a:p>
        </p:txBody>
      </p:sp>
      <p:sp>
        <p:nvSpPr>
          <p:cNvPr id="125" name="Rectangle 124"/>
          <p:cNvSpPr/>
          <p:nvPr/>
        </p:nvSpPr>
        <p:spPr>
          <a:xfrm>
            <a:off x="2150617" y="3733800"/>
            <a:ext cx="4924548"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rPr>
              <a:t>Inversion</a:t>
            </a:r>
          </a:p>
        </p:txBody>
      </p:sp>
      <p:sp>
        <p:nvSpPr>
          <p:cNvPr id="127" name="TextBox 126"/>
          <p:cNvSpPr txBox="1"/>
          <p:nvPr/>
        </p:nvSpPr>
        <p:spPr>
          <a:xfrm>
            <a:off x="6138425" y="3962400"/>
            <a:ext cx="1353398" cy="338554"/>
          </a:xfrm>
          <a:prstGeom prst="rect">
            <a:avLst/>
          </a:prstGeom>
          <a:noFill/>
        </p:spPr>
        <p:txBody>
          <a:bodyPr wrap="square" rtlCol="0">
            <a:spAutoFit/>
          </a:bodyPr>
          <a:lstStyle/>
          <a:p>
            <a:r>
              <a:rPr lang="fr-FR" sz="1600" b="1" dirty="0" smtClean="0"/>
              <a:t>Method 2</a:t>
            </a:r>
            <a:endParaRPr lang="fr-FR" sz="1600" b="1" dirty="0"/>
          </a:p>
        </p:txBody>
      </p:sp>
      <p:sp>
        <p:nvSpPr>
          <p:cNvPr id="132" name="Down Arrow 131"/>
          <p:cNvSpPr/>
          <p:nvPr/>
        </p:nvSpPr>
        <p:spPr>
          <a:xfrm>
            <a:off x="1210816" y="3352807"/>
            <a:ext cx="114300" cy="948147"/>
          </a:xfrm>
          <a:prstGeom prst="downArrow">
            <a:avLst/>
          </a:prstGeom>
          <a:ln w="95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TextBox 132"/>
          <p:cNvSpPr txBox="1"/>
          <p:nvPr/>
        </p:nvSpPr>
        <p:spPr>
          <a:xfrm>
            <a:off x="1363216" y="3928646"/>
            <a:ext cx="1191651" cy="338554"/>
          </a:xfrm>
          <a:prstGeom prst="rect">
            <a:avLst/>
          </a:prstGeom>
          <a:noFill/>
        </p:spPr>
        <p:txBody>
          <a:bodyPr wrap="square" rtlCol="0">
            <a:spAutoFit/>
          </a:bodyPr>
          <a:lstStyle/>
          <a:p>
            <a:r>
              <a:rPr lang="fr-FR" sz="1600" b="1" dirty="0" smtClean="0"/>
              <a:t>Method 1</a:t>
            </a:r>
            <a:endParaRPr lang="fr-FR" sz="1600" b="1" dirty="0"/>
          </a:p>
        </p:txBody>
      </p:sp>
      <p:cxnSp>
        <p:nvCxnSpPr>
          <p:cNvPr id="30" name="Elbow Connector 29"/>
          <p:cNvCxnSpPr>
            <a:endCxn id="89" idx="1"/>
          </p:cNvCxnSpPr>
          <p:nvPr/>
        </p:nvCxnSpPr>
        <p:spPr>
          <a:xfrm rot="16200000" flipH="1">
            <a:off x="2927244" y="3613633"/>
            <a:ext cx="1503346" cy="524484"/>
          </a:xfrm>
          <a:prstGeom prst="bentConnector3">
            <a:avLst>
              <a:gd name="adj1" fmla="val 50000"/>
            </a:avLst>
          </a:prstGeom>
          <a:ln w="22225">
            <a:solidFill>
              <a:srgbClr val="00B05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8" name="Diagram 47"/>
          <p:cNvGraphicFramePr/>
          <p:nvPr>
            <p:extLst>
              <p:ext uri="{D42A27DB-BD31-4B8C-83A1-F6EECF244321}">
                <p14:modId xmlns="" xmlns:p14="http://schemas.microsoft.com/office/powerpoint/2010/main" val="271435242"/>
              </p:ext>
            </p:extLst>
          </p:nvPr>
        </p:nvGraphicFramePr>
        <p:xfrm>
          <a:off x="310826" y="1219199"/>
          <a:ext cx="2195390" cy="214526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50" name="Diagram 49"/>
          <p:cNvGraphicFramePr/>
          <p:nvPr>
            <p:extLst>
              <p:ext uri="{D42A27DB-BD31-4B8C-83A1-F6EECF244321}">
                <p14:modId xmlns="" xmlns:p14="http://schemas.microsoft.com/office/powerpoint/2010/main" val="3427590713"/>
              </p:ext>
            </p:extLst>
          </p:nvPr>
        </p:nvGraphicFramePr>
        <p:xfrm>
          <a:off x="2764598" y="1219200"/>
          <a:ext cx="1589212" cy="1850633"/>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53" name="TextBox 52"/>
          <p:cNvSpPr txBox="1"/>
          <p:nvPr/>
        </p:nvSpPr>
        <p:spPr>
          <a:xfrm>
            <a:off x="5895462" y="1226403"/>
            <a:ext cx="2782961" cy="830997"/>
          </a:xfrm>
          <a:prstGeom prst="rect">
            <a:avLst/>
          </a:prstGeom>
          <a:noFill/>
        </p:spPr>
        <p:txBody>
          <a:bodyPr wrap="square" rtlCol="0">
            <a:spAutoFit/>
          </a:bodyPr>
          <a:lstStyle/>
          <a:p>
            <a:pPr marL="171450" indent="-171450">
              <a:buFontTx/>
              <a:buChar char="-"/>
            </a:pPr>
            <a:r>
              <a:rPr lang="fr-FR" sz="1600" b="1" dirty="0" smtClean="0">
                <a:latin typeface="Times" pitchFamily="18" charset="0"/>
              </a:rPr>
              <a:t>LAI </a:t>
            </a:r>
          </a:p>
          <a:p>
            <a:pPr marL="171450" indent="-171450">
              <a:buFontTx/>
              <a:buChar char="-"/>
            </a:pPr>
            <a:r>
              <a:rPr lang="fr-FR" sz="1600" b="1" dirty="0" smtClean="0">
                <a:latin typeface="Times" pitchFamily="18" charset="0"/>
              </a:rPr>
              <a:t>Hauteur</a:t>
            </a:r>
          </a:p>
          <a:p>
            <a:pPr marL="171450" indent="-171450">
              <a:buFontTx/>
              <a:buChar char="-"/>
            </a:pPr>
            <a:r>
              <a:rPr lang="fr-FR" sz="1600" b="1" dirty="0" smtClean="0">
                <a:latin typeface="Times" pitchFamily="18" charset="0"/>
              </a:rPr>
              <a:t>Propriétés optiques du sol</a:t>
            </a:r>
            <a:endParaRPr lang="fr-FR" sz="1600" b="1" dirty="0"/>
          </a:p>
        </p:txBody>
      </p:sp>
      <p:sp>
        <p:nvSpPr>
          <p:cNvPr id="54" name="TextBox 53"/>
          <p:cNvSpPr txBox="1"/>
          <p:nvPr/>
        </p:nvSpPr>
        <p:spPr>
          <a:xfrm>
            <a:off x="601216" y="838200"/>
            <a:ext cx="4343400" cy="353943"/>
          </a:xfrm>
          <a:prstGeom prst="rect">
            <a:avLst/>
          </a:prstGeom>
          <a:noFill/>
        </p:spPr>
        <p:txBody>
          <a:bodyPr wrap="square" rtlCol="0">
            <a:spAutoFit/>
          </a:bodyPr>
          <a:lstStyle/>
          <a:p>
            <a:r>
              <a:rPr lang="fr-FR" sz="1700" dirty="0" smtClean="0"/>
              <a:t>Traitement des formes d’ondes LiDAR </a:t>
            </a:r>
            <a:endParaRPr lang="fr-FR" sz="1700" dirty="0"/>
          </a:p>
        </p:txBody>
      </p:sp>
      <p:cxnSp>
        <p:nvCxnSpPr>
          <p:cNvPr id="32" name="Straight Arrow Connector 31"/>
          <p:cNvCxnSpPr/>
          <p:nvPr/>
        </p:nvCxnSpPr>
        <p:spPr>
          <a:xfrm flipH="1">
            <a:off x="3065014" y="4800600"/>
            <a:ext cx="660400" cy="0"/>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89" idx="6"/>
            <a:endCxn id="98" idx="1"/>
          </p:cNvCxnSpPr>
          <p:nvPr/>
        </p:nvCxnSpPr>
        <p:spPr>
          <a:xfrm>
            <a:off x="5198614" y="4825481"/>
            <a:ext cx="638429" cy="3029"/>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0" name="Elbow Connector 59"/>
          <p:cNvCxnSpPr/>
          <p:nvPr/>
        </p:nvCxnSpPr>
        <p:spPr>
          <a:xfrm>
            <a:off x="1325116" y="5104610"/>
            <a:ext cx="2400299" cy="628646"/>
          </a:xfrm>
          <a:prstGeom prst="bentConnector3">
            <a:avLst>
              <a:gd name="adj1" fmla="val -575"/>
            </a:avLst>
          </a:prstGeom>
          <a:ln w="508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43" name="Titre 1"/>
          <p:cNvSpPr txBox="1">
            <a:spLocks/>
          </p:cNvSpPr>
          <p:nvPr/>
        </p:nvSpPr>
        <p:spPr>
          <a:xfrm>
            <a:off x="107504" y="-27384"/>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Méthodologie d’inversion</a:t>
            </a:r>
          </a:p>
        </p:txBody>
      </p:sp>
      <p:sp>
        <p:nvSpPr>
          <p:cNvPr id="10" name="Rectangle 9"/>
          <p:cNvSpPr/>
          <p:nvPr/>
        </p:nvSpPr>
        <p:spPr>
          <a:xfrm>
            <a:off x="4614313" y="836712"/>
            <a:ext cx="4216503" cy="2668488"/>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245616" y="836712"/>
            <a:ext cx="4267200" cy="2668488"/>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extBox 10"/>
          <p:cNvSpPr txBox="1"/>
          <p:nvPr/>
        </p:nvSpPr>
        <p:spPr>
          <a:xfrm>
            <a:off x="4639816" y="827420"/>
            <a:ext cx="421564" cy="369332"/>
          </a:xfrm>
          <a:prstGeom prst="rect">
            <a:avLst/>
          </a:prstGeom>
          <a:noFill/>
          <a:ln>
            <a:solidFill>
              <a:schemeClr val="accent3"/>
            </a:solidFill>
          </a:ln>
        </p:spPr>
        <p:txBody>
          <a:bodyPr wrap="square" rtlCol="0">
            <a:spAutoFit/>
          </a:bodyPr>
          <a:lstStyle/>
          <a:p>
            <a:r>
              <a:rPr lang="fr-FR" dirty="0" smtClean="0"/>
              <a:t>2</a:t>
            </a:r>
            <a:endParaRPr lang="fr-FR" dirty="0"/>
          </a:p>
        </p:txBody>
      </p:sp>
      <p:sp>
        <p:nvSpPr>
          <p:cNvPr id="7" name="TextBox 6"/>
          <p:cNvSpPr txBox="1"/>
          <p:nvPr/>
        </p:nvSpPr>
        <p:spPr>
          <a:xfrm>
            <a:off x="245616" y="815701"/>
            <a:ext cx="406400" cy="369332"/>
          </a:xfrm>
          <a:prstGeom prst="rect">
            <a:avLst/>
          </a:prstGeom>
          <a:noFill/>
          <a:ln>
            <a:solidFill>
              <a:schemeClr val="accent2"/>
            </a:solidFill>
          </a:ln>
        </p:spPr>
        <p:txBody>
          <a:bodyPr wrap="square" rtlCol="0">
            <a:spAutoFit/>
          </a:bodyPr>
          <a:lstStyle/>
          <a:p>
            <a:r>
              <a:rPr lang="fr-FR" dirty="0" smtClean="0"/>
              <a:t>1</a:t>
            </a:r>
            <a:endParaRPr lang="fr-FR" dirty="0"/>
          </a:p>
        </p:txBody>
      </p:sp>
      <p:sp>
        <p:nvSpPr>
          <p:cNvPr id="46" name="ZoneTexte 45"/>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24</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extLst>
      <p:ext uri="{BB962C8B-B14F-4D97-AF65-F5344CB8AC3E}">
        <p14:creationId xmlns="" xmlns:p14="http://schemas.microsoft.com/office/powerpoint/2010/main" val="28585297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77855" y="3261946"/>
            <a:ext cx="2561492" cy="2351831"/>
          </a:xfrm>
          <a:prstGeom prst="rect">
            <a:avLst/>
          </a:prstGeom>
        </p:spPr>
      </p:pic>
      <p:grpSp>
        <p:nvGrpSpPr>
          <p:cNvPr id="2" name="Group 2"/>
          <p:cNvGrpSpPr/>
          <p:nvPr/>
        </p:nvGrpSpPr>
        <p:grpSpPr>
          <a:xfrm>
            <a:off x="609600" y="1219200"/>
            <a:ext cx="4343400" cy="674412"/>
            <a:chOff x="-127003" y="-36081"/>
            <a:chExt cx="2463810" cy="796558"/>
          </a:xfrm>
        </p:grpSpPr>
        <p:sp>
          <p:nvSpPr>
            <p:cNvPr id="4" name="Rounded Rectangle 3"/>
            <p:cNvSpPr/>
            <p:nvPr/>
          </p:nvSpPr>
          <p:spPr>
            <a:xfrm>
              <a:off x="-127003" y="-36081"/>
              <a:ext cx="2463810" cy="796558"/>
            </a:xfrm>
            <a:prstGeom prst="roundRect">
              <a:avLst>
                <a:gd name="adj" fmla="val 10000"/>
              </a:avLst>
            </a:prstGeom>
            <a:noFill/>
            <a:ln>
              <a:solidFill>
                <a:schemeClr val="accent2"/>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 name="Rounded Rectangle 4"/>
            <p:cNvSpPr/>
            <p:nvPr/>
          </p:nvSpPr>
          <p:spPr>
            <a:xfrm>
              <a:off x="-127003" y="40119"/>
              <a:ext cx="2444943" cy="7014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algn="ctr" defTabSz="577850">
                <a:lnSpc>
                  <a:spcPct val="90000"/>
                </a:lnSpc>
                <a:spcBef>
                  <a:spcPct val="0"/>
                </a:spcBef>
                <a:spcAft>
                  <a:spcPct val="35000"/>
                </a:spcAft>
              </a:pPr>
              <a:r>
                <a:rPr lang="en-US" sz="2000" b="1" dirty="0" smtClean="0">
                  <a:solidFill>
                    <a:schemeClr val="tx1"/>
                  </a:solidFill>
                  <a:latin typeface="Times" pitchFamily="18" charset="0"/>
                </a:rPr>
                <a:t>Convolution-Deconvolution des </a:t>
              </a:r>
              <a:r>
                <a:rPr lang="en-US" sz="2000" b="1" dirty="0" err="1" smtClean="0">
                  <a:solidFill>
                    <a:schemeClr val="tx1"/>
                  </a:solidFill>
                  <a:latin typeface="Times" pitchFamily="18" charset="0"/>
                </a:rPr>
                <a:t>formes</a:t>
              </a:r>
              <a:r>
                <a:rPr lang="en-US" sz="2000" b="1" dirty="0" smtClean="0">
                  <a:solidFill>
                    <a:schemeClr val="tx1"/>
                  </a:solidFill>
                  <a:latin typeface="Times" pitchFamily="18" charset="0"/>
                </a:rPr>
                <a:t> </a:t>
              </a:r>
              <a:r>
                <a:rPr lang="en-US" sz="2000" b="1" dirty="0" err="1" smtClean="0">
                  <a:solidFill>
                    <a:schemeClr val="tx1"/>
                  </a:solidFill>
                  <a:latin typeface="Times" pitchFamily="18" charset="0"/>
                </a:rPr>
                <a:t>d’ondes</a:t>
              </a:r>
              <a:endParaRPr lang="en-US" sz="2000" b="1" dirty="0">
                <a:solidFill>
                  <a:schemeClr val="tx1"/>
                </a:solidFill>
                <a:latin typeface="Times" pitchFamily="18" charset="0"/>
              </a:endParaRPr>
            </a:p>
          </p:txBody>
        </p:sp>
      </p:grpSp>
      <p:sp>
        <p:nvSpPr>
          <p:cNvPr id="7" name="Oval 6"/>
          <p:cNvSpPr/>
          <p:nvPr/>
        </p:nvSpPr>
        <p:spPr>
          <a:xfrm>
            <a:off x="3171092" y="3962400"/>
            <a:ext cx="25146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r>
              <a:rPr lang="en-US" dirty="0" smtClean="0">
                <a:solidFill>
                  <a:schemeClr val="tx1"/>
                </a:solidFill>
              </a:rPr>
              <a:t>onvolution</a:t>
            </a:r>
            <a:endParaRPr lang="en-US" dirty="0">
              <a:solidFill>
                <a:schemeClr val="tx1"/>
              </a:solidFill>
            </a:endParaRPr>
          </a:p>
        </p:txBody>
      </p:sp>
      <p:sp>
        <p:nvSpPr>
          <p:cNvPr id="8" name="Rectangle 7"/>
          <p:cNvSpPr/>
          <p:nvPr/>
        </p:nvSpPr>
        <p:spPr>
          <a:xfrm>
            <a:off x="1219200" y="2362200"/>
            <a:ext cx="2209800" cy="8382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Pulsation du </a:t>
            </a:r>
            <a:r>
              <a:rPr lang="en-US" dirty="0" err="1" smtClean="0">
                <a:solidFill>
                  <a:schemeClr val="tx1"/>
                </a:solidFill>
              </a:rPr>
              <a:t>système</a:t>
            </a:r>
            <a:r>
              <a:rPr lang="en-US" dirty="0" smtClean="0">
                <a:solidFill>
                  <a:schemeClr val="tx1"/>
                </a:solidFill>
              </a:rPr>
              <a:t> LiDAR</a:t>
            </a:r>
            <a:endParaRPr lang="en-US" dirty="0">
              <a:solidFill>
                <a:schemeClr val="tx1"/>
              </a:solidFill>
            </a:endParaRPr>
          </a:p>
        </p:txBody>
      </p:sp>
      <p:sp>
        <p:nvSpPr>
          <p:cNvPr id="9" name="Rectangle 8"/>
          <p:cNvSpPr/>
          <p:nvPr/>
        </p:nvSpPr>
        <p:spPr>
          <a:xfrm>
            <a:off x="5562600" y="2362200"/>
            <a:ext cx="2209800" cy="89974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Objets</a:t>
            </a:r>
            <a:r>
              <a:rPr lang="en-US" dirty="0" smtClean="0">
                <a:solidFill>
                  <a:schemeClr val="tx1"/>
                </a:solidFill>
              </a:rPr>
              <a:t> </a:t>
            </a:r>
            <a:r>
              <a:rPr lang="en-US" dirty="0" err="1" smtClean="0">
                <a:solidFill>
                  <a:schemeClr val="tx1"/>
                </a:solidFill>
              </a:rPr>
              <a:t>cibles</a:t>
            </a:r>
            <a:endParaRPr lang="en-US" dirty="0">
              <a:solidFill>
                <a:schemeClr val="tx1"/>
              </a:solidFill>
            </a:endParaRPr>
          </a:p>
        </p:txBody>
      </p:sp>
      <p:sp>
        <p:nvSpPr>
          <p:cNvPr id="10" name="Rectangle 9"/>
          <p:cNvSpPr/>
          <p:nvPr/>
        </p:nvSpPr>
        <p:spPr>
          <a:xfrm>
            <a:off x="3352800" y="5486400"/>
            <a:ext cx="2209800" cy="9144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Formed’onde</a:t>
            </a:r>
            <a:r>
              <a:rPr lang="en-US" dirty="0" smtClean="0">
                <a:solidFill>
                  <a:schemeClr val="tx1"/>
                </a:solidFill>
              </a:rPr>
              <a:t> LiDAR</a:t>
            </a:r>
            <a:endParaRPr lang="en-US" dirty="0">
              <a:solidFill>
                <a:schemeClr val="tx1"/>
              </a:solidFill>
            </a:endParaRPr>
          </a:p>
        </p:txBody>
      </p:sp>
      <p:cxnSp>
        <p:nvCxnSpPr>
          <p:cNvPr id="12" name="Straight Arrow Connector 11"/>
          <p:cNvCxnSpPr>
            <a:stCxn id="8" idx="2"/>
            <a:endCxn id="7" idx="1"/>
          </p:cNvCxnSpPr>
          <p:nvPr/>
        </p:nvCxnSpPr>
        <p:spPr>
          <a:xfrm>
            <a:off x="2324100" y="3200400"/>
            <a:ext cx="1215247" cy="8735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9" idx="2"/>
            <a:endCxn id="7" idx="7"/>
          </p:cNvCxnSpPr>
          <p:nvPr/>
        </p:nvCxnSpPr>
        <p:spPr>
          <a:xfrm flipH="1">
            <a:off x="5317437" y="3261946"/>
            <a:ext cx="1350063" cy="8120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Down Arrow 14"/>
          <p:cNvSpPr/>
          <p:nvPr/>
        </p:nvSpPr>
        <p:spPr>
          <a:xfrm>
            <a:off x="4343400" y="4724400"/>
            <a:ext cx="206911"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3171092" y="3962400"/>
            <a:ext cx="2514600" cy="762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Deconvolution</a:t>
            </a:r>
            <a:endParaRPr lang="en-US" dirty="0">
              <a:solidFill>
                <a:schemeClr val="tx1"/>
              </a:solidFill>
            </a:endParaRPr>
          </a:p>
        </p:txBody>
      </p:sp>
      <p:pic>
        <p:nvPicPr>
          <p:cNvPr id="21" name="Picture 20"/>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19100" y="3645024"/>
            <a:ext cx="2476500" cy="2184777"/>
          </a:xfrm>
          <a:prstGeom prst="rect">
            <a:avLst/>
          </a:prstGeom>
        </p:spPr>
      </p:pic>
      <p:sp>
        <p:nvSpPr>
          <p:cNvPr id="22" name="TextBox 21"/>
          <p:cNvSpPr txBox="1"/>
          <p:nvPr/>
        </p:nvSpPr>
        <p:spPr>
          <a:xfrm>
            <a:off x="457200" y="5805264"/>
            <a:ext cx="2209800" cy="646331"/>
          </a:xfrm>
          <a:prstGeom prst="rect">
            <a:avLst/>
          </a:prstGeom>
          <a:noFill/>
        </p:spPr>
        <p:txBody>
          <a:bodyPr wrap="square" rtlCol="0">
            <a:spAutoFit/>
          </a:bodyPr>
          <a:lstStyle/>
          <a:p>
            <a:pPr algn="ctr"/>
            <a:r>
              <a:rPr lang="fr-FR" dirty="0" smtClean="0"/>
              <a:t>Routes: temps de </a:t>
            </a:r>
            <a:r>
              <a:rPr lang="fr-FR" dirty="0" err="1" smtClean="0"/>
              <a:t>résponse</a:t>
            </a:r>
            <a:r>
              <a:rPr lang="fr-FR" dirty="0" smtClean="0"/>
              <a:t> très court</a:t>
            </a:r>
            <a:endParaRPr lang="fr-FR" dirty="0"/>
          </a:p>
        </p:txBody>
      </p:sp>
      <p:pic>
        <p:nvPicPr>
          <p:cNvPr id="23" name="Picture 2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95300" y="715063"/>
            <a:ext cx="7696200" cy="4659588"/>
          </a:xfrm>
          <a:prstGeom prst="rect">
            <a:avLst/>
          </a:prstGeom>
        </p:spPr>
      </p:pic>
      <p:sp>
        <p:nvSpPr>
          <p:cNvPr id="20"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Méthodologie d’inversion</a:t>
            </a:r>
          </a:p>
        </p:txBody>
      </p:sp>
      <p:sp>
        <p:nvSpPr>
          <p:cNvPr id="24" name="ZoneTexte 23"/>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25</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extLst>
      <p:ext uri="{BB962C8B-B14F-4D97-AF65-F5344CB8AC3E}">
        <p14:creationId xmlns="" xmlns:p14="http://schemas.microsoft.com/office/powerpoint/2010/main" val="649932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iterate type="lt">
                                    <p:tmPct val="0"/>
                                  </p:iterate>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56" presetClass="path" presetSubtype="0" accel="50000" decel="50000" fill="hold" grpId="1" nodeType="clickEffect">
                                  <p:stCondLst>
                                    <p:cond delay="0"/>
                                  </p:stCondLst>
                                  <p:childTnLst>
                                    <p:animMotion origin="layout" path="M 0 3.33333E-6 L 0.2375 -0.45556 " pathEditMode="relative" rAng="0" ptsTypes="AA">
                                      <p:cBhvr>
                                        <p:cTn id="29" dur="2000" fill="hold"/>
                                        <p:tgtEl>
                                          <p:spTgt spid="10"/>
                                        </p:tgtEl>
                                        <p:attrNameLst>
                                          <p:attrName>ppt_x</p:attrName>
                                          <p:attrName>ppt_y</p:attrName>
                                        </p:attrNameLst>
                                      </p:cBhvr>
                                      <p:rCtr x="11875" y="-22778"/>
                                    </p:animMotion>
                                  </p:childTnLst>
                                </p:cTn>
                              </p:par>
                              <p:par>
                                <p:cTn id="30" presetID="49" presetClass="path" presetSubtype="0" accel="50000" decel="50000" fill="hold" grpId="1" nodeType="withEffect">
                                  <p:stCondLst>
                                    <p:cond delay="0"/>
                                  </p:stCondLst>
                                  <p:childTnLst>
                                    <p:animMotion origin="layout" path="M -3.33333E-6 0 L -0.24583 0.46667 " pathEditMode="relative" rAng="0" ptsTypes="AA">
                                      <p:cBhvr>
                                        <p:cTn id="31" dur="2000" fill="hold"/>
                                        <p:tgtEl>
                                          <p:spTgt spid="9"/>
                                        </p:tgtEl>
                                        <p:attrNameLst>
                                          <p:attrName>ppt_x</p:attrName>
                                          <p:attrName>ppt_y</p:attrName>
                                        </p:attrNameLst>
                                      </p:cBhvr>
                                      <p:rCtr x="-12292" y="23333"/>
                                    </p:animMotion>
                                  </p:childTnLst>
                                </p:cTn>
                              </p:par>
                              <p:par>
                                <p:cTn id="32" presetID="42"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6" presetClass="emph" presetSubtype="0" fill="hold" grpId="1" nodeType="clickEffect">
                                  <p:stCondLst>
                                    <p:cond delay="0"/>
                                  </p:stCondLst>
                                  <p:iterate type="lt">
                                    <p:tmPct val="0"/>
                                  </p:iterate>
                                  <p:childTnLst>
                                    <p:animScale>
                                      <p:cBhvr>
                                        <p:cTn id="40" dur="2000" fill="hold"/>
                                        <p:tgtEl>
                                          <p:spTgt spid="8"/>
                                        </p:tgtEl>
                                      </p:cBhvr>
                                      <p:by x="150000" y="150000"/>
                                    </p:animScale>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8" grpId="1" animBg="1"/>
      <p:bldP spid="9" grpId="0" animBg="1"/>
      <p:bldP spid="9" grpId="1" animBg="1"/>
      <p:bldP spid="10" grpId="0" animBg="1"/>
      <p:bldP spid="10" grpId="1" animBg="1"/>
      <p:bldP spid="15" grpId="0" animBg="1"/>
      <p:bldP spid="18" grpId="0" animBg="1"/>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15"/>
          <p:cNvPicPr/>
          <p:nvPr/>
        </p:nvPicPr>
        <p:blipFill rotWithShape="1">
          <a:blip r:embed="rId3" cstate="print"/>
          <a:srcRect t="2264" b="3099"/>
          <a:stretch/>
        </p:blipFill>
        <p:spPr bwMode="auto">
          <a:xfrm>
            <a:off x="4716016" y="1738244"/>
            <a:ext cx="812802" cy="355908"/>
          </a:xfrm>
          <a:prstGeom prst="rect">
            <a:avLst/>
          </a:prstGeom>
          <a:ln>
            <a:noFill/>
          </a:ln>
          <a:extLst>
            <a:ext uri="{53640926-AAD7-44D8-BBD7-CCE9431645EC}">
              <a14:shadowObscured xmlns="" xmlns:a14="http://schemas.microsoft.com/office/drawing/2010/main"/>
            </a:ext>
          </a:extLst>
        </p:spPr>
      </p:pic>
      <p:sp>
        <p:nvSpPr>
          <p:cNvPr id="12" name="TextBox 11"/>
          <p:cNvSpPr txBox="1"/>
          <p:nvPr/>
        </p:nvSpPr>
        <p:spPr>
          <a:xfrm>
            <a:off x="5337429" y="800100"/>
            <a:ext cx="2844800" cy="353943"/>
          </a:xfrm>
          <a:prstGeom prst="rect">
            <a:avLst/>
          </a:prstGeom>
          <a:noFill/>
        </p:spPr>
        <p:txBody>
          <a:bodyPr wrap="square" rtlCol="0">
            <a:spAutoFit/>
          </a:bodyPr>
          <a:lstStyle/>
          <a:p>
            <a:pPr algn="ctr"/>
            <a:r>
              <a:rPr lang="fr-FR" sz="1700" dirty="0" err="1" smtClean="0">
                <a:solidFill>
                  <a:srgbClr val="FF0000"/>
                </a:solidFill>
              </a:rPr>
              <a:t>Géneration</a:t>
            </a:r>
            <a:r>
              <a:rPr lang="fr-FR" sz="1700" dirty="0" smtClean="0">
                <a:solidFill>
                  <a:srgbClr val="FF0000"/>
                </a:solidFill>
              </a:rPr>
              <a:t> du LUT</a:t>
            </a:r>
            <a:endParaRPr lang="fr-FR" sz="1700" dirty="0">
              <a:solidFill>
                <a:srgbClr val="FF0000"/>
              </a:solidFill>
            </a:endParaRPr>
          </a:p>
        </p:txBody>
      </p:sp>
      <p:pic>
        <p:nvPicPr>
          <p:cNvPr id="45" name="Image 11"/>
          <p:cNvPicPr/>
          <p:nvPr/>
        </p:nvPicPr>
        <p:blipFill rotWithShape="1">
          <a:blip r:embed="rId4" cstate="print"/>
          <a:srcRect t="2451" b="4489"/>
          <a:stretch/>
        </p:blipFill>
        <p:spPr bwMode="auto">
          <a:xfrm>
            <a:off x="4716016" y="2895601"/>
            <a:ext cx="711605" cy="457200"/>
          </a:xfrm>
          <a:prstGeom prst="rect">
            <a:avLst/>
          </a:prstGeom>
          <a:ln>
            <a:noFill/>
          </a:ln>
          <a:extLst>
            <a:ext uri="{53640926-AAD7-44D8-BBD7-CCE9431645EC}">
              <a14:shadowObscured xmlns="" xmlns:a14="http://schemas.microsoft.com/office/drawing/2010/main"/>
            </a:ext>
          </a:extLst>
        </p:spPr>
      </p:pic>
      <p:pic>
        <p:nvPicPr>
          <p:cNvPr id="47" name="Image 2"/>
          <p:cNvPicPr/>
          <p:nvPr/>
        </p:nvPicPr>
        <p:blipFill rotWithShape="1">
          <a:blip r:embed="rId5" cstate="print"/>
          <a:srcRect l="3164" t="3077"/>
          <a:stretch/>
        </p:blipFill>
        <p:spPr bwMode="auto">
          <a:xfrm>
            <a:off x="4766822" y="2116781"/>
            <a:ext cx="711201" cy="436808"/>
          </a:xfrm>
          <a:prstGeom prst="rect">
            <a:avLst/>
          </a:prstGeom>
          <a:ln>
            <a:noFill/>
          </a:ln>
          <a:extLst>
            <a:ext uri="{53640926-AAD7-44D8-BBD7-CCE9431645EC}">
              <a14:shadowObscured xmlns="" xmlns:a14="http://schemas.microsoft.com/office/drawing/2010/main"/>
            </a:ext>
          </a:extLst>
        </p:spPr>
      </p:pic>
      <p:sp>
        <p:nvSpPr>
          <p:cNvPr id="49" name="TextBox 48"/>
          <p:cNvSpPr txBox="1"/>
          <p:nvPr/>
        </p:nvSpPr>
        <p:spPr>
          <a:xfrm>
            <a:off x="4817616" y="2433935"/>
            <a:ext cx="253797" cy="461665"/>
          </a:xfrm>
          <a:prstGeom prst="rect">
            <a:avLst/>
          </a:prstGeom>
          <a:noFill/>
        </p:spPr>
        <p:txBody>
          <a:bodyPr wrap="square" rtlCol="0">
            <a:spAutoFit/>
          </a:bodyPr>
          <a:lstStyle/>
          <a:p>
            <a:r>
              <a:rPr lang="fr-FR" sz="800" b="1" dirty="0" smtClean="0"/>
              <a:t>.</a:t>
            </a:r>
          </a:p>
          <a:p>
            <a:r>
              <a:rPr lang="fr-FR" sz="800" b="1" dirty="0" smtClean="0"/>
              <a:t>.</a:t>
            </a:r>
          </a:p>
          <a:p>
            <a:r>
              <a:rPr lang="fr-FR" sz="800" b="1" dirty="0"/>
              <a:t>.</a:t>
            </a:r>
          </a:p>
        </p:txBody>
      </p:sp>
      <p:sp>
        <p:nvSpPr>
          <p:cNvPr id="51" name="Right Brace 50"/>
          <p:cNvSpPr/>
          <p:nvPr/>
        </p:nvSpPr>
        <p:spPr>
          <a:xfrm>
            <a:off x="5478023" y="1854354"/>
            <a:ext cx="417439" cy="1422246"/>
          </a:xfrm>
          <a:prstGeom prst="rightBrace">
            <a:avLst>
              <a:gd name="adj1" fmla="val 49098"/>
              <a:gd name="adj2" fmla="val 52257"/>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2" name="Oval 38"/>
          <p:cNvSpPr>
            <a:spLocks noChangeArrowheads="1"/>
          </p:cNvSpPr>
          <p:nvPr/>
        </p:nvSpPr>
        <p:spPr bwMode="auto">
          <a:xfrm>
            <a:off x="6138424" y="2046529"/>
            <a:ext cx="1117601" cy="620471"/>
          </a:xfrm>
          <a:prstGeom prst="ellipse">
            <a:avLst/>
          </a:prstGeom>
          <a:solidFill>
            <a:srgbClr val="FF9966"/>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lnSpc>
                <a:spcPct val="70000"/>
              </a:lnSpc>
            </a:pPr>
            <a:endParaRPr lang="fr-FR" sz="1600" dirty="0" smtClean="0"/>
          </a:p>
          <a:p>
            <a:pPr algn="ctr">
              <a:lnSpc>
                <a:spcPct val="70000"/>
              </a:lnSpc>
            </a:pPr>
            <a:r>
              <a:rPr lang="fr-FR" sz="2000" dirty="0" smtClean="0">
                <a:solidFill>
                  <a:schemeClr val="accent2">
                    <a:lumMod val="75000"/>
                  </a:schemeClr>
                </a:solidFill>
              </a:rPr>
              <a:t>DART</a:t>
            </a:r>
            <a:endParaRPr lang="fr-FR" sz="1600" dirty="0"/>
          </a:p>
          <a:p>
            <a:pPr algn="ctr">
              <a:lnSpc>
                <a:spcPct val="70000"/>
              </a:lnSpc>
            </a:pPr>
            <a:endParaRPr lang="fr-FR" sz="1600" dirty="0"/>
          </a:p>
        </p:txBody>
      </p:sp>
      <p:sp>
        <p:nvSpPr>
          <p:cNvPr id="58" name="Rectangle 57"/>
          <p:cNvSpPr/>
          <p:nvPr/>
        </p:nvSpPr>
        <p:spPr>
          <a:xfrm>
            <a:off x="6697216" y="2683333"/>
            <a:ext cx="1900071" cy="66946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dirty="0" smtClean="0">
                <a:solidFill>
                  <a:schemeClr val="tx1"/>
                </a:solidFill>
                <a:latin typeface="Times" pitchFamily="18" charset="0"/>
              </a:rPr>
              <a:t>Formes d’ondes simulées</a:t>
            </a:r>
            <a:endParaRPr lang="fr-FR" sz="1700" dirty="0">
              <a:solidFill>
                <a:schemeClr val="tx1"/>
              </a:solidFill>
              <a:latin typeface="Times" pitchFamily="18" charset="0"/>
            </a:endParaRPr>
          </a:p>
        </p:txBody>
      </p:sp>
      <p:cxnSp>
        <p:nvCxnSpPr>
          <p:cNvPr id="79" name="Elbow Connector 78"/>
          <p:cNvCxnSpPr>
            <a:stCxn id="52" idx="6"/>
            <a:endCxn id="58" idx="0"/>
          </p:cNvCxnSpPr>
          <p:nvPr/>
        </p:nvCxnSpPr>
        <p:spPr>
          <a:xfrm>
            <a:off x="7256025" y="2356765"/>
            <a:ext cx="391227" cy="326568"/>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245616" y="3657600"/>
            <a:ext cx="8585200" cy="2795736"/>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TextBox 86"/>
          <p:cNvSpPr txBox="1"/>
          <p:nvPr/>
        </p:nvSpPr>
        <p:spPr>
          <a:xfrm>
            <a:off x="251717" y="3657600"/>
            <a:ext cx="406400" cy="369332"/>
          </a:xfrm>
          <a:prstGeom prst="rect">
            <a:avLst/>
          </a:prstGeom>
          <a:noFill/>
          <a:ln>
            <a:solidFill>
              <a:schemeClr val="accent2">
                <a:lumMod val="60000"/>
                <a:lumOff val="40000"/>
              </a:schemeClr>
            </a:solidFill>
          </a:ln>
        </p:spPr>
        <p:txBody>
          <a:bodyPr wrap="square" rtlCol="0">
            <a:spAutoFit/>
          </a:bodyPr>
          <a:lstStyle/>
          <a:p>
            <a:r>
              <a:rPr lang="fr-FR" dirty="0"/>
              <a:t>3</a:t>
            </a:r>
          </a:p>
        </p:txBody>
      </p:sp>
      <p:sp>
        <p:nvSpPr>
          <p:cNvPr id="89" name="Oval 88"/>
          <p:cNvSpPr/>
          <p:nvPr/>
        </p:nvSpPr>
        <p:spPr>
          <a:xfrm>
            <a:off x="3725414" y="4545562"/>
            <a:ext cx="1473200" cy="559838"/>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smtClean="0">
                <a:solidFill>
                  <a:schemeClr val="tx1"/>
                </a:solidFill>
              </a:rPr>
              <a:t>System pulse</a:t>
            </a:r>
            <a:endParaRPr lang="fr-FR" sz="1200" b="1" dirty="0">
              <a:solidFill>
                <a:schemeClr val="tx1"/>
              </a:solidFill>
            </a:endParaRPr>
          </a:p>
        </p:txBody>
      </p:sp>
      <p:sp>
        <p:nvSpPr>
          <p:cNvPr id="95" name="Rectangle 94"/>
          <p:cNvSpPr/>
          <p:nvPr/>
        </p:nvSpPr>
        <p:spPr>
          <a:xfrm>
            <a:off x="4716016" y="1272377"/>
            <a:ext cx="1422400" cy="251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smtClean="0">
                <a:solidFill>
                  <a:schemeClr val="tx1"/>
                </a:solidFill>
                <a:latin typeface="Times" pitchFamily="18" charset="0"/>
              </a:rPr>
              <a:t>Maquettes</a:t>
            </a:r>
            <a:r>
              <a:rPr lang="fr-FR" sz="1100" b="1" dirty="0" smtClean="0">
                <a:solidFill>
                  <a:schemeClr val="tx1"/>
                </a:solidFill>
                <a:latin typeface="Times" pitchFamily="18" charset="0"/>
              </a:rPr>
              <a:t>:</a:t>
            </a:r>
            <a:endParaRPr lang="fr-FR" sz="1100" b="1" dirty="0">
              <a:solidFill>
                <a:schemeClr val="tx1"/>
              </a:solidFill>
              <a:latin typeface="Times" pitchFamily="18" charset="0"/>
            </a:endParaRPr>
          </a:p>
        </p:txBody>
      </p:sp>
      <p:sp>
        <p:nvSpPr>
          <p:cNvPr id="97" name="Rectangle 96"/>
          <p:cNvSpPr/>
          <p:nvPr/>
        </p:nvSpPr>
        <p:spPr>
          <a:xfrm>
            <a:off x="1134616" y="4343400"/>
            <a:ext cx="1930398" cy="10096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dirty="0" smtClean="0">
                <a:solidFill>
                  <a:schemeClr val="tx1"/>
                </a:solidFill>
                <a:latin typeface="Times" pitchFamily="18" charset="0"/>
              </a:rPr>
              <a:t>Deconvolution des formes d’ondes réelles</a:t>
            </a:r>
            <a:endParaRPr lang="fr-FR" sz="1700" dirty="0">
              <a:solidFill>
                <a:schemeClr val="tx1"/>
              </a:solidFill>
              <a:latin typeface="Times" pitchFamily="18" charset="0"/>
            </a:endParaRPr>
          </a:p>
        </p:txBody>
      </p:sp>
      <p:sp>
        <p:nvSpPr>
          <p:cNvPr id="98" name="Rectangle 97"/>
          <p:cNvSpPr/>
          <p:nvPr/>
        </p:nvSpPr>
        <p:spPr>
          <a:xfrm>
            <a:off x="5837043" y="4343400"/>
            <a:ext cx="2003174" cy="97021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700" dirty="0" smtClean="0">
                <a:solidFill>
                  <a:schemeClr val="tx1"/>
                </a:solidFill>
                <a:latin typeface="Times" pitchFamily="18" charset="0"/>
              </a:rPr>
              <a:t>Convolution des formes d’ondes de LUT</a:t>
            </a:r>
            <a:endParaRPr lang="fr-FR" sz="1700" dirty="0">
              <a:solidFill>
                <a:schemeClr val="tx1"/>
              </a:solidFill>
              <a:latin typeface="Times" pitchFamily="18" charset="0"/>
            </a:endParaRPr>
          </a:p>
        </p:txBody>
      </p:sp>
      <p:sp>
        <p:nvSpPr>
          <p:cNvPr id="100" name="Down Arrow 99"/>
          <p:cNvSpPr/>
          <p:nvPr/>
        </p:nvSpPr>
        <p:spPr>
          <a:xfrm flipH="1">
            <a:off x="7637018" y="3352805"/>
            <a:ext cx="45719" cy="990595"/>
          </a:xfrm>
          <a:prstGeom prst="downArrow">
            <a:avLst/>
          </a:prstGeom>
          <a:solidFill>
            <a:schemeClr val="accent6"/>
          </a:solidFill>
          <a:ln w="25400" cmpd="sng">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Oval 38"/>
          <p:cNvSpPr>
            <a:spLocks noChangeArrowheads="1"/>
          </p:cNvSpPr>
          <p:nvPr/>
        </p:nvSpPr>
        <p:spPr bwMode="auto">
          <a:xfrm>
            <a:off x="3674614" y="5373216"/>
            <a:ext cx="1664797" cy="514350"/>
          </a:xfrm>
          <a:prstGeom prst="ellipse">
            <a:avLst/>
          </a:prstGeom>
          <a:solidFill>
            <a:schemeClr val="accent3"/>
          </a:solidFill>
          <a:ln w="9525">
            <a:solidFill>
              <a:schemeClr val="tx1"/>
            </a:solidFill>
            <a:round/>
            <a:headEnd/>
            <a:tailEnd/>
          </a:ln>
          <a:effectLst/>
          <a:extLst/>
        </p:spPr>
        <p:txBody>
          <a:bodyPr wrap="none" anchor="ctr"/>
          <a:lstStyle/>
          <a:p>
            <a:pPr algn="ctr">
              <a:lnSpc>
                <a:spcPct val="70000"/>
              </a:lnSpc>
            </a:pPr>
            <a:endParaRPr lang="fr-FR" sz="1600" dirty="0" smtClean="0"/>
          </a:p>
          <a:p>
            <a:pPr algn="ctr">
              <a:lnSpc>
                <a:spcPct val="70000"/>
              </a:lnSpc>
            </a:pPr>
            <a:r>
              <a:rPr lang="fr-FR" sz="2000" dirty="0" smtClean="0">
                <a:solidFill>
                  <a:schemeClr val="accent2">
                    <a:lumMod val="75000"/>
                  </a:schemeClr>
                </a:solidFill>
              </a:rPr>
              <a:t>Inversion </a:t>
            </a:r>
            <a:endParaRPr lang="fr-FR" sz="1600" dirty="0"/>
          </a:p>
          <a:p>
            <a:pPr algn="ctr">
              <a:lnSpc>
                <a:spcPct val="70000"/>
              </a:lnSpc>
            </a:pPr>
            <a:endParaRPr lang="fr-FR" sz="1600" dirty="0"/>
          </a:p>
        </p:txBody>
      </p:sp>
      <p:sp>
        <p:nvSpPr>
          <p:cNvPr id="118" name="Bent-Up Arrow 117"/>
          <p:cNvSpPr/>
          <p:nvPr/>
        </p:nvSpPr>
        <p:spPr>
          <a:xfrm rot="16200000" flipH="1">
            <a:off x="6206646" y="4267247"/>
            <a:ext cx="598781" cy="2333236"/>
          </a:xfrm>
          <a:prstGeom prst="bentUpArrow">
            <a:avLst>
              <a:gd name="adj1" fmla="val 1724"/>
              <a:gd name="adj2" fmla="val 15553"/>
              <a:gd name="adj3" fmla="val 32232"/>
            </a:avLst>
          </a:prstGeom>
          <a:solidFill>
            <a:schemeClr val="accent6"/>
          </a:solidFill>
          <a:ln w="2540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0" name="Bent-Up Arrow 119"/>
          <p:cNvSpPr/>
          <p:nvPr/>
        </p:nvSpPr>
        <p:spPr>
          <a:xfrm rot="5400000">
            <a:off x="1034479" y="2970312"/>
            <a:ext cx="2314573" cy="3067298"/>
          </a:xfrm>
          <a:prstGeom prst="bentUpArrow">
            <a:avLst>
              <a:gd name="adj1" fmla="val 862"/>
              <a:gd name="adj2" fmla="val 3256"/>
              <a:gd name="adj3" fmla="val 9845"/>
            </a:avLst>
          </a:prstGeom>
          <a:solidFill>
            <a:schemeClr val="accent6"/>
          </a:solidFill>
          <a:ln w="25400">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Bent-Up Arrow 121"/>
          <p:cNvSpPr/>
          <p:nvPr/>
        </p:nvSpPr>
        <p:spPr>
          <a:xfrm rot="16200000" flipH="1">
            <a:off x="5536860" y="3157564"/>
            <a:ext cx="2508121" cy="2906979"/>
          </a:xfrm>
          <a:prstGeom prst="bentUpArrow">
            <a:avLst>
              <a:gd name="adj1" fmla="val 2288"/>
              <a:gd name="adj2" fmla="val 2447"/>
              <a:gd name="adj3" fmla="val 2871"/>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3" name="Down Arrow 122"/>
          <p:cNvSpPr/>
          <p:nvPr/>
        </p:nvSpPr>
        <p:spPr>
          <a:xfrm>
            <a:off x="4560663" y="5877272"/>
            <a:ext cx="53650" cy="32385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4" name="TextBox 123"/>
          <p:cNvSpPr txBox="1"/>
          <p:nvPr/>
        </p:nvSpPr>
        <p:spPr>
          <a:xfrm>
            <a:off x="2455415" y="6093296"/>
            <a:ext cx="4619751" cy="369332"/>
          </a:xfrm>
          <a:prstGeom prst="rect">
            <a:avLst/>
          </a:prstGeom>
          <a:noFill/>
        </p:spPr>
        <p:txBody>
          <a:bodyPr wrap="square" rtlCol="0">
            <a:spAutoFit/>
          </a:bodyPr>
          <a:lstStyle/>
          <a:p>
            <a:pPr algn="ctr"/>
            <a:r>
              <a:rPr lang="fr-FR" b="1" dirty="0" smtClean="0"/>
              <a:t>Hauteur, LAI, réflectance du sol </a:t>
            </a:r>
            <a:endParaRPr lang="fr-FR" b="1" dirty="0"/>
          </a:p>
        </p:txBody>
      </p:sp>
      <p:sp>
        <p:nvSpPr>
          <p:cNvPr id="125" name="Rectangle 124"/>
          <p:cNvSpPr/>
          <p:nvPr/>
        </p:nvSpPr>
        <p:spPr>
          <a:xfrm>
            <a:off x="2150617" y="3733800"/>
            <a:ext cx="4924548"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rPr>
              <a:t>Inversion</a:t>
            </a:r>
          </a:p>
        </p:txBody>
      </p:sp>
      <p:sp>
        <p:nvSpPr>
          <p:cNvPr id="127" name="TextBox 126"/>
          <p:cNvSpPr txBox="1"/>
          <p:nvPr/>
        </p:nvSpPr>
        <p:spPr>
          <a:xfrm>
            <a:off x="6138425" y="3962400"/>
            <a:ext cx="1353398" cy="338554"/>
          </a:xfrm>
          <a:prstGeom prst="rect">
            <a:avLst/>
          </a:prstGeom>
          <a:noFill/>
        </p:spPr>
        <p:txBody>
          <a:bodyPr wrap="square" rtlCol="0">
            <a:spAutoFit/>
          </a:bodyPr>
          <a:lstStyle/>
          <a:p>
            <a:r>
              <a:rPr lang="fr-FR" sz="1600" b="1" dirty="0" smtClean="0"/>
              <a:t>Method 2</a:t>
            </a:r>
            <a:endParaRPr lang="fr-FR" sz="1600" b="1" dirty="0"/>
          </a:p>
        </p:txBody>
      </p:sp>
      <p:sp>
        <p:nvSpPr>
          <p:cNvPr id="132" name="Down Arrow 131"/>
          <p:cNvSpPr/>
          <p:nvPr/>
        </p:nvSpPr>
        <p:spPr>
          <a:xfrm>
            <a:off x="1210816" y="3352807"/>
            <a:ext cx="114300" cy="948147"/>
          </a:xfrm>
          <a:prstGeom prst="downArrow">
            <a:avLst/>
          </a:prstGeom>
          <a:ln w="95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TextBox 132"/>
          <p:cNvSpPr txBox="1"/>
          <p:nvPr/>
        </p:nvSpPr>
        <p:spPr>
          <a:xfrm>
            <a:off x="1363216" y="3928646"/>
            <a:ext cx="1191651" cy="338554"/>
          </a:xfrm>
          <a:prstGeom prst="rect">
            <a:avLst/>
          </a:prstGeom>
          <a:noFill/>
        </p:spPr>
        <p:txBody>
          <a:bodyPr wrap="square" rtlCol="0">
            <a:spAutoFit/>
          </a:bodyPr>
          <a:lstStyle/>
          <a:p>
            <a:r>
              <a:rPr lang="fr-FR" sz="1600" b="1" dirty="0" smtClean="0"/>
              <a:t>Method 1</a:t>
            </a:r>
            <a:endParaRPr lang="fr-FR" sz="1600" b="1" dirty="0"/>
          </a:p>
        </p:txBody>
      </p:sp>
      <p:cxnSp>
        <p:nvCxnSpPr>
          <p:cNvPr id="30" name="Elbow Connector 29"/>
          <p:cNvCxnSpPr>
            <a:endCxn id="89" idx="1"/>
          </p:cNvCxnSpPr>
          <p:nvPr/>
        </p:nvCxnSpPr>
        <p:spPr>
          <a:xfrm rot="16200000" flipH="1">
            <a:off x="2927244" y="3613633"/>
            <a:ext cx="1503346" cy="524484"/>
          </a:xfrm>
          <a:prstGeom prst="bentConnector3">
            <a:avLst>
              <a:gd name="adj1" fmla="val 50000"/>
            </a:avLst>
          </a:prstGeom>
          <a:ln w="22225">
            <a:solidFill>
              <a:srgbClr val="00B05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8" name="Diagram 47"/>
          <p:cNvGraphicFramePr/>
          <p:nvPr>
            <p:extLst>
              <p:ext uri="{D42A27DB-BD31-4B8C-83A1-F6EECF244321}">
                <p14:modId xmlns="" xmlns:p14="http://schemas.microsoft.com/office/powerpoint/2010/main" val="271435242"/>
              </p:ext>
            </p:extLst>
          </p:nvPr>
        </p:nvGraphicFramePr>
        <p:xfrm>
          <a:off x="310826" y="1219199"/>
          <a:ext cx="2195390" cy="214526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50" name="Diagram 49"/>
          <p:cNvGraphicFramePr/>
          <p:nvPr>
            <p:extLst>
              <p:ext uri="{D42A27DB-BD31-4B8C-83A1-F6EECF244321}">
                <p14:modId xmlns="" xmlns:p14="http://schemas.microsoft.com/office/powerpoint/2010/main" val="3427590713"/>
              </p:ext>
            </p:extLst>
          </p:nvPr>
        </p:nvGraphicFramePr>
        <p:xfrm>
          <a:off x="2764598" y="1219200"/>
          <a:ext cx="1589212" cy="1850633"/>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53" name="TextBox 52"/>
          <p:cNvSpPr txBox="1"/>
          <p:nvPr/>
        </p:nvSpPr>
        <p:spPr>
          <a:xfrm>
            <a:off x="5895462" y="1226403"/>
            <a:ext cx="2782961" cy="830997"/>
          </a:xfrm>
          <a:prstGeom prst="rect">
            <a:avLst/>
          </a:prstGeom>
          <a:noFill/>
        </p:spPr>
        <p:txBody>
          <a:bodyPr wrap="square" rtlCol="0">
            <a:spAutoFit/>
          </a:bodyPr>
          <a:lstStyle/>
          <a:p>
            <a:pPr marL="171450" indent="-171450">
              <a:buFontTx/>
              <a:buChar char="-"/>
            </a:pPr>
            <a:r>
              <a:rPr lang="fr-FR" sz="1600" b="1" dirty="0" smtClean="0">
                <a:latin typeface="Times" pitchFamily="18" charset="0"/>
              </a:rPr>
              <a:t>LAI </a:t>
            </a:r>
          </a:p>
          <a:p>
            <a:pPr marL="171450" indent="-171450">
              <a:buFontTx/>
              <a:buChar char="-"/>
            </a:pPr>
            <a:r>
              <a:rPr lang="fr-FR" sz="1600" b="1" dirty="0" smtClean="0">
                <a:latin typeface="Times" pitchFamily="18" charset="0"/>
              </a:rPr>
              <a:t>Hauteur</a:t>
            </a:r>
          </a:p>
          <a:p>
            <a:pPr marL="171450" indent="-171450">
              <a:buFontTx/>
              <a:buChar char="-"/>
            </a:pPr>
            <a:r>
              <a:rPr lang="fr-FR" sz="1600" b="1" dirty="0" smtClean="0">
                <a:latin typeface="Times" pitchFamily="18" charset="0"/>
              </a:rPr>
              <a:t>Propriétés optiques du sol</a:t>
            </a:r>
            <a:endParaRPr lang="fr-FR" sz="1600" b="1" dirty="0"/>
          </a:p>
        </p:txBody>
      </p:sp>
      <p:sp>
        <p:nvSpPr>
          <p:cNvPr id="54" name="TextBox 53"/>
          <p:cNvSpPr txBox="1"/>
          <p:nvPr/>
        </p:nvSpPr>
        <p:spPr>
          <a:xfrm>
            <a:off x="601216" y="838200"/>
            <a:ext cx="4343400" cy="353943"/>
          </a:xfrm>
          <a:prstGeom prst="rect">
            <a:avLst/>
          </a:prstGeom>
          <a:noFill/>
        </p:spPr>
        <p:txBody>
          <a:bodyPr wrap="square" rtlCol="0">
            <a:spAutoFit/>
          </a:bodyPr>
          <a:lstStyle/>
          <a:p>
            <a:r>
              <a:rPr lang="fr-FR" sz="1700" dirty="0" smtClean="0"/>
              <a:t>Traitement des formes d’ondes LiDAR </a:t>
            </a:r>
            <a:endParaRPr lang="fr-FR" sz="1700" dirty="0"/>
          </a:p>
        </p:txBody>
      </p:sp>
      <p:cxnSp>
        <p:nvCxnSpPr>
          <p:cNvPr id="32" name="Straight Arrow Connector 31"/>
          <p:cNvCxnSpPr/>
          <p:nvPr/>
        </p:nvCxnSpPr>
        <p:spPr>
          <a:xfrm flipH="1">
            <a:off x="3065014" y="4800600"/>
            <a:ext cx="660400" cy="0"/>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89" idx="6"/>
            <a:endCxn id="98" idx="1"/>
          </p:cNvCxnSpPr>
          <p:nvPr/>
        </p:nvCxnSpPr>
        <p:spPr>
          <a:xfrm>
            <a:off x="5198614" y="4825481"/>
            <a:ext cx="638429" cy="3029"/>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0" name="Elbow Connector 59"/>
          <p:cNvCxnSpPr/>
          <p:nvPr/>
        </p:nvCxnSpPr>
        <p:spPr>
          <a:xfrm>
            <a:off x="1331640" y="5373216"/>
            <a:ext cx="2393775" cy="360040"/>
          </a:xfrm>
          <a:prstGeom prst="bentConnector3">
            <a:avLst>
              <a:gd name="adj1" fmla="val 76"/>
            </a:avLst>
          </a:prstGeom>
          <a:ln w="508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43"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Méthodologie d’inversion</a:t>
            </a:r>
          </a:p>
        </p:txBody>
      </p:sp>
      <p:sp>
        <p:nvSpPr>
          <p:cNvPr id="10" name="Rectangle 9"/>
          <p:cNvSpPr/>
          <p:nvPr/>
        </p:nvSpPr>
        <p:spPr>
          <a:xfrm>
            <a:off x="4614313" y="867916"/>
            <a:ext cx="4216503" cy="270510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extBox 10"/>
          <p:cNvSpPr txBox="1"/>
          <p:nvPr/>
        </p:nvSpPr>
        <p:spPr>
          <a:xfrm>
            <a:off x="4639816" y="899428"/>
            <a:ext cx="421564" cy="369332"/>
          </a:xfrm>
          <a:prstGeom prst="rect">
            <a:avLst/>
          </a:prstGeom>
          <a:noFill/>
          <a:ln>
            <a:solidFill>
              <a:schemeClr val="accent3"/>
            </a:solidFill>
          </a:ln>
        </p:spPr>
        <p:txBody>
          <a:bodyPr wrap="square" rtlCol="0">
            <a:spAutoFit/>
          </a:bodyPr>
          <a:lstStyle/>
          <a:p>
            <a:r>
              <a:rPr lang="fr-FR" dirty="0" smtClean="0"/>
              <a:t>2</a:t>
            </a:r>
            <a:endParaRPr lang="fr-FR" dirty="0"/>
          </a:p>
        </p:txBody>
      </p:sp>
      <p:sp>
        <p:nvSpPr>
          <p:cNvPr id="5" name="Rectangle 4"/>
          <p:cNvSpPr/>
          <p:nvPr/>
        </p:nvSpPr>
        <p:spPr>
          <a:xfrm>
            <a:off x="245616" y="875060"/>
            <a:ext cx="4267200" cy="269795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Box 6"/>
          <p:cNvSpPr txBox="1"/>
          <p:nvPr/>
        </p:nvSpPr>
        <p:spPr>
          <a:xfrm>
            <a:off x="245616" y="899428"/>
            <a:ext cx="406400" cy="369332"/>
          </a:xfrm>
          <a:prstGeom prst="rect">
            <a:avLst/>
          </a:prstGeom>
          <a:noFill/>
          <a:ln>
            <a:solidFill>
              <a:schemeClr val="accent2"/>
            </a:solidFill>
          </a:ln>
        </p:spPr>
        <p:txBody>
          <a:bodyPr wrap="square" rtlCol="0">
            <a:spAutoFit/>
          </a:bodyPr>
          <a:lstStyle/>
          <a:p>
            <a:r>
              <a:rPr lang="fr-FR" dirty="0" smtClean="0"/>
              <a:t>1</a:t>
            </a:r>
            <a:endParaRPr lang="fr-FR" dirty="0"/>
          </a:p>
        </p:txBody>
      </p:sp>
      <p:sp>
        <p:nvSpPr>
          <p:cNvPr id="46" name="ZoneTexte 45"/>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26</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extLst>
      <p:ext uri="{BB962C8B-B14F-4D97-AF65-F5344CB8AC3E}">
        <p14:creationId xmlns="" xmlns:p14="http://schemas.microsoft.com/office/powerpoint/2010/main" val="285852971"/>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3" name="Rectangle 2"/>
              <p:cNvSpPr/>
              <p:nvPr/>
            </p:nvSpPr>
            <p:spPr>
              <a:xfrm>
                <a:off x="801414" y="1447800"/>
                <a:ext cx="7086600" cy="22098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108000" bIns="108000" rtlCol="0" anchor="ctr"/>
              <a:lstStyle/>
              <a:p>
                <a:pPr algn="ctr"/>
                <a:r>
                  <a:rPr lang="fr-FR" sz="2400" dirty="0" smtClean="0">
                    <a:solidFill>
                      <a:srgbClr val="0070C0"/>
                    </a:solidFill>
                  </a:rPr>
                  <a:t>Modèle</a:t>
                </a:r>
                <a:r>
                  <a:rPr lang="en-US" sz="2400" dirty="0" smtClean="0">
                    <a:solidFill>
                      <a:srgbClr val="0070C0"/>
                    </a:solidFill>
                  </a:rPr>
                  <a:t> </a:t>
                </a:r>
                <a:r>
                  <a:rPr lang="en-US" sz="2400" dirty="0" err="1" smtClean="0">
                    <a:solidFill>
                      <a:srgbClr val="0070C0"/>
                    </a:solidFill>
                  </a:rPr>
                  <a:t>d’Inversion</a:t>
                </a:r>
                <a:r>
                  <a:rPr lang="en-US" sz="2400" dirty="0" smtClean="0">
                    <a:solidFill>
                      <a:srgbClr val="0070C0"/>
                    </a:solidFill>
                  </a:rPr>
                  <a:t>: </a:t>
                </a:r>
                <a:r>
                  <a:rPr lang="en-US" dirty="0" err="1" smtClean="0">
                    <a:solidFill>
                      <a:schemeClr val="tx1"/>
                    </a:solidFill>
                  </a:rPr>
                  <a:t>Minimiser</a:t>
                </a:r>
                <a:r>
                  <a:rPr lang="en-US" dirty="0" smtClean="0">
                    <a:solidFill>
                      <a:schemeClr val="tx1"/>
                    </a:solidFill>
                  </a:rPr>
                  <a:t> </a:t>
                </a:r>
                <a:r>
                  <a:rPr lang="en-US" dirty="0" err="1" smtClean="0">
                    <a:solidFill>
                      <a:schemeClr val="tx1"/>
                    </a:solidFill>
                  </a:rPr>
                  <a:t>une</a:t>
                </a:r>
                <a:r>
                  <a:rPr lang="en-US" dirty="0" smtClean="0">
                    <a:solidFill>
                      <a:schemeClr val="tx1"/>
                    </a:solidFill>
                  </a:rPr>
                  <a:t> </a:t>
                </a:r>
                <a:r>
                  <a:rPr lang="en-US" dirty="0" err="1" smtClean="0">
                    <a:solidFill>
                      <a:schemeClr val="tx1"/>
                    </a:solidFill>
                  </a:rPr>
                  <a:t>fonction</a:t>
                </a:r>
                <a:r>
                  <a:rPr lang="en-US" dirty="0" smtClean="0">
                    <a:solidFill>
                      <a:schemeClr val="tx1"/>
                    </a:solidFill>
                  </a:rPr>
                  <a:t> </a:t>
                </a:r>
                <a:r>
                  <a:rPr lang="en-US" dirty="0" err="1" smtClean="0">
                    <a:solidFill>
                      <a:schemeClr val="tx1"/>
                    </a:solidFill>
                  </a:rPr>
                  <a:t>Cout</a:t>
                </a:r>
                <a:endParaRPr lang="en-US" dirty="0" smtClean="0">
                  <a:solidFill>
                    <a:schemeClr val="tx1"/>
                  </a:solidFill>
                </a:endParaRPr>
              </a:p>
              <a:p>
                <a:pPr algn="ctr"/>
                <a14:m>
                  <m:oMathPara xmlns:m="http://schemas.openxmlformats.org/officeDocument/2006/math">
                    <m:oMathParaPr>
                      <m:jc m:val="centerGroup"/>
                    </m:oMathParaPr>
                    <m:oMath xmlns:m="http://schemas.openxmlformats.org/officeDocument/2006/math">
                      <m:r>
                        <m:rPr>
                          <m:sty m:val="p"/>
                        </m:rPr>
                        <a:rPr lang="en-US" sz="1400" smtClean="0">
                          <a:solidFill>
                            <a:schemeClr val="tx1"/>
                          </a:solidFill>
                          <a:latin typeface="Cambria Math"/>
                        </a:rPr>
                        <m:t>RMSE</m:t>
                      </m:r>
                      <m:r>
                        <a:rPr lang="en-US" sz="1400" smtClean="0">
                          <a:solidFill>
                            <a:schemeClr val="tx1"/>
                          </a:solidFill>
                          <a:latin typeface="Cambria Math"/>
                        </a:rPr>
                        <m:t>=</m:t>
                      </m:r>
                      <m:rad>
                        <m:radPr>
                          <m:degHide m:val="on"/>
                          <m:ctrlPr>
                            <a:rPr lang="en-US" sz="1400" i="1">
                              <a:solidFill>
                                <a:schemeClr val="tx1"/>
                              </a:solidFill>
                              <a:latin typeface="Cambria Math"/>
                            </a:rPr>
                          </m:ctrlPr>
                        </m:radPr>
                        <m:deg/>
                        <m:e>
                          <m:f>
                            <m:fPr>
                              <m:ctrlPr>
                                <a:rPr lang="en-US" sz="1400" i="1">
                                  <a:solidFill>
                                    <a:schemeClr val="tx1"/>
                                  </a:solidFill>
                                  <a:latin typeface="Cambria Math"/>
                                </a:rPr>
                              </m:ctrlPr>
                            </m:fPr>
                            <m:num>
                              <m:r>
                                <a:rPr lang="en-US" sz="1400">
                                  <a:solidFill>
                                    <a:schemeClr val="tx1"/>
                                  </a:solidFill>
                                  <a:latin typeface="Cambria Math"/>
                                </a:rPr>
                                <m:t>1</m:t>
                              </m:r>
                            </m:num>
                            <m:den>
                              <m:sSub>
                                <m:sSubPr>
                                  <m:ctrlPr>
                                    <a:rPr lang="en-US" sz="1400" i="1">
                                      <a:solidFill>
                                        <a:schemeClr val="tx1"/>
                                      </a:solidFill>
                                      <a:latin typeface="Cambria Math"/>
                                    </a:rPr>
                                  </m:ctrlPr>
                                </m:sSubPr>
                                <m:e>
                                  <m:r>
                                    <m:rPr>
                                      <m:sty m:val="p"/>
                                    </m:rPr>
                                    <a:rPr lang="en-US" sz="1400">
                                      <a:solidFill>
                                        <a:schemeClr val="tx1"/>
                                      </a:solidFill>
                                      <a:latin typeface="Cambria Math"/>
                                    </a:rPr>
                                    <m:t>n</m:t>
                                  </m:r>
                                </m:e>
                                <m:sub>
                                  <m:r>
                                    <m:rPr>
                                      <m:sty m:val="p"/>
                                    </m:rPr>
                                    <a:rPr lang="en-US" sz="1400">
                                      <a:solidFill>
                                        <a:schemeClr val="tx1"/>
                                      </a:solidFill>
                                      <a:latin typeface="Cambria Math"/>
                                    </a:rPr>
                                    <m:t>bin</m:t>
                                  </m:r>
                                </m:sub>
                              </m:sSub>
                            </m:den>
                          </m:f>
                          <m:r>
                            <a:rPr lang="en-US" sz="1400">
                              <a:solidFill>
                                <a:schemeClr val="tx1"/>
                              </a:solidFill>
                              <a:latin typeface="Cambria Math"/>
                            </a:rPr>
                            <m:t> </m:t>
                          </m:r>
                          <m:nary>
                            <m:naryPr>
                              <m:chr m:val="∑"/>
                              <m:limLoc m:val="undOvr"/>
                              <m:ctrlPr>
                                <a:rPr lang="en-US" sz="1400" i="1">
                                  <a:solidFill>
                                    <a:schemeClr val="tx1"/>
                                  </a:solidFill>
                                  <a:latin typeface="Cambria Math"/>
                                </a:rPr>
                              </m:ctrlPr>
                            </m:naryPr>
                            <m:sub>
                              <m:r>
                                <m:rPr>
                                  <m:sty m:val="p"/>
                                </m:rPr>
                                <a:rPr lang="en-US" sz="1400">
                                  <a:solidFill>
                                    <a:schemeClr val="tx1"/>
                                  </a:solidFill>
                                  <a:latin typeface="Cambria Math"/>
                                </a:rPr>
                                <m:t>i</m:t>
                              </m:r>
                              <m:r>
                                <a:rPr lang="en-US" sz="1400">
                                  <a:solidFill>
                                    <a:schemeClr val="tx1"/>
                                  </a:solidFill>
                                  <a:latin typeface="Cambria Math"/>
                                </a:rPr>
                                <m:t>=1</m:t>
                              </m:r>
                            </m:sub>
                            <m:sup>
                              <m:sSub>
                                <m:sSubPr>
                                  <m:ctrlPr>
                                    <a:rPr lang="en-US" sz="1400" i="1">
                                      <a:solidFill>
                                        <a:schemeClr val="tx1"/>
                                      </a:solidFill>
                                      <a:latin typeface="Cambria Math"/>
                                    </a:rPr>
                                  </m:ctrlPr>
                                </m:sSubPr>
                                <m:e>
                                  <m:r>
                                    <m:rPr>
                                      <m:sty m:val="p"/>
                                    </m:rPr>
                                    <a:rPr lang="en-US" sz="1400">
                                      <a:solidFill>
                                        <a:schemeClr val="tx1"/>
                                      </a:solidFill>
                                      <a:latin typeface="Cambria Math"/>
                                    </a:rPr>
                                    <m:t>n</m:t>
                                  </m:r>
                                </m:e>
                                <m:sub>
                                  <m:r>
                                    <m:rPr>
                                      <m:sty m:val="p"/>
                                    </m:rPr>
                                    <a:rPr lang="en-US" sz="1400">
                                      <a:solidFill>
                                        <a:schemeClr val="tx1"/>
                                      </a:solidFill>
                                      <a:latin typeface="Cambria Math"/>
                                    </a:rPr>
                                    <m:t>bin</m:t>
                                  </m:r>
                                </m:sub>
                              </m:sSub>
                            </m:sup>
                            <m:e>
                              <m:r>
                                <a:rPr lang="en-US" sz="1400">
                                  <a:solidFill>
                                    <a:schemeClr val="tx1"/>
                                  </a:solidFill>
                                  <a:latin typeface="Cambria Math"/>
                                </a:rPr>
                                <m:t>(</m:t>
                              </m:r>
                              <m:sSubSup>
                                <m:sSubSupPr>
                                  <m:ctrlPr>
                                    <a:rPr lang="en-US" sz="1400" i="1">
                                      <a:solidFill>
                                        <a:schemeClr val="tx1"/>
                                      </a:solidFill>
                                      <a:latin typeface="Cambria Math"/>
                                    </a:rPr>
                                  </m:ctrlPr>
                                </m:sSubSupPr>
                                <m:e>
                                  <m:r>
                                    <m:rPr>
                                      <m:sty m:val="p"/>
                                    </m:rPr>
                                    <a:rPr lang="en-US" sz="1400">
                                      <a:solidFill>
                                        <a:schemeClr val="tx1"/>
                                      </a:solidFill>
                                      <a:latin typeface="Cambria Math"/>
                                    </a:rPr>
                                    <m:t>W</m:t>
                                  </m:r>
                                </m:e>
                                <m:sub>
                                  <m:r>
                                    <m:rPr>
                                      <m:sty m:val="p"/>
                                    </m:rPr>
                                    <a:rPr lang="en-US" sz="1400">
                                      <a:solidFill>
                                        <a:schemeClr val="tx1"/>
                                      </a:solidFill>
                                      <a:latin typeface="Cambria Math"/>
                                    </a:rPr>
                                    <m:t>R</m:t>
                                  </m:r>
                                </m:sub>
                                <m:sup>
                                  <m:r>
                                    <m:rPr>
                                      <m:sty m:val="p"/>
                                    </m:rPr>
                                    <a:rPr lang="en-US" sz="1400">
                                      <a:solidFill>
                                        <a:schemeClr val="tx1"/>
                                      </a:solidFill>
                                      <a:latin typeface="Cambria Math"/>
                                    </a:rPr>
                                    <m:t>i</m:t>
                                  </m:r>
                                </m:sup>
                              </m:sSubSup>
                              <m:r>
                                <a:rPr lang="en-US" sz="1400" i="1">
                                  <a:solidFill>
                                    <a:schemeClr val="tx1"/>
                                  </a:solidFill>
                                  <a:latin typeface="Cambria Math"/>
                                </a:rPr>
                                <m:t>−</m:t>
                              </m:r>
                              <m:r>
                                <a:rPr lang="en-US" sz="1400">
                                  <a:solidFill>
                                    <a:schemeClr val="tx1"/>
                                  </a:solidFill>
                                  <a:latin typeface="Cambria Math"/>
                                </a:rPr>
                                <m:t> </m:t>
                              </m:r>
                              <m:sSubSup>
                                <m:sSubSupPr>
                                  <m:ctrlPr>
                                    <a:rPr lang="en-US" sz="1400" i="1">
                                      <a:solidFill>
                                        <a:schemeClr val="tx1"/>
                                      </a:solidFill>
                                      <a:latin typeface="Cambria Math"/>
                                    </a:rPr>
                                  </m:ctrlPr>
                                </m:sSubSupPr>
                                <m:e>
                                  <m:r>
                                    <m:rPr>
                                      <m:sty m:val="p"/>
                                    </m:rPr>
                                    <a:rPr lang="en-US" sz="1400">
                                      <a:solidFill>
                                        <a:schemeClr val="tx1"/>
                                      </a:solidFill>
                                      <a:latin typeface="Cambria Math"/>
                                    </a:rPr>
                                    <m:t>W</m:t>
                                  </m:r>
                                </m:e>
                                <m:sub>
                                  <m:r>
                                    <m:rPr>
                                      <m:sty m:val="p"/>
                                    </m:rPr>
                                    <a:rPr lang="en-US" sz="1400">
                                      <a:solidFill>
                                        <a:schemeClr val="tx1"/>
                                      </a:solidFill>
                                      <a:latin typeface="Cambria Math"/>
                                    </a:rPr>
                                    <m:t>LUT</m:t>
                                  </m:r>
                                </m:sub>
                                <m:sup>
                                  <m:r>
                                    <m:rPr>
                                      <m:sty m:val="p"/>
                                    </m:rPr>
                                    <a:rPr lang="en-US" sz="1400">
                                      <a:solidFill>
                                        <a:schemeClr val="tx1"/>
                                      </a:solidFill>
                                      <a:latin typeface="Cambria Math"/>
                                    </a:rPr>
                                    <m:t>i</m:t>
                                  </m:r>
                                </m:sup>
                              </m:sSubSup>
                              <m:r>
                                <a:rPr lang="en-US" sz="1400">
                                  <a:solidFill>
                                    <a:schemeClr val="tx1"/>
                                  </a:solidFill>
                                  <a:latin typeface="Cambria Math"/>
                                </a:rPr>
                                <m:t>)²</m:t>
                              </m:r>
                            </m:e>
                          </m:nary>
                        </m:e>
                      </m:rad>
                    </m:oMath>
                  </m:oMathPara>
                </a14:m>
                <a:endParaRPr lang="en-US" sz="1400" dirty="0" smtClean="0">
                  <a:solidFill>
                    <a:schemeClr val="tx1"/>
                  </a:solidFill>
                </a:endParaRPr>
              </a:p>
              <a:p>
                <a:pPr algn="ctr"/>
                <a14:m>
                  <m:oMath xmlns:m="http://schemas.openxmlformats.org/officeDocument/2006/math">
                    <m:sSubSup>
                      <m:sSubSupPr>
                        <m:ctrlPr>
                          <a:rPr lang="en-US" i="1">
                            <a:solidFill>
                              <a:schemeClr val="tx1"/>
                            </a:solidFill>
                            <a:latin typeface="Cambria Math"/>
                          </a:rPr>
                        </m:ctrlPr>
                      </m:sSubSupPr>
                      <m:e>
                        <m:r>
                          <a:rPr lang="fr-FR" i="1">
                            <a:solidFill>
                              <a:schemeClr val="tx1"/>
                            </a:solidFill>
                            <a:latin typeface="Cambria Math"/>
                          </a:rPr>
                          <m:t>𝑊</m:t>
                        </m:r>
                      </m:e>
                      <m:sub>
                        <m:r>
                          <a:rPr lang="fr-FR" i="1">
                            <a:solidFill>
                              <a:schemeClr val="tx1"/>
                            </a:solidFill>
                            <a:latin typeface="Cambria Math"/>
                          </a:rPr>
                          <m:t>𝑅</m:t>
                        </m:r>
                      </m:sub>
                      <m:sup/>
                    </m:sSubSup>
                  </m:oMath>
                </a14:m>
                <a:r>
                  <a:rPr lang="en-US" dirty="0" smtClean="0">
                    <a:solidFill>
                      <a:schemeClr val="tx1"/>
                    </a:solidFill>
                  </a:rPr>
                  <a:t> et </a:t>
                </a:r>
                <a14:m>
                  <m:oMath xmlns:m="http://schemas.openxmlformats.org/officeDocument/2006/math">
                    <m:sSubSup>
                      <m:sSubSupPr>
                        <m:ctrlPr>
                          <a:rPr lang="en-US" i="1">
                            <a:solidFill>
                              <a:schemeClr val="tx1"/>
                            </a:solidFill>
                            <a:latin typeface="Cambria Math"/>
                          </a:rPr>
                        </m:ctrlPr>
                      </m:sSubSupPr>
                      <m:e>
                        <m:r>
                          <a:rPr lang="fr-FR" i="1">
                            <a:solidFill>
                              <a:schemeClr val="tx1"/>
                            </a:solidFill>
                            <a:latin typeface="Cambria Math"/>
                          </a:rPr>
                          <m:t>𝑊</m:t>
                        </m:r>
                      </m:e>
                      <m:sub>
                        <m:r>
                          <a:rPr lang="fr-FR" i="1">
                            <a:solidFill>
                              <a:schemeClr val="tx1"/>
                            </a:solidFill>
                            <a:latin typeface="Cambria Math"/>
                          </a:rPr>
                          <m:t>𝐿𝑈𝑇</m:t>
                        </m:r>
                      </m:sub>
                      <m:sup/>
                    </m:sSubSup>
                  </m:oMath>
                </a14:m>
                <a:r>
                  <a:rPr lang="en-US" dirty="0" smtClean="0">
                    <a:solidFill>
                      <a:schemeClr val="tx1"/>
                    </a:solidFill>
                  </a:rPr>
                  <a:t> </a:t>
                </a:r>
                <a:r>
                  <a:rPr lang="fr-FR" dirty="0" smtClean="0">
                    <a:solidFill>
                      <a:schemeClr val="tx1"/>
                    </a:solidFill>
                  </a:rPr>
                  <a:t>sont normalisés selon  l’</a:t>
                </a:r>
                <a:r>
                  <a:rPr lang="fr-FR" dirty="0" err="1" smtClean="0">
                    <a:solidFill>
                      <a:schemeClr val="tx1"/>
                    </a:solidFill>
                  </a:rPr>
                  <a:t>energie</a:t>
                </a:r>
                <a:r>
                  <a:rPr lang="fr-FR" dirty="0" smtClean="0">
                    <a:solidFill>
                      <a:schemeClr val="tx1"/>
                    </a:solidFill>
                  </a:rPr>
                  <a:t> maximale du pic du signal afin de </a:t>
                </a:r>
                <a:r>
                  <a:rPr lang="fr-FR" dirty="0" err="1" smtClean="0">
                    <a:solidFill>
                      <a:schemeClr val="tx1"/>
                    </a:solidFill>
                  </a:rPr>
                  <a:t>guarantir</a:t>
                </a:r>
                <a:r>
                  <a:rPr lang="fr-FR" dirty="0" smtClean="0">
                    <a:solidFill>
                      <a:schemeClr val="tx1"/>
                    </a:solidFill>
                  </a:rPr>
                  <a:t> leur compatibilité.</a:t>
                </a:r>
              </a:p>
            </p:txBody>
          </p:sp>
        </mc:Choice>
        <mc:Fallback>
          <p:sp>
            <p:nvSpPr>
              <p:cNvPr id="3" name="Rectangle 2"/>
              <p:cNvSpPr>
                <a:spLocks noRot="1" noChangeAspect="1" noMove="1" noResize="1" noEditPoints="1" noAdjustHandles="1" noChangeArrowheads="1" noChangeShapeType="1" noTextEdit="1"/>
              </p:cNvSpPr>
              <p:nvPr/>
            </p:nvSpPr>
            <p:spPr>
              <a:xfrm>
                <a:off x="801414" y="1447800"/>
                <a:ext cx="7086600" cy="2209800"/>
              </a:xfrm>
              <a:prstGeom prst="rect">
                <a:avLst/>
              </a:prstGeom>
              <a:blipFill rotWithShape="1">
                <a:blip r:embed="rId3" cstate="print"/>
                <a:stretch>
                  <a:fillRect/>
                </a:stretch>
              </a:blipFill>
              <a:ln w="38100">
                <a:solidFill>
                  <a:schemeClr val="accent1"/>
                </a:solidFill>
              </a:ln>
            </p:spPr>
            <p:txBody>
              <a:bodyPr/>
              <a:lstStyle/>
              <a:p>
                <a:r>
                  <a:rPr lang="en-US">
                    <a:noFill/>
                  </a:rPr>
                  <a:t> </a:t>
                </a:r>
              </a:p>
            </p:txBody>
          </p:sp>
        </mc:Fallback>
      </mc:AlternateContent>
      <p:sp>
        <p:nvSpPr>
          <p:cNvPr id="4" name="Rectangle 3"/>
          <p:cNvSpPr>
            <a:spLocks noRot="1" noChangeAspect="1" noMove="1" noResize="1" noEditPoints="1" noAdjustHandles="1" noChangeArrowheads="1" noChangeShapeType="1" noTextEdit="1"/>
          </p:cNvSpPr>
          <p:nvPr/>
        </p:nvSpPr>
        <p:spPr>
          <a:xfrm>
            <a:off x="590841" y="4114800"/>
            <a:ext cx="7467600" cy="990600"/>
          </a:xfrm>
          <a:prstGeom prst="rect">
            <a:avLst/>
          </a:prstGeom>
          <a:blipFill rotWithShape="1">
            <a:blip r:embed="rId4" cstate="print">
              <a:duotone>
                <a:prstClr val="black"/>
                <a:schemeClr val="accent2">
                  <a:tint val="45000"/>
                  <a:satMod val="400000"/>
                </a:schemeClr>
              </a:duotone>
            </a:blip>
            <a:stretch>
              <a:fillRect r="-81" b="-3550"/>
            </a:stretch>
          </a:blipFill>
          <a:ln w="38100">
            <a:solidFill>
              <a:srgbClr val="00B0F0"/>
            </a:solidFill>
          </a:ln>
        </p:spPr>
        <p:txBody>
          <a:bodyPr/>
          <a:lstStyle/>
          <a:p>
            <a:r>
              <a:rPr lang="en-US">
                <a:noFill/>
              </a:rPr>
              <a:t> </a:t>
            </a:r>
          </a:p>
        </p:txBody>
      </p:sp>
      <p:sp>
        <p:nvSpPr>
          <p:cNvPr id="8"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Méthodologie d’inversion</a:t>
            </a:r>
          </a:p>
        </p:txBody>
      </p:sp>
      <p:sp>
        <p:nvSpPr>
          <p:cNvPr id="6" name="ZoneTexte 5"/>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27</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extLst>
      <p:ext uri="{BB962C8B-B14F-4D97-AF65-F5344CB8AC3E}">
        <p14:creationId xmlns="" xmlns:p14="http://schemas.microsoft.com/office/powerpoint/2010/main" val="1088779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ü"/>
              <a:tabLst/>
              <a:defRPr/>
            </a:pPr>
            <a:r>
              <a:rPr lang="fr-FR" sz="2800" kern="0" dirty="0" smtClean="0">
                <a:solidFill>
                  <a:schemeClr val="accent2"/>
                </a:solidFill>
                <a:latin typeface="Times New Roman" pitchFamily="18" charset="0"/>
                <a:cs typeface="Times New Roman" pitchFamily="18" charset="0"/>
              </a:rPr>
              <a:t>S</a:t>
            </a:r>
            <a:r>
              <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rPr>
              <a:t>ites expérimentaux : </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800" kern="0" dirty="0" smtClean="0">
                <a:solidFill>
                  <a:schemeClr val="accent2"/>
                </a:solidFill>
                <a:latin typeface="Times New Roman" pitchFamily="18" charset="0"/>
                <a:cs typeface="Times New Roman" pitchFamily="18" charset="0"/>
              </a:rPr>
              <a:t>1) </a:t>
            </a:r>
            <a:r>
              <a:rPr kumimoji="0" lang="fr-FR" sz="2800" b="0" i="0" u="none" strike="noStrike" kern="0" cap="none" spc="0" normalizeH="0" baseline="0" dirty="0" err="1" smtClean="0">
                <a:ln>
                  <a:noFill/>
                </a:ln>
                <a:solidFill>
                  <a:schemeClr val="accent2"/>
                </a:solidFill>
                <a:effectLst/>
                <a:uLnTx/>
                <a:uFillTx/>
                <a:latin typeface="Times New Roman" pitchFamily="18" charset="0"/>
                <a:cs typeface="Times New Roman" pitchFamily="18" charset="0"/>
              </a:rPr>
              <a:t>Auradé</a:t>
            </a:r>
            <a:endPar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endParaRPr>
          </a:p>
          <a:p>
            <a:r>
              <a:rPr lang="fr-FR" sz="2400" dirty="0" smtClean="0">
                <a:solidFill>
                  <a:schemeClr val="tx2"/>
                </a:solidFill>
                <a:latin typeface="Times New Roman" pitchFamily="18" charset="0"/>
                <a:cs typeface="Times New Roman" pitchFamily="18" charset="0"/>
              </a:rPr>
              <a:t>- </a:t>
            </a:r>
            <a:r>
              <a:rPr lang="fr-FR" sz="2400" dirty="0" smtClean="0">
                <a:latin typeface="Times New Roman" pitchFamily="18" charset="0"/>
                <a:cs typeface="Times New Roman" pitchFamily="18" charset="0"/>
              </a:rPr>
              <a:t>Situé à la Haute Garonne </a:t>
            </a:r>
          </a:p>
          <a:p>
            <a:r>
              <a:rPr lang="fr-FR" sz="2400" dirty="0" smtClean="0">
                <a:latin typeface="Times New Roman" pitchFamily="18" charset="0"/>
                <a:cs typeface="Times New Roman" pitchFamily="18" charset="0"/>
              </a:rPr>
              <a:t>- dans le Gers de la région des coteaux de Gascogne (43°32'55.5"N 1°06'21.4"E)</a:t>
            </a:r>
          </a:p>
          <a:p>
            <a:r>
              <a:rPr lang="fr-FR" sz="2400" dirty="0" smtClean="0">
                <a:latin typeface="Times New Roman" pitchFamily="18" charset="0"/>
                <a:cs typeface="Times New Roman" pitchFamily="18" charset="0"/>
              </a:rPr>
              <a:t>- rotation culturale incluant du « blé-tournesol-blé-colza »</a:t>
            </a:r>
          </a:p>
          <a:p>
            <a:r>
              <a:rPr lang="fr-FR" sz="2400" dirty="0" smtClean="0">
                <a:latin typeface="Times New Roman" pitchFamily="18" charset="0"/>
                <a:cs typeface="Times New Roman" pitchFamily="18" charset="0"/>
              </a:rPr>
              <a:t>- A la date de l’acquisition LiDAR, </a:t>
            </a:r>
            <a:r>
              <a:rPr lang="fr-FR" sz="2400" dirty="0" err="1" smtClean="0">
                <a:latin typeface="Times New Roman" pitchFamily="18" charset="0"/>
                <a:cs typeface="Times New Roman" pitchFamily="18" charset="0"/>
              </a:rPr>
              <a:t>Auradé</a:t>
            </a:r>
            <a:r>
              <a:rPr lang="fr-FR" sz="2400" dirty="0" smtClean="0">
                <a:latin typeface="Times New Roman" pitchFamily="18" charset="0"/>
                <a:cs typeface="Times New Roman" pitchFamily="18" charset="0"/>
              </a:rPr>
              <a:t> est planté en blé sur une surface d’environ 24 hectares</a:t>
            </a:r>
          </a:p>
          <a:p>
            <a:pPr>
              <a:buFontTx/>
              <a:buChar char="-"/>
            </a:pPr>
            <a:r>
              <a:rPr lang="fr-FR" sz="2400" dirty="0" smtClean="0">
                <a:latin typeface="Times New Roman" pitchFamily="18" charset="0"/>
                <a:cs typeface="Times New Roman" pitchFamily="18" charset="0"/>
              </a:rPr>
              <a:t>les mesures terrain sont collectées le jour de l’acquisition LiDAR</a:t>
            </a:r>
          </a:p>
          <a:p>
            <a:pPr>
              <a:buFontTx/>
              <a:buChar char="-"/>
            </a:pPr>
            <a:r>
              <a:rPr lang="fr-FR" sz="2400" dirty="0" smtClean="0">
                <a:latin typeface="Times New Roman" pitchFamily="18" charset="0"/>
                <a:cs typeface="Times New Roman" pitchFamily="18" charset="0"/>
              </a:rPr>
              <a:t>Blé mature :   LAI quasiment nulle, </a:t>
            </a:r>
          </a:p>
          <a:p>
            <a:r>
              <a:rPr lang="fr-FR" sz="2400" dirty="0" smtClean="0">
                <a:latin typeface="Times New Roman" pitchFamily="18" charset="0"/>
                <a:cs typeface="Times New Roman" pitchFamily="18" charset="0"/>
              </a:rPr>
              <a:t> 		Hauteur moyenne = 0,49 m, </a:t>
            </a:r>
            <a:r>
              <a:rPr lang="fr-FR" sz="2400" dirty="0" err="1" smtClean="0">
                <a:latin typeface="Times New Roman" pitchFamily="18" charset="0"/>
                <a:cs typeface="Times New Roman" pitchFamily="18" charset="0"/>
              </a:rPr>
              <a:t>std</a:t>
            </a:r>
            <a:r>
              <a:rPr lang="fr-FR" sz="2400" dirty="0" smtClean="0">
                <a:latin typeface="Times New Roman" pitchFamily="18" charset="0"/>
                <a:cs typeface="Times New Roman" pitchFamily="18" charset="0"/>
              </a:rPr>
              <a:t> = 0,07 m </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ü"/>
              <a:tabLst/>
              <a:defRPr/>
            </a:pPr>
            <a:endParaRPr lang="fr-FR" sz="2800" kern="0" dirty="0" smtClean="0">
              <a:solidFill>
                <a:schemeClr val="accent2"/>
              </a:solidFill>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ü"/>
              <a:tabLst/>
              <a:defRPr/>
            </a:pPr>
            <a:endPar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ü"/>
              <a:tabLst/>
              <a:defRPr/>
            </a:pPr>
            <a:endParaRPr lang="fr-FR" sz="2800" kern="0" dirty="0" smtClean="0">
              <a:solidFill>
                <a:schemeClr val="accent2"/>
              </a:solidFill>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ü"/>
              <a:tabLst/>
              <a:defRPr/>
            </a:pPr>
            <a:r>
              <a:rPr lang="fr-FR" sz="2800" kern="0" dirty="0" smtClean="0">
                <a:solidFill>
                  <a:schemeClr val="accent2"/>
                </a:solidFill>
                <a:latin typeface="Times New Roman" pitchFamily="18" charset="0"/>
                <a:cs typeface="Times New Roman" pitchFamily="18" charset="0"/>
              </a:rPr>
              <a:t>Données LiDAR</a:t>
            </a:r>
            <a:endPar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rPr>
              <a:t> </a:t>
            </a:r>
          </a:p>
          <a:p>
            <a:pPr marL="341313" lvl="0" indent="-341313" defTabSz="449263" fontAlgn="base">
              <a:lnSpc>
                <a:spcPct val="90000"/>
              </a:lnSpc>
              <a:spcBef>
                <a:spcPts val="700"/>
              </a:spcBef>
              <a:spcAft>
                <a:spcPct val="0"/>
              </a:spcAft>
              <a:buClr>
                <a:srgbClr val="FF9900"/>
              </a:buClr>
              <a:buSzPct val="130000"/>
            </a:pPr>
            <a:r>
              <a:rPr lang="fr-FR" sz="2800" kern="0" noProof="0" dirty="0" smtClean="0">
                <a:solidFill>
                  <a:srgbClr val="000099"/>
                </a:solidFill>
                <a:latin typeface="Arial"/>
                <a:cs typeface="Lucida Sans Unicode"/>
              </a:rPr>
              <a:t> </a:t>
            </a:r>
            <a:endParaRPr kumimoji="0" lang="fr-FR" sz="2800" b="0" i="0" u="none" strike="noStrike" kern="0" cap="none" spc="0" normalizeH="0" baseline="0" noProof="0" dirty="0" smtClean="0">
              <a:ln>
                <a:noFill/>
              </a:ln>
              <a:solidFill>
                <a:srgbClr val="000099"/>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pic>
        <p:nvPicPr>
          <p:cNvPr id="6" name="Image 5" descr="aurade.PNG"/>
          <p:cNvPicPr>
            <a:picLocks noChangeAspect="1"/>
          </p:cNvPicPr>
          <p:nvPr/>
        </p:nvPicPr>
        <p:blipFill>
          <a:blip r:embed="rId3" cstate="print"/>
          <a:stretch>
            <a:fillRect/>
          </a:stretch>
        </p:blipFill>
        <p:spPr>
          <a:xfrm>
            <a:off x="2123728" y="2204864"/>
            <a:ext cx="4392488" cy="3600400"/>
          </a:xfrm>
          <a:prstGeom prst="rect">
            <a:avLst/>
          </a:prstGeom>
        </p:spPr>
      </p:pic>
      <p:pic>
        <p:nvPicPr>
          <p:cNvPr id="7" name="Image 6" descr="aurade1.PNG"/>
          <p:cNvPicPr>
            <a:picLocks noChangeAspect="1"/>
          </p:cNvPicPr>
          <p:nvPr/>
        </p:nvPicPr>
        <p:blipFill>
          <a:blip r:embed="rId4" cstate="print"/>
          <a:stretch>
            <a:fillRect/>
          </a:stretch>
        </p:blipFill>
        <p:spPr>
          <a:xfrm>
            <a:off x="2123728" y="3861048"/>
            <a:ext cx="2880320" cy="1872208"/>
          </a:xfrm>
          <a:prstGeom prst="rect">
            <a:avLst/>
          </a:prstGeom>
        </p:spPr>
      </p:pic>
      <p:sp>
        <p:nvSpPr>
          <p:cNvPr id="8"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Sites expérimentaux et données LiDAR</a:t>
            </a:r>
          </a:p>
        </p:txBody>
      </p:sp>
      <p:sp>
        <p:nvSpPr>
          <p:cNvPr id="9" name="ZoneTexte 8"/>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28</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14" end="14"/>
                                            </p:txEl>
                                          </p:spTgt>
                                        </p:tgtEl>
                                        <p:attrNameLst>
                                          <p:attrName>style.visibility</p:attrName>
                                        </p:attrNameLst>
                                      </p:cBhvr>
                                      <p:to>
                                        <p:strVal val="visible"/>
                                      </p:to>
                                    </p:set>
                                    <p:animEffect transition="in" filter="checkerboard(across)">
                                      <p:cBhvr>
                                        <p:cTn id="17" dur="500"/>
                                        <p:tgtEl>
                                          <p:spTgt spid="3">
                                            <p:txEl>
                                              <p:pRg st="14" end="1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checkerboard(across)">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mph" presetSubtype="0" fill="hold" nodeType="clickEffect">
                                  <p:stCondLst>
                                    <p:cond delay="0"/>
                                  </p:stCondLst>
                                  <p:childTnLst>
                                    <p:animScale>
                                      <p:cBhvr>
                                        <p:cTn id="32" dur="2000" fill="hold"/>
                                        <p:tgtEl>
                                          <p:spTgt spid="7"/>
                                        </p:tgtEl>
                                      </p:cBhvr>
                                      <p:by x="150000" y="150000"/>
                                    </p:animScale>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nodeType="clickEffect">
                                  <p:stCondLst>
                                    <p:cond delay="0"/>
                                  </p:stCondLst>
                                  <p:childTnLst>
                                    <p:anim calcmode="lin" valueType="num">
                                      <p:cBhvr additive="base">
                                        <p:cTn id="36" dur="500"/>
                                        <p:tgtEl>
                                          <p:spTgt spid="6"/>
                                        </p:tgtEl>
                                        <p:attrNameLst>
                                          <p:attrName>ppt_x</p:attrName>
                                        </p:attrNameLst>
                                      </p:cBhvr>
                                      <p:tavLst>
                                        <p:tav tm="0">
                                          <p:val>
                                            <p:strVal val="ppt_x"/>
                                          </p:val>
                                        </p:tav>
                                        <p:tav tm="100000">
                                          <p:val>
                                            <p:strVal val="ppt_x"/>
                                          </p:val>
                                        </p:tav>
                                      </p:tavLst>
                                    </p:anim>
                                    <p:anim calcmode="lin" valueType="num">
                                      <p:cBhvr additive="base">
                                        <p:cTn id="37" dur="500"/>
                                        <p:tgtEl>
                                          <p:spTgt spid="6"/>
                                        </p:tgtEl>
                                        <p:attrNameLst>
                                          <p:attrName>ppt_y</p:attrName>
                                        </p:attrNameLst>
                                      </p:cBhvr>
                                      <p:tavLst>
                                        <p:tav tm="0">
                                          <p:val>
                                            <p:strVal val="ppt_y"/>
                                          </p:val>
                                        </p:tav>
                                        <p:tav tm="100000">
                                          <p:val>
                                            <p:strVal val="1+ppt_h/2"/>
                                          </p:val>
                                        </p:tav>
                                      </p:tavLst>
                                    </p:anim>
                                    <p:set>
                                      <p:cBhvr>
                                        <p:cTn id="38" dur="1" fill="hold">
                                          <p:stCondLst>
                                            <p:cond delay="499"/>
                                          </p:stCondLst>
                                        </p:cTn>
                                        <p:tgtEl>
                                          <p:spTgt spid="6"/>
                                        </p:tgtEl>
                                        <p:attrNameLst>
                                          <p:attrName>style.visibility</p:attrName>
                                        </p:attrNameLst>
                                      </p:cBhvr>
                                      <p:to>
                                        <p:strVal val="hidden"/>
                                      </p:to>
                                    </p:set>
                                  </p:childTnLst>
                                </p:cTn>
                              </p:par>
                              <p:par>
                                <p:cTn id="39" presetID="2" presetClass="exit" presetSubtype="4" fill="hold" nodeType="withEffect">
                                  <p:stCondLst>
                                    <p:cond delay="0"/>
                                  </p:stCondLst>
                                  <p:childTnLst>
                                    <p:anim calcmode="lin" valueType="num">
                                      <p:cBhvr additive="base">
                                        <p:cTn id="40" dur="500"/>
                                        <p:tgtEl>
                                          <p:spTgt spid="7"/>
                                        </p:tgtEl>
                                        <p:attrNameLst>
                                          <p:attrName>ppt_x</p:attrName>
                                        </p:attrNameLst>
                                      </p:cBhvr>
                                      <p:tavLst>
                                        <p:tav tm="0">
                                          <p:val>
                                            <p:strVal val="ppt_x"/>
                                          </p:val>
                                        </p:tav>
                                        <p:tav tm="100000">
                                          <p:val>
                                            <p:strVal val="ppt_x"/>
                                          </p:val>
                                        </p:tav>
                                      </p:tavLst>
                                    </p:anim>
                                    <p:anim calcmode="lin" valueType="num">
                                      <p:cBhvr additive="base">
                                        <p:cTn id="41" dur="500"/>
                                        <p:tgtEl>
                                          <p:spTgt spid="7"/>
                                        </p:tgtEl>
                                        <p:attrNameLst>
                                          <p:attrName>ppt_y</p:attrName>
                                        </p:attrNameLst>
                                      </p:cBhvr>
                                      <p:tavLst>
                                        <p:tav tm="0">
                                          <p:val>
                                            <p:strVal val="ppt_y"/>
                                          </p:val>
                                        </p:tav>
                                        <p:tav tm="100000">
                                          <p:val>
                                            <p:strVal val="1+ppt_h/2"/>
                                          </p:val>
                                        </p:tav>
                                      </p:tavLst>
                                    </p:anim>
                                    <p:set>
                                      <p:cBhvr>
                                        <p:cTn id="42" dur="1" fill="hold">
                                          <p:stCondLst>
                                            <p:cond delay="499"/>
                                          </p:stCondLst>
                                        </p:cTn>
                                        <p:tgtEl>
                                          <p:spTgt spid="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animEffect transition="in" filter="checkerboard(across)">
                                      <p:cBhvr>
                                        <p:cTn id="47" dur="500"/>
                                        <p:tgtEl>
                                          <p:spTgt spid="3">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3">
                                            <p:txEl>
                                              <p:pRg st="3" end="3"/>
                                            </p:txEl>
                                          </p:spTgt>
                                        </p:tgtEl>
                                        <p:attrNameLst>
                                          <p:attrName>style.visibility</p:attrName>
                                        </p:attrNameLst>
                                      </p:cBhvr>
                                      <p:to>
                                        <p:strVal val="visible"/>
                                      </p:to>
                                    </p:set>
                                    <p:animEffect transition="in" filter="checkerboard(across)">
                                      <p:cBhvr>
                                        <p:cTn id="52" dur="500"/>
                                        <p:tgtEl>
                                          <p:spTgt spid="3">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Effect transition="in" filter="checkerboard(across)">
                                      <p:cBhvr>
                                        <p:cTn id="57" dur="500"/>
                                        <p:tgtEl>
                                          <p:spTgt spid="3">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nodeType="clickEffect">
                                  <p:stCondLst>
                                    <p:cond delay="0"/>
                                  </p:stCondLst>
                                  <p:childTnLst>
                                    <p:set>
                                      <p:cBhvr>
                                        <p:cTn id="61" dur="1" fill="hold">
                                          <p:stCondLst>
                                            <p:cond delay="0"/>
                                          </p:stCondLst>
                                        </p:cTn>
                                        <p:tgtEl>
                                          <p:spTgt spid="3">
                                            <p:txEl>
                                              <p:pRg st="5" end="5"/>
                                            </p:txEl>
                                          </p:spTgt>
                                        </p:tgtEl>
                                        <p:attrNameLst>
                                          <p:attrName>style.visibility</p:attrName>
                                        </p:attrNameLst>
                                      </p:cBhvr>
                                      <p:to>
                                        <p:strVal val="visible"/>
                                      </p:to>
                                    </p:set>
                                    <p:animEffect transition="in" filter="checkerboard(across)">
                                      <p:cBhvr>
                                        <p:cTn id="62" dur="500"/>
                                        <p:tgtEl>
                                          <p:spTgt spid="3">
                                            <p:txEl>
                                              <p:p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nodeType="click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animEffect transition="in" filter="checkerboard(across)">
                                      <p:cBhvr>
                                        <p:cTn id="67" dur="500"/>
                                        <p:tgtEl>
                                          <p:spTgt spid="3">
                                            <p:txEl>
                                              <p:p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5" presetClass="entr" presetSubtype="10" fill="hold" nodeType="clickEffect">
                                  <p:stCondLst>
                                    <p:cond delay="0"/>
                                  </p:stCondLst>
                                  <p:childTnLst>
                                    <p:set>
                                      <p:cBhvr>
                                        <p:cTn id="71" dur="1" fill="hold">
                                          <p:stCondLst>
                                            <p:cond delay="0"/>
                                          </p:stCondLst>
                                        </p:cTn>
                                        <p:tgtEl>
                                          <p:spTgt spid="3">
                                            <p:txEl>
                                              <p:pRg st="7" end="7"/>
                                            </p:txEl>
                                          </p:spTgt>
                                        </p:tgtEl>
                                        <p:attrNameLst>
                                          <p:attrName>style.visibility</p:attrName>
                                        </p:attrNameLst>
                                      </p:cBhvr>
                                      <p:to>
                                        <p:strVal val="visible"/>
                                      </p:to>
                                    </p:set>
                                    <p:animEffect transition="in" filter="checkerboard(across)">
                                      <p:cBhvr>
                                        <p:cTn id="72" dur="500"/>
                                        <p:tgtEl>
                                          <p:spTgt spid="3">
                                            <p:txEl>
                                              <p:pRg st="7" end="7"/>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 presetClass="entr" presetSubtype="10" fill="hold" nodeType="clickEffect">
                                  <p:stCondLst>
                                    <p:cond delay="0"/>
                                  </p:stCondLst>
                                  <p:childTnLst>
                                    <p:set>
                                      <p:cBhvr>
                                        <p:cTn id="76" dur="1" fill="hold">
                                          <p:stCondLst>
                                            <p:cond delay="0"/>
                                          </p:stCondLst>
                                        </p:cTn>
                                        <p:tgtEl>
                                          <p:spTgt spid="3">
                                            <p:txEl>
                                              <p:pRg st="8" end="8"/>
                                            </p:txEl>
                                          </p:spTgt>
                                        </p:tgtEl>
                                        <p:attrNameLst>
                                          <p:attrName>style.visibility</p:attrName>
                                        </p:attrNameLst>
                                      </p:cBhvr>
                                      <p:to>
                                        <p:strVal val="visible"/>
                                      </p:to>
                                    </p:set>
                                    <p:animEffect transition="in" filter="checkerboard(across)">
                                      <p:cBhvr>
                                        <p:cTn id="7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800" kern="0" dirty="0" smtClean="0">
                <a:solidFill>
                  <a:schemeClr val="accent2"/>
                </a:solidFill>
                <a:latin typeface="Times New Roman" pitchFamily="18" charset="0"/>
                <a:cs typeface="Times New Roman" pitchFamily="18" charset="0"/>
              </a:rPr>
              <a:t>2) </a:t>
            </a:r>
            <a:r>
              <a:rPr lang="fr-FR" sz="2800" kern="0" dirty="0" err="1" smtClean="0">
                <a:solidFill>
                  <a:schemeClr val="accent2"/>
                </a:solidFill>
                <a:latin typeface="Times New Roman" pitchFamily="18" charset="0"/>
                <a:cs typeface="Times New Roman" pitchFamily="18" charset="0"/>
              </a:rPr>
              <a:t>Lamasquère</a:t>
            </a:r>
            <a:endPar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endParaRPr>
          </a:p>
          <a:p>
            <a:r>
              <a:rPr lang="fr-FR" sz="2400" dirty="0" smtClean="0">
                <a:solidFill>
                  <a:schemeClr val="tx2"/>
                </a:solidFill>
                <a:latin typeface="Times New Roman" pitchFamily="18" charset="0"/>
                <a:cs typeface="Times New Roman" pitchFamily="18" charset="0"/>
              </a:rPr>
              <a:t>- </a:t>
            </a:r>
            <a:r>
              <a:rPr lang="fr-FR" sz="2400" dirty="0" smtClean="0">
                <a:latin typeface="Times New Roman" pitchFamily="18" charset="0"/>
                <a:cs typeface="Times New Roman" pitchFamily="18" charset="0"/>
              </a:rPr>
              <a:t>située sur les terrasses de la Garonne en Haute Garonne</a:t>
            </a:r>
          </a:p>
          <a:p>
            <a:r>
              <a:rPr lang="fr-FR" sz="2400" dirty="0" smtClean="0">
                <a:latin typeface="Times New Roman" pitchFamily="18" charset="0"/>
                <a:cs typeface="Times New Roman" pitchFamily="18" charset="0"/>
              </a:rPr>
              <a:t>- (43°29'47.7"N, 1°14'15.9"E)</a:t>
            </a:r>
          </a:p>
          <a:p>
            <a:r>
              <a:rPr lang="fr-FR" sz="2400" dirty="0" smtClean="0">
                <a:latin typeface="Times New Roman" pitchFamily="18" charset="0"/>
                <a:cs typeface="Times New Roman" pitchFamily="18" charset="0"/>
              </a:rPr>
              <a:t>- rotation culturale incluant du « maïs-blé-maïs-tournesol »</a:t>
            </a:r>
          </a:p>
          <a:p>
            <a:r>
              <a:rPr lang="fr-FR" sz="2400" dirty="0" smtClean="0">
                <a:latin typeface="Times New Roman" pitchFamily="18" charset="0"/>
                <a:cs typeface="Times New Roman" pitchFamily="18" charset="0"/>
              </a:rPr>
              <a:t>- A la date de l’acquisition LiDAR, </a:t>
            </a:r>
            <a:r>
              <a:rPr lang="fr-FR" sz="2400" dirty="0" err="1" smtClean="0">
                <a:latin typeface="Times New Roman" pitchFamily="18" charset="0"/>
                <a:cs typeface="Times New Roman" pitchFamily="18" charset="0"/>
              </a:rPr>
              <a:t>Lamasquère</a:t>
            </a:r>
            <a:r>
              <a:rPr lang="fr-FR" sz="2400" dirty="0" smtClean="0">
                <a:latin typeface="Times New Roman" pitchFamily="18" charset="0"/>
                <a:cs typeface="Times New Roman" pitchFamily="18" charset="0"/>
              </a:rPr>
              <a:t> est planté par le maïs sur une environ 25 hectares</a:t>
            </a:r>
          </a:p>
          <a:p>
            <a:pPr>
              <a:buFontTx/>
              <a:buChar char="-"/>
            </a:pPr>
            <a:r>
              <a:rPr lang="fr-FR" sz="2400" dirty="0" smtClean="0">
                <a:latin typeface="Times New Roman" pitchFamily="18" charset="0"/>
                <a:cs typeface="Times New Roman" pitchFamily="18" charset="0"/>
              </a:rPr>
              <a:t>les mesures terrain ne sont pas collectées le jour de l’acquisition LiDAR =&gt; interpolation temporelle </a:t>
            </a:r>
          </a:p>
          <a:p>
            <a:pPr>
              <a:buFontTx/>
              <a:buChar char="-"/>
            </a:pPr>
            <a:r>
              <a:rPr lang="fr-FR" sz="2400" dirty="0" smtClean="0">
                <a:latin typeface="Times New Roman" pitchFamily="18" charset="0"/>
                <a:cs typeface="Times New Roman" pitchFamily="18" charset="0"/>
              </a:rPr>
              <a:t>Maïs:  LAI =</a:t>
            </a:r>
            <a:r>
              <a:rPr lang="fr-FR" sz="2400" dirty="0" smtClean="0"/>
              <a:t> </a:t>
            </a:r>
            <a:r>
              <a:rPr lang="fr-FR" sz="2400" dirty="0" smtClean="0">
                <a:latin typeface="Times New Roman" pitchFamily="18" charset="0"/>
                <a:cs typeface="Times New Roman" pitchFamily="18" charset="0"/>
              </a:rPr>
              <a:t>2.77, </a:t>
            </a:r>
            <a:r>
              <a:rPr lang="fr-FR" sz="2400" dirty="0" err="1" smtClean="0">
                <a:latin typeface="Times New Roman" pitchFamily="18" charset="0"/>
                <a:cs typeface="Times New Roman" pitchFamily="18" charset="0"/>
              </a:rPr>
              <a:t>std</a:t>
            </a:r>
            <a:r>
              <a:rPr lang="fr-FR" sz="2400" dirty="0" smtClean="0">
                <a:latin typeface="Times New Roman" pitchFamily="18" charset="0"/>
                <a:cs typeface="Times New Roman" pitchFamily="18" charset="0"/>
              </a:rPr>
              <a:t> = 0.6</a:t>
            </a:r>
          </a:p>
          <a:p>
            <a:r>
              <a:rPr lang="fr-FR" sz="2400" dirty="0" smtClean="0">
                <a:latin typeface="Times New Roman" pitchFamily="18" charset="0"/>
                <a:cs typeface="Times New Roman" pitchFamily="18" charset="0"/>
              </a:rPr>
              <a:t> 	Hauteur moyenne = 1.15m, </a:t>
            </a:r>
            <a:r>
              <a:rPr lang="fr-FR" sz="2400" dirty="0" err="1" smtClean="0">
                <a:latin typeface="Times New Roman" pitchFamily="18" charset="0"/>
                <a:cs typeface="Times New Roman" pitchFamily="18" charset="0"/>
              </a:rPr>
              <a:t>std</a:t>
            </a:r>
            <a:r>
              <a:rPr lang="fr-FR" sz="2400" dirty="0" smtClean="0">
                <a:latin typeface="Times New Roman" pitchFamily="18" charset="0"/>
                <a:cs typeface="Times New Roman" pitchFamily="18" charset="0"/>
              </a:rPr>
              <a:t> = 0,16 m </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ü"/>
              <a:tabLst/>
              <a:defRPr/>
            </a:pPr>
            <a:endParaRPr lang="fr-FR" sz="2800" kern="0" dirty="0" smtClean="0">
              <a:solidFill>
                <a:schemeClr val="accent2"/>
              </a:solidFill>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ü"/>
              <a:tabLst/>
              <a:defRPr/>
            </a:pPr>
            <a:endPar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ü"/>
              <a:tabLst/>
              <a:defRPr/>
            </a:pPr>
            <a:endParaRPr lang="fr-FR" sz="2800" kern="0" dirty="0" smtClean="0">
              <a:solidFill>
                <a:schemeClr val="accent2"/>
              </a:solidFill>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ü"/>
              <a:tabLst/>
              <a:defRPr/>
            </a:pPr>
            <a:r>
              <a:rPr lang="fr-FR" sz="2800" kern="0" dirty="0" smtClean="0">
                <a:solidFill>
                  <a:schemeClr val="accent2"/>
                </a:solidFill>
                <a:latin typeface="Times New Roman" pitchFamily="18" charset="0"/>
                <a:cs typeface="Times New Roman" pitchFamily="18" charset="0"/>
              </a:rPr>
              <a:t>Données LiDAR</a:t>
            </a:r>
            <a:endPar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rPr>
              <a:t> </a:t>
            </a:r>
          </a:p>
          <a:p>
            <a:pPr marL="341313" lvl="0" indent="-341313" defTabSz="449263" fontAlgn="base">
              <a:lnSpc>
                <a:spcPct val="90000"/>
              </a:lnSpc>
              <a:spcBef>
                <a:spcPts val="700"/>
              </a:spcBef>
              <a:spcAft>
                <a:spcPct val="0"/>
              </a:spcAft>
              <a:buClr>
                <a:srgbClr val="FF9900"/>
              </a:buClr>
              <a:buSzPct val="130000"/>
            </a:pPr>
            <a:r>
              <a:rPr lang="fr-FR" sz="2800" kern="0" noProof="0" dirty="0" smtClean="0">
                <a:solidFill>
                  <a:srgbClr val="000099"/>
                </a:solidFill>
                <a:latin typeface="Arial"/>
                <a:cs typeface="Lucida Sans Unicode"/>
              </a:rPr>
              <a:t> </a:t>
            </a:r>
            <a:endParaRPr kumimoji="0" lang="fr-FR" sz="2800" b="0" i="0" u="none" strike="noStrike" kern="0" cap="none" spc="0" normalizeH="0" baseline="0" noProof="0" dirty="0" smtClean="0">
              <a:ln>
                <a:noFill/>
              </a:ln>
              <a:solidFill>
                <a:srgbClr val="000099"/>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pic>
        <p:nvPicPr>
          <p:cNvPr id="8" name="Image 7" descr="lamothe.PNG"/>
          <p:cNvPicPr>
            <a:picLocks noChangeAspect="1"/>
          </p:cNvPicPr>
          <p:nvPr/>
        </p:nvPicPr>
        <p:blipFill>
          <a:blip r:embed="rId3" cstate="print"/>
          <a:stretch>
            <a:fillRect/>
          </a:stretch>
        </p:blipFill>
        <p:spPr>
          <a:xfrm>
            <a:off x="2339752" y="2204864"/>
            <a:ext cx="4320480" cy="3600400"/>
          </a:xfrm>
          <a:prstGeom prst="rect">
            <a:avLst/>
          </a:prstGeom>
        </p:spPr>
      </p:pic>
      <p:pic>
        <p:nvPicPr>
          <p:cNvPr id="9" name="Image 8" descr="lamothe1.PNG"/>
          <p:cNvPicPr>
            <a:picLocks noChangeAspect="1"/>
          </p:cNvPicPr>
          <p:nvPr/>
        </p:nvPicPr>
        <p:blipFill>
          <a:blip r:embed="rId4" cstate="print"/>
          <a:stretch>
            <a:fillRect/>
          </a:stretch>
        </p:blipFill>
        <p:spPr>
          <a:xfrm>
            <a:off x="3419872" y="2204864"/>
            <a:ext cx="3240360" cy="2016224"/>
          </a:xfrm>
          <a:prstGeom prst="rect">
            <a:avLst/>
          </a:prstGeom>
        </p:spPr>
      </p:pic>
      <p:sp>
        <p:nvSpPr>
          <p:cNvPr id="10"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Application aux données réelles</a:t>
            </a:r>
          </a:p>
        </p:txBody>
      </p:sp>
      <p:sp>
        <p:nvSpPr>
          <p:cNvPr id="11" name="Titre 1"/>
          <p:cNvSpPr txBox="1">
            <a:spLocks/>
          </p:cNvSpPr>
          <p:nvPr/>
        </p:nvSpPr>
        <p:spPr>
          <a:xfrm>
            <a:off x="259904" y="1970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Sites expérimentaux et données LiDAR</a:t>
            </a:r>
          </a:p>
        </p:txBody>
      </p:sp>
      <p:sp>
        <p:nvSpPr>
          <p:cNvPr id="12" name="ZoneTexte 11"/>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29</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3" end="13"/>
                                            </p:txEl>
                                          </p:spTgt>
                                        </p:tgtEl>
                                        <p:attrNameLst>
                                          <p:attrName>style.visibility</p:attrName>
                                        </p:attrNameLst>
                                      </p:cBhvr>
                                      <p:to>
                                        <p:strVal val="visible"/>
                                      </p:to>
                                    </p:set>
                                    <p:animEffect transition="in" filter="checkerboard(across)">
                                      <p:cBhvr>
                                        <p:cTn id="12" dur="500"/>
                                        <p:tgtEl>
                                          <p:spTgt spid="3">
                                            <p:txEl>
                                              <p:pRg st="13" end="1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ox(in)">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mph" presetSubtype="0" fill="hold" nodeType="clickEffect">
                                  <p:stCondLst>
                                    <p:cond delay="0"/>
                                  </p:stCondLst>
                                  <p:childTnLst>
                                    <p:animScale>
                                      <p:cBhvr>
                                        <p:cTn id="27" dur="2000" fill="hold"/>
                                        <p:tgtEl>
                                          <p:spTgt spid="9"/>
                                        </p:tgtEl>
                                      </p:cBhvr>
                                      <p:by x="150000" y="150000"/>
                                    </p:animScale>
                                  </p:childTnLst>
                                </p:cTn>
                              </p:par>
                            </p:childTnLst>
                          </p:cTn>
                        </p:par>
                      </p:childTnLst>
                    </p:cTn>
                  </p:par>
                  <p:par>
                    <p:cTn id="28" fill="hold">
                      <p:stCondLst>
                        <p:cond delay="indefinite"/>
                      </p:stCondLst>
                      <p:childTnLst>
                        <p:par>
                          <p:cTn id="29" fill="hold">
                            <p:stCondLst>
                              <p:cond delay="0"/>
                            </p:stCondLst>
                            <p:childTnLst>
                              <p:par>
                                <p:cTn id="30" presetID="2" presetClass="exit" presetSubtype="4" fill="hold" nodeType="clickEffect">
                                  <p:stCondLst>
                                    <p:cond delay="0"/>
                                  </p:stCondLst>
                                  <p:childTnLst>
                                    <p:anim calcmode="lin" valueType="num">
                                      <p:cBhvr additive="base">
                                        <p:cTn id="31" dur="500"/>
                                        <p:tgtEl>
                                          <p:spTgt spid="9"/>
                                        </p:tgtEl>
                                        <p:attrNameLst>
                                          <p:attrName>ppt_x</p:attrName>
                                        </p:attrNameLst>
                                      </p:cBhvr>
                                      <p:tavLst>
                                        <p:tav tm="0">
                                          <p:val>
                                            <p:strVal val="ppt_x"/>
                                          </p:val>
                                        </p:tav>
                                        <p:tav tm="100000">
                                          <p:val>
                                            <p:strVal val="ppt_x"/>
                                          </p:val>
                                        </p:tav>
                                      </p:tavLst>
                                    </p:anim>
                                    <p:anim calcmode="lin" valueType="num">
                                      <p:cBhvr additive="base">
                                        <p:cTn id="32" dur="500"/>
                                        <p:tgtEl>
                                          <p:spTgt spid="9"/>
                                        </p:tgtEl>
                                        <p:attrNameLst>
                                          <p:attrName>ppt_y</p:attrName>
                                        </p:attrNameLst>
                                      </p:cBhvr>
                                      <p:tavLst>
                                        <p:tav tm="0">
                                          <p:val>
                                            <p:strVal val="ppt_y"/>
                                          </p:val>
                                        </p:tav>
                                        <p:tav tm="100000">
                                          <p:val>
                                            <p:strVal val="1+ppt_h/2"/>
                                          </p:val>
                                        </p:tav>
                                      </p:tavLst>
                                    </p:anim>
                                    <p:set>
                                      <p:cBhvr>
                                        <p:cTn id="33" dur="1" fill="hold">
                                          <p:stCondLst>
                                            <p:cond delay="499"/>
                                          </p:stCondLst>
                                        </p:cTn>
                                        <p:tgtEl>
                                          <p:spTgt spid="9"/>
                                        </p:tgtEl>
                                        <p:attrNameLst>
                                          <p:attrName>style.visibility</p:attrName>
                                        </p:attrNameLst>
                                      </p:cBhvr>
                                      <p:to>
                                        <p:strVal val="hidden"/>
                                      </p:to>
                                    </p:set>
                                  </p:childTnLst>
                                </p:cTn>
                              </p:par>
                              <p:par>
                                <p:cTn id="34" presetID="2" presetClass="exit" presetSubtype="4" fill="hold" nodeType="withEffect">
                                  <p:stCondLst>
                                    <p:cond delay="0"/>
                                  </p:stCondLst>
                                  <p:childTnLst>
                                    <p:anim calcmode="lin" valueType="num">
                                      <p:cBhvr additive="base">
                                        <p:cTn id="35" dur="500"/>
                                        <p:tgtEl>
                                          <p:spTgt spid="8"/>
                                        </p:tgtEl>
                                        <p:attrNameLst>
                                          <p:attrName>ppt_x</p:attrName>
                                        </p:attrNameLst>
                                      </p:cBhvr>
                                      <p:tavLst>
                                        <p:tav tm="0">
                                          <p:val>
                                            <p:strVal val="ppt_x"/>
                                          </p:val>
                                        </p:tav>
                                        <p:tav tm="100000">
                                          <p:val>
                                            <p:strVal val="ppt_x"/>
                                          </p:val>
                                        </p:tav>
                                      </p:tavLst>
                                    </p:anim>
                                    <p:anim calcmode="lin" valueType="num">
                                      <p:cBhvr additive="base">
                                        <p:cTn id="36" dur="500"/>
                                        <p:tgtEl>
                                          <p:spTgt spid="8"/>
                                        </p:tgtEl>
                                        <p:attrNameLst>
                                          <p:attrName>ppt_y</p:attrName>
                                        </p:attrNameLst>
                                      </p:cBhvr>
                                      <p:tavLst>
                                        <p:tav tm="0">
                                          <p:val>
                                            <p:strVal val="ppt_y"/>
                                          </p:val>
                                        </p:tav>
                                        <p:tav tm="100000">
                                          <p:val>
                                            <p:strVal val="1+ppt_h/2"/>
                                          </p:val>
                                        </p:tav>
                                      </p:tavLst>
                                    </p:anim>
                                    <p:set>
                                      <p:cBhvr>
                                        <p:cTn id="37" dur="1" fill="hold">
                                          <p:stCondLst>
                                            <p:cond delay="499"/>
                                          </p:stCondLst>
                                        </p:cTn>
                                        <p:tgtEl>
                                          <p:spTgt spid="8"/>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3">
                                            <p:txEl>
                                              <p:pRg st="1" end="1"/>
                                            </p:txEl>
                                          </p:spTgt>
                                        </p:tgtEl>
                                        <p:attrNameLst>
                                          <p:attrName>style.visibility</p:attrName>
                                        </p:attrNameLst>
                                      </p:cBhvr>
                                      <p:to>
                                        <p:strVal val="visible"/>
                                      </p:to>
                                    </p:set>
                                    <p:animEffect transition="in" filter="checkerboard(across)">
                                      <p:cBhvr>
                                        <p:cTn id="42" dur="500"/>
                                        <p:tgtEl>
                                          <p:spTgt spid="3">
                                            <p:txEl>
                                              <p:pRg st="1" end="1"/>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checkerboard(across)">
                                      <p:cBhvr>
                                        <p:cTn id="45" dur="500"/>
                                        <p:tgtEl>
                                          <p:spTgt spid="3">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checkerboard(across)">
                                      <p:cBhvr>
                                        <p:cTn id="50" dur="5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 presetClass="entr" presetSubtype="10" fill="hold"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checkerboard(across)">
                                      <p:cBhvr>
                                        <p:cTn id="55" dur="500"/>
                                        <p:tgtEl>
                                          <p:spTgt spid="3">
                                            <p:txEl>
                                              <p:pRg st="4" end="4"/>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 presetClass="entr" presetSubtype="10" fill="hold" nodeType="clickEffect">
                                  <p:stCondLst>
                                    <p:cond delay="0"/>
                                  </p:stCondLst>
                                  <p:childTnLst>
                                    <p:set>
                                      <p:cBhvr>
                                        <p:cTn id="59" dur="1" fill="hold">
                                          <p:stCondLst>
                                            <p:cond delay="0"/>
                                          </p:stCondLst>
                                        </p:cTn>
                                        <p:tgtEl>
                                          <p:spTgt spid="3">
                                            <p:txEl>
                                              <p:pRg st="5" end="5"/>
                                            </p:txEl>
                                          </p:spTgt>
                                        </p:tgtEl>
                                        <p:attrNameLst>
                                          <p:attrName>style.visibility</p:attrName>
                                        </p:attrNameLst>
                                      </p:cBhvr>
                                      <p:to>
                                        <p:strVal val="visible"/>
                                      </p:to>
                                    </p:set>
                                    <p:animEffect transition="in" filter="checkerboard(across)">
                                      <p:cBhvr>
                                        <p:cTn id="60" dur="500"/>
                                        <p:tgtEl>
                                          <p:spTgt spid="3">
                                            <p:txEl>
                                              <p:pRg st="5" end="5"/>
                                            </p:txEl>
                                          </p:spTgt>
                                        </p:tgtEl>
                                      </p:cBhvr>
                                    </p:animEffect>
                                  </p:childTnLst>
                                </p:cTn>
                              </p:par>
                              <p:par>
                                <p:cTn id="61" presetID="5" presetClass="entr" presetSubtype="10" fill="hold" nodeType="with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Effect transition="in" filter="checkerboard(across)">
                                      <p:cBhvr>
                                        <p:cTn id="63" dur="500"/>
                                        <p:tgtEl>
                                          <p:spTgt spid="3">
                                            <p:txEl>
                                              <p:pRg st="6" end="6"/>
                                            </p:txEl>
                                          </p:spTgt>
                                        </p:tgtEl>
                                      </p:cBhvr>
                                    </p:animEffect>
                                  </p:childTnLst>
                                </p:cTn>
                              </p:par>
                              <p:par>
                                <p:cTn id="64" presetID="5" presetClass="entr" presetSubtype="10" fill="hold" nodeType="withEffect">
                                  <p:stCondLst>
                                    <p:cond delay="0"/>
                                  </p:stCondLst>
                                  <p:childTnLst>
                                    <p:set>
                                      <p:cBhvr>
                                        <p:cTn id="65" dur="1" fill="hold">
                                          <p:stCondLst>
                                            <p:cond delay="0"/>
                                          </p:stCondLst>
                                        </p:cTn>
                                        <p:tgtEl>
                                          <p:spTgt spid="3">
                                            <p:txEl>
                                              <p:pRg st="7" end="7"/>
                                            </p:txEl>
                                          </p:spTgt>
                                        </p:tgtEl>
                                        <p:attrNameLst>
                                          <p:attrName>style.visibility</p:attrName>
                                        </p:attrNameLst>
                                      </p:cBhvr>
                                      <p:to>
                                        <p:strVal val="visible"/>
                                      </p:to>
                                    </p:set>
                                    <p:animEffect transition="in" filter="checkerboard(across)">
                                      <p:cBhvr>
                                        <p:cTn id="6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ü"/>
              <a:tabLst/>
              <a:defRPr/>
            </a:pPr>
            <a:r>
              <a:rPr lang="fr-FR" sz="2800" kern="0" dirty="0" smtClean="0">
                <a:solidFill>
                  <a:schemeClr val="accent2"/>
                </a:solidFill>
                <a:latin typeface="Times New Roman" pitchFamily="18" charset="0"/>
                <a:cs typeface="Times New Roman" pitchFamily="18" charset="0"/>
              </a:rPr>
              <a:t>Données LiDAR</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lang="fr-FR" sz="2800" kern="0" dirty="0" smtClean="0">
              <a:solidFill>
                <a:schemeClr val="accent2"/>
              </a:solidFill>
              <a:latin typeface="Times New Roman" pitchFamily="18" charset="0"/>
              <a:cs typeface="Times New Roman" pitchFamily="18" charset="0"/>
            </a:endParaRPr>
          </a:p>
          <a:p>
            <a:pPr marL="342900" indent="-342900" algn="just">
              <a:buClr>
                <a:schemeClr val="accent1"/>
              </a:buClr>
              <a:buFont typeface="Arial" panose="020B0604020202020204" pitchFamily="34" charset="0"/>
              <a:buChar char="•"/>
            </a:pPr>
            <a:r>
              <a:rPr lang="fr-FR" sz="2000" dirty="0" smtClean="0">
                <a:latin typeface="Times New Roman" pitchFamily="18" charset="0"/>
                <a:cs typeface="Times New Roman" pitchFamily="18" charset="0"/>
              </a:rPr>
              <a:t>Collectées dans le cadre du projet de recherche AHSPECT : (Agricultural </a:t>
            </a:r>
            <a:r>
              <a:rPr lang="fr-FR" sz="2000" dirty="0" err="1" smtClean="0">
                <a:latin typeface="Times New Roman" pitchFamily="18" charset="0"/>
                <a:cs typeface="Times New Roman" pitchFamily="18" charset="0"/>
              </a:rPr>
              <a:t>Health</a:t>
            </a: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SPECTrometry</a:t>
            </a:r>
            <a:r>
              <a:rPr lang="fr-FR" sz="2000" dirty="0" smtClean="0">
                <a:latin typeface="Times New Roman" pitchFamily="18" charset="0"/>
                <a:cs typeface="Times New Roman" pitchFamily="18" charset="0"/>
              </a:rPr>
              <a:t>): étudier et surveiller la santé des cultures dominantes dans le sud-ouest de la France.</a:t>
            </a:r>
            <a:endParaRPr lang="en-US" sz="2000" dirty="0" smtClean="0">
              <a:latin typeface="Times New Roman" pitchFamily="18" charset="0"/>
              <a:cs typeface="Times New Roman" pitchFamily="18" charset="0"/>
            </a:endParaRPr>
          </a:p>
          <a:p>
            <a:pPr marL="342900" indent="-342900" algn="just">
              <a:buClr>
                <a:schemeClr val="accent1"/>
              </a:buClr>
              <a:buFont typeface="Arial" panose="020B0604020202020204" pitchFamily="34" charset="0"/>
              <a:buChar char="•"/>
            </a:pPr>
            <a:r>
              <a:rPr lang="en-US" sz="2000" dirty="0" err="1" smtClean="0">
                <a:latin typeface="Times New Roman" pitchFamily="18" charset="0"/>
                <a:cs typeface="Times New Roman" pitchFamily="18" charset="0"/>
              </a:rPr>
              <a:t>Acquis</a:t>
            </a:r>
            <a:r>
              <a:rPr lang="en-US" sz="2000" dirty="0" smtClean="0">
                <a:latin typeface="Times New Roman" pitchFamily="18" charset="0"/>
                <a:cs typeface="Times New Roman" pitchFamily="18" charset="0"/>
              </a:rPr>
              <a:t> le 23 </a:t>
            </a:r>
            <a:r>
              <a:rPr lang="en-US" sz="2000" dirty="0" err="1" smtClean="0">
                <a:latin typeface="Times New Roman" pitchFamily="18" charset="0"/>
                <a:cs typeface="Times New Roman" pitchFamily="18" charset="0"/>
              </a:rPr>
              <a:t>Juin</a:t>
            </a:r>
            <a:r>
              <a:rPr lang="en-US" sz="2000" dirty="0" smtClean="0">
                <a:latin typeface="Times New Roman" pitchFamily="18" charset="0"/>
                <a:cs typeface="Times New Roman" pitchFamily="18" charset="0"/>
              </a:rPr>
              <a:t>  2015.</a:t>
            </a:r>
          </a:p>
          <a:p>
            <a:pPr marL="342900" indent="-342900" algn="just">
              <a:buClr>
                <a:schemeClr val="accent1"/>
              </a:buClr>
              <a:buFont typeface="Arial" panose="020B0604020202020204" pitchFamily="34" charset="0"/>
              <a:buChar char="•"/>
            </a:pPr>
            <a:r>
              <a:rPr lang="en-US" sz="2000" dirty="0" err="1" smtClean="0">
                <a:latin typeface="Times New Roman" pitchFamily="18" charset="0"/>
                <a:cs typeface="Times New Roman" pitchFamily="18" charset="0"/>
              </a:rPr>
              <a:t>Lignes</a:t>
            </a:r>
            <a:r>
              <a:rPr lang="en-US" sz="2000" dirty="0" smtClean="0">
                <a:latin typeface="Times New Roman" pitchFamily="18" charset="0"/>
                <a:cs typeface="Times New Roman" pitchFamily="18" charset="0"/>
              </a:rPr>
              <a:t> de </a:t>
            </a:r>
            <a:r>
              <a:rPr lang="en-US" sz="2000" dirty="0" err="1" smtClean="0">
                <a:latin typeface="Times New Roman" pitchFamily="18" charset="0"/>
                <a:cs typeface="Times New Roman" pitchFamily="18" charset="0"/>
              </a:rPr>
              <a:t>vol</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couvrant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une</a:t>
            </a:r>
            <a:r>
              <a:rPr lang="en-US" sz="2000" dirty="0" smtClean="0">
                <a:latin typeface="Times New Roman" pitchFamily="18" charset="0"/>
                <a:cs typeface="Times New Roman" pitchFamily="18" charset="0"/>
              </a:rPr>
              <a:t> large surfaces des sites </a:t>
            </a:r>
            <a:r>
              <a:rPr lang="en-US" sz="2000" dirty="0" err="1" smtClean="0">
                <a:latin typeface="Times New Roman" pitchFamily="18" charset="0"/>
                <a:cs typeface="Times New Roman" pitchFamily="18" charset="0"/>
              </a:rPr>
              <a:t>expérimentaux</a:t>
            </a:r>
            <a:endParaRPr lang="en-US" sz="2000" dirty="0" smtClean="0">
              <a:latin typeface="Times New Roman" pitchFamily="18" charset="0"/>
              <a:cs typeface="Times New Roman" pitchFamily="18" charset="0"/>
            </a:endParaRPr>
          </a:p>
          <a:p>
            <a:pPr>
              <a:buClr>
                <a:schemeClr val="accent1"/>
              </a:buClr>
            </a:pPr>
            <a:endParaRPr lang="fr-FR" sz="2000" dirty="0" smtClean="0">
              <a:latin typeface="Times New Roman" pitchFamily="18" charset="0"/>
              <a:cs typeface="Times New Roman" pitchFamily="18" charset="0"/>
            </a:endParaRPr>
          </a:p>
          <a:p>
            <a:pPr algn="just">
              <a:buClr>
                <a:schemeClr val="accent1"/>
              </a:buClr>
            </a:pPr>
            <a:r>
              <a:rPr lang="fr-FR" sz="2000" dirty="0" smtClean="0">
                <a:latin typeface="Times New Roman" pitchFamily="18" charset="0"/>
                <a:cs typeface="Times New Roman" pitchFamily="18" charset="0"/>
              </a:rPr>
              <a:t>Caractéristiques</a:t>
            </a:r>
            <a:r>
              <a:rPr lang="en-US" sz="2000" dirty="0" smtClean="0">
                <a:latin typeface="Times New Roman" pitchFamily="18" charset="0"/>
                <a:cs typeface="Times New Roman" pitchFamily="18" charset="0"/>
              </a:rPr>
              <a:t> du LiDAR :                  </a:t>
            </a:r>
          </a:p>
          <a:p>
            <a:pPr algn="just">
              <a:buClr>
                <a:schemeClr val="accent1"/>
              </a:buClr>
            </a:pPr>
            <a:r>
              <a:rPr lang="en-US" sz="2000" dirty="0" smtClean="0">
                <a:latin typeface="Times New Roman" pitchFamily="18" charset="0"/>
                <a:cs typeface="Times New Roman" pitchFamily="18" charset="0"/>
              </a:rPr>
              <a:t>                                     - Instrument </a:t>
            </a:r>
            <a:r>
              <a:rPr lang="en-US" sz="2000" dirty="0" err="1" smtClean="0">
                <a:latin typeface="Times New Roman" pitchFamily="18" charset="0"/>
                <a:cs typeface="Times New Roman" pitchFamily="18" charset="0"/>
              </a:rPr>
              <a:t>Leica</a:t>
            </a:r>
            <a:r>
              <a:rPr lang="en-US" sz="2000" dirty="0" smtClean="0">
                <a:latin typeface="Times New Roman" pitchFamily="18" charset="0"/>
                <a:cs typeface="Times New Roman" pitchFamily="18" charset="0"/>
              </a:rPr>
              <a:t> ALS50-II </a:t>
            </a:r>
          </a:p>
          <a:p>
            <a:r>
              <a:rPr lang="en-US" sz="2000" dirty="0" smtClean="0">
                <a:latin typeface="Times New Roman" pitchFamily="18" charset="0"/>
                <a:cs typeface="Times New Roman" pitchFamily="18" charset="0"/>
              </a:rPr>
              <a:t>                                     - </a:t>
            </a:r>
            <a:r>
              <a:rPr lang="en-US" sz="2000" dirty="0" err="1" smtClean="0">
                <a:latin typeface="Times New Roman" pitchFamily="18" charset="0"/>
                <a:cs typeface="Times New Roman" pitchFamily="18" charset="0"/>
              </a:rPr>
              <a:t>Empreinte</a:t>
            </a:r>
            <a:r>
              <a:rPr lang="en-US" sz="2000" dirty="0" smtClean="0">
                <a:latin typeface="Times New Roman" pitchFamily="18" charset="0"/>
                <a:cs typeface="Times New Roman" pitchFamily="18" charset="0"/>
              </a:rPr>
              <a:t> ~ 22 cm à 1000m </a:t>
            </a:r>
            <a:r>
              <a:rPr lang="en-US" sz="2000" dirty="0" err="1" smtClean="0">
                <a:latin typeface="Times New Roman" pitchFamily="18" charset="0"/>
                <a:cs typeface="Times New Roman" pitchFamily="18" charset="0"/>
              </a:rPr>
              <a:t>d’altitude</a:t>
            </a:r>
            <a:r>
              <a:rPr lang="en-US" sz="2000" dirty="0" smtClean="0">
                <a:latin typeface="Times New Roman" pitchFamily="18" charset="0"/>
                <a:cs typeface="Times New Roman" pitchFamily="18" charset="0"/>
              </a:rPr>
              <a:t> de </a:t>
            </a:r>
            <a:r>
              <a:rPr lang="en-US" sz="2000" dirty="0" err="1" smtClean="0">
                <a:latin typeface="Times New Roman" pitchFamily="18" charset="0"/>
                <a:cs typeface="Times New Roman" pitchFamily="18" charset="0"/>
              </a:rPr>
              <a:t>vol</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 </a:t>
            </a:r>
            <a:r>
              <a:rPr lang="en-US" sz="2000" dirty="0" err="1" smtClean="0">
                <a:latin typeface="Times New Roman" pitchFamily="18" charset="0"/>
                <a:cs typeface="Times New Roman" pitchFamily="18" charset="0"/>
              </a:rPr>
              <a:t>Longueur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d’onde</a:t>
            </a:r>
            <a:r>
              <a:rPr lang="en-US" sz="2000" dirty="0" smtClean="0">
                <a:latin typeface="Times New Roman" pitchFamily="18" charset="0"/>
                <a:cs typeface="Times New Roman" pitchFamily="18" charset="0"/>
              </a:rPr>
              <a:t> :1064 nm  </a:t>
            </a:r>
          </a:p>
          <a:p>
            <a:r>
              <a:rPr lang="en-US" sz="2000" dirty="0" smtClean="0">
                <a:latin typeface="Times New Roman" pitchFamily="18" charset="0"/>
                <a:cs typeface="Times New Roman" pitchFamily="18" charset="0"/>
              </a:rPr>
              <a:t>                                     - </a:t>
            </a:r>
            <a:r>
              <a:rPr lang="en-US" sz="2000" dirty="0" err="1" smtClean="0">
                <a:latin typeface="Times New Roman" pitchFamily="18" charset="0"/>
                <a:cs typeface="Times New Roman" pitchFamily="18" charset="0"/>
              </a:rPr>
              <a:t>Echantillonnage</a:t>
            </a:r>
            <a:r>
              <a:rPr lang="en-US" sz="2000" dirty="0" smtClean="0">
                <a:latin typeface="Times New Roman" pitchFamily="18" charset="0"/>
                <a:cs typeface="Times New Roman" pitchFamily="18" charset="0"/>
              </a:rPr>
              <a:t>: 2 ns (30 cm)</a:t>
            </a: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800" b="0" i="0" u="none" strike="noStrike" kern="0" cap="none" spc="0" normalizeH="0" baseline="0" dirty="0" smtClean="0">
                <a:ln>
                  <a:noFill/>
                </a:ln>
                <a:solidFill>
                  <a:schemeClr val="accent2"/>
                </a:solidFill>
                <a:effectLst/>
                <a:uLnTx/>
                <a:uFillTx/>
                <a:latin typeface="Times New Roman" pitchFamily="18" charset="0"/>
                <a:cs typeface="Times New Roman" pitchFamily="18" charset="0"/>
              </a:rPr>
              <a:t> </a:t>
            </a:r>
          </a:p>
          <a:p>
            <a:pPr marL="341313" lvl="0" indent="-341313" defTabSz="449263" fontAlgn="base">
              <a:lnSpc>
                <a:spcPct val="90000"/>
              </a:lnSpc>
              <a:spcBef>
                <a:spcPts val="700"/>
              </a:spcBef>
              <a:spcAft>
                <a:spcPct val="0"/>
              </a:spcAft>
              <a:buClr>
                <a:srgbClr val="FF9900"/>
              </a:buClr>
              <a:buSzPct val="130000"/>
            </a:pPr>
            <a:r>
              <a:rPr lang="fr-FR" sz="2800" kern="0" noProof="0" dirty="0" smtClean="0">
                <a:solidFill>
                  <a:srgbClr val="000099"/>
                </a:solidFill>
                <a:latin typeface="Arial"/>
                <a:cs typeface="Lucida Sans Unicode"/>
              </a:rPr>
              <a:t> </a:t>
            </a:r>
            <a:endParaRPr kumimoji="0" lang="fr-FR" sz="2800" b="0" i="0" u="none" strike="noStrike" kern="0" cap="none" spc="0" normalizeH="0" baseline="0" noProof="0" dirty="0" smtClean="0">
              <a:ln>
                <a:noFill/>
              </a:ln>
              <a:solidFill>
                <a:srgbClr val="000099"/>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7"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Sites expérimentaux et données LiDAR</a:t>
            </a:r>
          </a:p>
        </p:txBody>
      </p:sp>
      <p:sp>
        <p:nvSpPr>
          <p:cNvPr id="6" name="ZoneTexte 5"/>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30</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heckerboard(across)">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checkerboard(across)">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checkerboard(across)">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checkerboard(across)">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checkerboard(across)">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4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908720"/>
            <a:ext cx="8928992" cy="5256584"/>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Bonnes</a:t>
            </a:r>
            <a:r>
              <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rPr>
              <a:t> estimations de la hauteur et LAI indépendamment de:</a:t>
            </a:r>
          </a:p>
          <a:p>
            <a:pPr marL="341313" marR="0" lvl="0" indent="-341313" algn="l" defTabSz="449263" rtl="0" eaLnBrk="1" fontAlgn="base" latinLnBrk="0" hangingPunct="1">
              <a:lnSpc>
                <a:spcPct val="90000"/>
              </a:lnSpc>
              <a:spcBef>
                <a:spcPts val="700"/>
              </a:spcBef>
              <a:spcAft>
                <a:spcPct val="0"/>
              </a:spcAft>
              <a:buClr>
                <a:srgbClr val="FF9900"/>
              </a:buClr>
              <a:buSzPct val="130000"/>
              <a:buFontTx/>
              <a:buChar char="-"/>
              <a:tabLst/>
              <a:defRPr/>
            </a:pPr>
            <a:r>
              <a:rPr lang="fr-FR" sz="2000" kern="0" dirty="0" smtClean="0">
                <a:latin typeface="Times New Roman" pitchFamily="18" charset="0"/>
                <a:cs typeface="Times New Roman" pitchFamily="18" charset="0"/>
              </a:rPr>
              <a:t>Du nombre de classes utilisées dans la classification des formes d’ondes</a:t>
            </a:r>
          </a:p>
          <a:p>
            <a:pPr marL="341313" marR="0" lvl="0" indent="-341313" algn="l" defTabSz="449263" rtl="0" eaLnBrk="1" fontAlgn="base" latinLnBrk="0" hangingPunct="1">
              <a:lnSpc>
                <a:spcPct val="90000"/>
              </a:lnSpc>
              <a:spcBef>
                <a:spcPts val="700"/>
              </a:spcBef>
              <a:spcAft>
                <a:spcPct val="0"/>
              </a:spcAft>
              <a:buClr>
                <a:srgbClr val="FF9900"/>
              </a:buClr>
              <a:buSzPct val="130000"/>
              <a:buFontTx/>
              <a:buChar char="-"/>
              <a:tabLst/>
              <a:defRPr/>
            </a:pPr>
            <a:r>
              <a:rPr lang="fr-FR" sz="2000" kern="0" noProof="0" dirty="0" smtClean="0">
                <a:latin typeface="Times New Roman" pitchFamily="18" charset="0"/>
                <a:cs typeface="Times New Roman" pitchFamily="18" charset="0"/>
              </a:rPr>
              <a:t>La taille des fenêtres représentatives de la variabilité locale de la végétation</a:t>
            </a:r>
          </a:p>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v"/>
              <a:tabLst/>
              <a:defRPr/>
            </a:pPr>
            <a:r>
              <a:rPr kumimoji="0" lang="fr-FR" sz="2800" b="1" i="1" u="none" strike="noStrike" kern="0" cap="none" spc="0" normalizeH="0" dirty="0" smtClean="0">
                <a:ln>
                  <a:noFill/>
                </a:ln>
                <a:solidFill>
                  <a:schemeClr val="accent2">
                    <a:lumMod val="75000"/>
                  </a:schemeClr>
                </a:solidFill>
                <a:effectLst/>
                <a:uLnTx/>
                <a:uFillTx/>
                <a:latin typeface="Times New Roman" pitchFamily="18" charset="0"/>
                <a:ea typeface="+mn-ea"/>
                <a:cs typeface="Times New Roman" pitchFamily="18" charset="0"/>
              </a:rPr>
              <a:t>Blé :</a:t>
            </a:r>
          </a:p>
          <a:p>
            <a:pPr marL="457200" marR="0" lvl="0" indent="-457200" algn="l" defTabSz="449263" rtl="0" eaLnBrk="1" fontAlgn="base" latinLnBrk="0" hangingPunct="1">
              <a:lnSpc>
                <a:spcPct val="90000"/>
              </a:lnSpc>
              <a:spcBef>
                <a:spcPts val="700"/>
              </a:spcBef>
              <a:spcAft>
                <a:spcPct val="0"/>
              </a:spcAft>
              <a:buClr>
                <a:srgbClr val="FF9900"/>
              </a:buClr>
              <a:buSzPct val="130000"/>
              <a:buAutoNum type="arabicParenR"/>
              <a:tabLst/>
              <a:defRPr/>
            </a:pPr>
            <a:r>
              <a:rPr lang="fr-FR" sz="2000" i="1" kern="0" dirty="0" smtClean="0">
                <a:solidFill>
                  <a:schemeClr val="accent2">
                    <a:lumMod val="75000"/>
                  </a:schemeClr>
                </a:solidFill>
                <a:latin typeface="Times New Roman" pitchFamily="18" charset="0"/>
                <a:cs typeface="Times New Roman" pitchFamily="18" charset="0"/>
              </a:rPr>
              <a:t>Convolution LUT</a:t>
            </a:r>
          </a:p>
          <a:p>
            <a:pPr marL="457200" marR="0" lvl="0" indent="-457200" algn="l" defTabSz="449263" rtl="0" eaLnBrk="1" fontAlgn="base" latinLnBrk="0" hangingPunct="1">
              <a:lnSpc>
                <a:spcPct val="90000"/>
              </a:lnSpc>
              <a:spcBef>
                <a:spcPts val="700"/>
              </a:spcBef>
              <a:spcAft>
                <a:spcPct val="0"/>
              </a:spcAft>
              <a:buClr>
                <a:srgbClr val="FF9900"/>
              </a:buClr>
              <a:buSzPct val="130000"/>
              <a:tabLst/>
              <a:defRPr/>
            </a:pPr>
            <a:r>
              <a:rPr lang="fr-FR" sz="2000" kern="0" dirty="0" smtClean="0">
                <a:solidFill>
                  <a:srgbClr val="00B050"/>
                </a:solidFill>
                <a:latin typeface="Times New Roman" pitchFamily="18" charset="0"/>
                <a:cs typeface="Times New Roman" pitchFamily="18" charset="0"/>
              </a:rPr>
              <a:t>Hauteur moyenne estimé : </a:t>
            </a:r>
            <a:r>
              <a:rPr lang="fr-FR" sz="2000" kern="0" dirty="0" smtClean="0">
                <a:latin typeface="Times New Roman" pitchFamily="18" charset="0"/>
                <a:cs typeface="Times New Roman" pitchFamily="18" charset="0"/>
              </a:rPr>
              <a:t>RMSE &lt; 0.05m , </a:t>
            </a:r>
            <a:r>
              <a:rPr lang="fr-FR" sz="2000" kern="0" dirty="0" err="1" smtClean="0">
                <a:latin typeface="Times New Roman" pitchFamily="18" charset="0"/>
                <a:cs typeface="Times New Roman" pitchFamily="18" charset="0"/>
              </a:rPr>
              <a:t>Std</a:t>
            </a:r>
            <a:r>
              <a:rPr lang="fr-FR" sz="2000" kern="0" dirty="0" smtClean="0">
                <a:latin typeface="Times New Roman" pitchFamily="18" charset="0"/>
                <a:cs typeface="Times New Roman" pitchFamily="18" charset="0"/>
              </a:rPr>
              <a:t> &lt; des mesures terrains </a:t>
            </a:r>
            <a:r>
              <a:rPr lang="fr-FR" sz="2000" kern="0" dirty="0" smtClean="0">
                <a:solidFill>
                  <a:schemeClr val="accent6">
                    <a:lumMod val="75000"/>
                  </a:schemeClr>
                </a:solidFill>
                <a:latin typeface="Times New Roman" pitchFamily="18" charset="0"/>
                <a:cs typeface="Times New Roman" pitchFamily="18" charset="0"/>
              </a:rPr>
              <a:t>=&gt; réduction de la variabilité due au processus de moyennage local (fenêtrage) et global (classification)</a:t>
            </a:r>
          </a:p>
          <a:p>
            <a:pPr marL="457200" marR="0" lvl="0" indent="-457200" algn="l" defTabSz="449263" rtl="0" eaLnBrk="1" fontAlgn="base" latinLnBrk="0" hangingPunct="1">
              <a:lnSpc>
                <a:spcPct val="90000"/>
              </a:lnSpc>
              <a:spcBef>
                <a:spcPts val="700"/>
              </a:spcBef>
              <a:spcAft>
                <a:spcPct val="0"/>
              </a:spcAft>
              <a:buClr>
                <a:srgbClr val="FF9900"/>
              </a:buClr>
              <a:buSzPct val="130000"/>
              <a:tabLst/>
              <a:defRPr/>
            </a:pPr>
            <a:r>
              <a:rPr lang="fr-FR" sz="2000" kern="0" dirty="0" smtClean="0">
                <a:solidFill>
                  <a:srgbClr val="00B050"/>
                </a:solidFill>
                <a:latin typeface="Times New Roman" pitchFamily="18" charset="0"/>
                <a:cs typeface="Times New Roman" pitchFamily="18" charset="0"/>
              </a:rPr>
              <a:t>LAI moyen estimé: </a:t>
            </a:r>
            <a:r>
              <a:rPr lang="fr-FR" sz="2000" kern="0" dirty="0" smtClean="0">
                <a:latin typeface="Times New Roman" pitchFamily="18" charset="0"/>
                <a:cs typeface="Times New Roman" pitchFamily="18" charset="0"/>
              </a:rPr>
              <a:t>RMSE  ̴  0.5 </a:t>
            </a:r>
            <a:r>
              <a:rPr lang="fr-FR" sz="2000" kern="0" dirty="0" smtClean="0">
                <a:solidFill>
                  <a:schemeClr val="accent6">
                    <a:lumMod val="75000"/>
                  </a:schemeClr>
                </a:solidFill>
                <a:latin typeface="Times New Roman" pitchFamily="18" charset="0"/>
                <a:cs typeface="Times New Roman" pitchFamily="18" charset="0"/>
              </a:rPr>
              <a:t>=&gt; Blé mature</a:t>
            </a:r>
          </a:p>
          <a:p>
            <a:pPr marL="457200" marR="0" lvl="0" indent="-457200" algn="l" defTabSz="449263" rtl="0" eaLnBrk="1" fontAlgn="base" latinLnBrk="0" hangingPunct="1">
              <a:lnSpc>
                <a:spcPct val="90000"/>
              </a:lnSpc>
              <a:spcBef>
                <a:spcPts val="700"/>
              </a:spcBef>
              <a:spcAft>
                <a:spcPct val="0"/>
              </a:spcAft>
              <a:buClr>
                <a:srgbClr val="FF9900"/>
              </a:buClr>
              <a:buSzPct val="130000"/>
              <a:buFont typeface="+mj-lt"/>
              <a:buAutoNum type="arabicParenR" startAt="2"/>
              <a:tabLst/>
              <a:defRPr/>
            </a:pPr>
            <a:r>
              <a:rPr kumimoji="0" lang="fr-FR" sz="2000" b="0" i="1" u="none" strike="noStrike" kern="0" cap="none" spc="0" normalizeH="0" dirty="0" smtClean="0">
                <a:ln>
                  <a:noFill/>
                </a:ln>
                <a:solidFill>
                  <a:schemeClr val="accent2">
                    <a:lumMod val="75000"/>
                  </a:schemeClr>
                </a:solidFill>
                <a:effectLst/>
                <a:uLnTx/>
                <a:uFillTx/>
                <a:latin typeface="Times New Roman" pitchFamily="18" charset="0"/>
                <a:ea typeface="+mn-ea"/>
                <a:cs typeface="Times New Roman" pitchFamily="18" charset="0"/>
              </a:rPr>
              <a:t>Déconvolution des formes d’ondes</a:t>
            </a:r>
          </a:p>
          <a:p>
            <a:pPr marL="341313" lvl="0" indent="-341313" defTabSz="449263" fontAlgn="base">
              <a:lnSpc>
                <a:spcPct val="90000"/>
              </a:lnSpc>
              <a:spcBef>
                <a:spcPts val="700"/>
              </a:spcBef>
              <a:spcAft>
                <a:spcPct val="0"/>
              </a:spcAft>
              <a:buClr>
                <a:srgbClr val="FF9900"/>
              </a:buClr>
              <a:buSzPct val="130000"/>
              <a:defRPr/>
            </a:pPr>
            <a:r>
              <a:rPr lang="fr-FR" sz="2000" kern="0" dirty="0" smtClean="0">
                <a:solidFill>
                  <a:srgbClr val="00B050"/>
                </a:solidFill>
                <a:latin typeface="Times New Roman" pitchFamily="18" charset="0"/>
                <a:cs typeface="Times New Roman" pitchFamily="18" charset="0"/>
              </a:rPr>
              <a:t>Hauteur moyenne </a:t>
            </a:r>
            <a:r>
              <a:rPr lang="fr-FR" sz="2000" kern="0" dirty="0" smtClean="0">
                <a:solidFill>
                  <a:srgbClr val="00B050"/>
                </a:solidFill>
                <a:latin typeface="Times New Roman" pitchFamily="18" charset="0"/>
                <a:cs typeface="Times New Roman" pitchFamily="18" charset="0"/>
              </a:rPr>
              <a:t>estimé: </a:t>
            </a:r>
            <a:r>
              <a:rPr lang="fr-FR" sz="2000" kern="0" dirty="0" smtClean="0">
                <a:latin typeface="Times New Roman" pitchFamily="18" charset="0"/>
                <a:cs typeface="Times New Roman" pitchFamily="18" charset="0"/>
              </a:rPr>
              <a:t>RMSE = 0.01m</a:t>
            </a:r>
          </a:p>
          <a:p>
            <a:pPr marL="341313" lvl="0" indent="-341313" defTabSz="449263" fontAlgn="base">
              <a:lnSpc>
                <a:spcPct val="90000"/>
              </a:lnSpc>
              <a:spcBef>
                <a:spcPts val="700"/>
              </a:spcBef>
              <a:spcAft>
                <a:spcPct val="0"/>
              </a:spcAft>
              <a:buClr>
                <a:srgbClr val="FF9900"/>
              </a:buClr>
              <a:buSzPct val="130000"/>
              <a:defRPr/>
            </a:pPr>
            <a:r>
              <a:rPr lang="fr-FR" sz="2000" kern="0" dirty="0" smtClean="0">
                <a:solidFill>
                  <a:srgbClr val="00B050"/>
                </a:solidFill>
                <a:latin typeface="Times New Roman" pitchFamily="18" charset="0"/>
                <a:cs typeface="Times New Roman" pitchFamily="18" charset="0"/>
              </a:rPr>
              <a:t>LAI : </a:t>
            </a:r>
            <a:r>
              <a:rPr lang="fr-FR" sz="2000" kern="0" dirty="0" smtClean="0">
                <a:latin typeface="Times New Roman" pitchFamily="18" charset="0"/>
                <a:cs typeface="Times New Roman" pitchFamily="18" charset="0"/>
              </a:rPr>
              <a:t>RMSE = </a:t>
            </a:r>
            <a:r>
              <a:rPr lang="fr-FR" sz="2000" kern="0" dirty="0" smtClean="0">
                <a:latin typeface="Times New Roman" pitchFamily="18" charset="0"/>
                <a:cs typeface="Times New Roman" pitchFamily="18" charset="0"/>
              </a:rPr>
              <a:t>0.4</a:t>
            </a:r>
          </a:p>
          <a:p>
            <a:pPr marL="341313" lvl="0" indent="-341313" defTabSz="449263" fontAlgn="base">
              <a:lnSpc>
                <a:spcPct val="90000"/>
              </a:lnSpc>
              <a:spcBef>
                <a:spcPts val="700"/>
              </a:spcBef>
              <a:spcAft>
                <a:spcPct val="0"/>
              </a:spcAft>
              <a:buClr>
                <a:srgbClr val="FF9900"/>
              </a:buClr>
              <a:buSzPct val="130000"/>
              <a:buFont typeface="Symbol"/>
              <a:buChar char="Þ"/>
              <a:defRPr/>
            </a:pPr>
            <a:r>
              <a:rPr lang="fr-FR" sz="2000" kern="0" dirty="0" smtClean="0">
                <a:latin typeface="Times New Roman" pitchFamily="18" charset="0"/>
                <a:cs typeface="Times New Roman" pitchFamily="18" charset="0"/>
              </a:rPr>
              <a:t>Modélisation réaliste des champs de cultures pour différents stade de croissance</a:t>
            </a:r>
          </a:p>
          <a:p>
            <a:pPr marL="341313" lvl="0" indent="-341313" defTabSz="449263" fontAlgn="base">
              <a:lnSpc>
                <a:spcPct val="90000"/>
              </a:lnSpc>
              <a:spcBef>
                <a:spcPts val="700"/>
              </a:spcBef>
              <a:spcAft>
                <a:spcPct val="0"/>
              </a:spcAft>
              <a:buClr>
                <a:srgbClr val="FF9900"/>
              </a:buClr>
              <a:buSzPct val="130000"/>
              <a:buFont typeface="Symbol"/>
              <a:buChar char="Þ"/>
              <a:defRPr/>
            </a:pPr>
            <a:r>
              <a:rPr lang="fr-FR" sz="2000" kern="0" dirty="0" smtClean="0">
                <a:latin typeface="Times New Roman" pitchFamily="18" charset="0"/>
                <a:cs typeface="Times New Roman" pitchFamily="18" charset="0"/>
              </a:rPr>
              <a:t>Estimation correcte de la forme de la pulsation LiDAR estimé par la réponse des routes </a:t>
            </a:r>
            <a:endParaRPr lang="fr-FR" sz="2000" kern="0" dirty="0" smtClean="0">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6"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culturaux: </a:t>
            </a:r>
            <a:r>
              <a:rPr lang="fr-FR" sz="2400" b="1" kern="0" dirty="0" smtClean="0">
                <a:solidFill>
                  <a:srgbClr val="00B050"/>
                </a:solidFill>
                <a:latin typeface="Times New Roman" pitchFamily="18" charset="0"/>
                <a:cs typeface="Times New Roman" pitchFamily="18" charset="0"/>
              </a:rPr>
              <a:t>Résultats d’inversion</a:t>
            </a:r>
          </a:p>
        </p:txBody>
      </p:sp>
      <p:sp>
        <p:nvSpPr>
          <p:cNvPr id="7" name="ZoneTexte 6"/>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31</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4" presetClass="emph" presetSubtype="2" fill="hold" nodeType="clickEffect">
                                  <p:stCondLst>
                                    <p:cond delay="0"/>
                                  </p:stCondLst>
                                  <p:childTnLst>
                                    <p:anim to="1.5" calcmode="lin" valueType="num">
                                      <p:cBhvr override="childStyle">
                                        <p:cTn id="40" dur="2000" fill="hold"/>
                                        <p:tgtEl>
                                          <p:spTgt spid="3">
                                            <p:txEl>
                                              <p:pRg st="7" end="7"/>
                                            </p:txEl>
                                          </p:spTgt>
                                        </p:tgtEl>
                                        <p:attrNameLst>
                                          <p:attrName>style.fontSize</p:attrName>
                                        </p:attrNameLst>
                                      </p:cBhvr>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836712"/>
            <a:ext cx="8928992" cy="5544616"/>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v"/>
              <a:tabLst/>
              <a:defRPr/>
            </a:pPr>
            <a:r>
              <a:rPr lang="fr-FR" sz="2800" b="1" kern="0" dirty="0" smtClean="0">
                <a:solidFill>
                  <a:schemeClr val="accent2"/>
                </a:solidFill>
                <a:latin typeface="Times New Roman" pitchFamily="18" charset="0"/>
                <a:cs typeface="Times New Roman" pitchFamily="18" charset="0"/>
              </a:rPr>
              <a:t>Maïs</a:t>
            </a:r>
          </a:p>
          <a:p>
            <a:pPr marL="341313" indent="-341313" defTabSz="449263" fontAlgn="base">
              <a:lnSpc>
                <a:spcPct val="90000"/>
              </a:lnSpc>
              <a:spcBef>
                <a:spcPts val="700"/>
              </a:spcBef>
              <a:spcAft>
                <a:spcPct val="0"/>
              </a:spcAft>
              <a:buClr>
                <a:srgbClr val="FF9900"/>
              </a:buClr>
              <a:buSzPct val="130000"/>
              <a:defRPr/>
            </a:pPr>
            <a:r>
              <a:rPr lang="fr-FR" sz="2400" kern="0" dirty="0" smtClean="0">
                <a:latin typeface="Times New Roman" pitchFamily="18" charset="0"/>
                <a:cs typeface="Times New Roman" pitchFamily="18" charset="0"/>
              </a:rPr>
              <a:t>Détecter la variabilité locale dans le champ de maïs</a:t>
            </a:r>
            <a:endParaRPr lang="fr-FR" sz="2400" kern="0" dirty="0" smtClean="0">
              <a:latin typeface="Times New Roman" pitchFamily="18" charset="0"/>
              <a:cs typeface="Times New Roman" pitchFamily="18" charset="0"/>
            </a:endParaRPr>
          </a:p>
          <a:p>
            <a:pPr marL="457200" lvl="0" indent="-457200" defTabSz="449263" fontAlgn="base">
              <a:lnSpc>
                <a:spcPct val="90000"/>
              </a:lnSpc>
              <a:spcBef>
                <a:spcPts val="700"/>
              </a:spcBef>
              <a:spcAft>
                <a:spcPct val="0"/>
              </a:spcAft>
              <a:buClr>
                <a:srgbClr val="FF9900"/>
              </a:buClr>
              <a:buSzPct val="130000"/>
              <a:buAutoNum type="arabicParenR"/>
              <a:defRPr/>
            </a:pPr>
            <a:r>
              <a:rPr lang="fr-FR" sz="2400" i="1" kern="0" dirty="0" smtClean="0">
                <a:solidFill>
                  <a:schemeClr val="accent2">
                    <a:lumMod val="75000"/>
                  </a:schemeClr>
                </a:solidFill>
                <a:latin typeface="Times New Roman" pitchFamily="18" charset="0"/>
                <a:cs typeface="Times New Roman" pitchFamily="18" charset="0"/>
              </a:rPr>
              <a:t>Convolution LUT</a:t>
            </a:r>
          </a:p>
          <a:p>
            <a:pPr marL="457200" lvl="0" indent="-457200" defTabSz="449263" fontAlgn="base">
              <a:lnSpc>
                <a:spcPct val="90000"/>
              </a:lnSpc>
              <a:spcBef>
                <a:spcPts val="700"/>
              </a:spcBef>
              <a:spcAft>
                <a:spcPct val="0"/>
              </a:spcAft>
              <a:buClr>
                <a:srgbClr val="FF9900"/>
              </a:buClr>
              <a:buSzPct val="130000"/>
              <a:defRPr/>
            </a:pPr>
            <a:r>
              <a:rPr lang="fr-FR" sz="2400" kern="0" dirty="0" smtClean="0">
                <a:solidFill>
                  <a:schemeClr val="tx2"/>
                </a:solidFill>
                <a:latin typeface="Times New Roman" pitchFamily="18" charset="0"/>
                <a:cs typeface="Times New Roman" pitchFamily="18" charset="0"/>
              </a:rPr>
              <a:t> - meilleure représentation de la variabilité avec la  petite taille 1mx1m </a:t>
            </a:r>
            <a:r>
              <a:rPr lang="fr-FR" sz="2400" kern="0" dirty="0" smtClean="0">
                <a:solidFill>
                  <a:schemeClr val="accent6">
                    <a:lumMod val="75000"/>
                  </a:schemeClr>
                </a:solidFill>
                <a:latin typeface="Times New Roman" pitchFamily="18" charset="0"/>
                <a:cs typeface="Times New Roman" pitchFamily="18" charset="0"/>
              </a:rPr>
              <a:t>=&gt; bonne résultat avec un petit nombre de classe</a:t>
            </a:r>
            <a:r>
              <a:rPr lang="fr-FR" sz="2400" kern="0" dirty="0" smtClean="0">
                <a:solidFill>
                  <a:schemeClr val="tx2"/>
                </a:solidFill>
                <a:latin typeface="Times New Roman" pitchFamily="18" charset="0"/>
                <a:cs typeface="Times New Roman" pitchFamily="18" charset="0"/>
              </a:rPr>
              <a:t>  </a:t>
            </a:r>
            <a:r>
              <a:rPr lang="fr-FR" sz="2400" kern="0" dirty="0" smtClean="0">
                <a:latin typeface="Times New Roman" pitchFamily="18" charset="0"/>
                <a:cs typeface="Times New Roman" pitchFamily="18" charset="0"/>
              </a:rPr>
              <a:t>(</a:t>
            </a:r>
            <a:r>
              <a:rPr lang="fr-FR" sz="2400" kern="0" dirty="0" smtClean="0">
                <a:solidFill>
                  <a:srgbClr val="00B050"/>
                </a:solidFill>
                <a:latin typeface="Times New Roman" pitchFamily="18" charset="0"/>
                <a:cs typeface="Times New Roman" pitchFamily="18" charset="0"/>
              </a:rPr>
              <a:t>Hauteur :</a:t>
            </a:r>
            <a:r>
              <a:rPr lang="fr-FR" sz="2400" kern="0" dirty="0" smtClean="0">
                <a:latin typeface="Times New Roman" pitchFamily="18" charset="0"/>
                <a:cs typeface="Times New Roman" pitchFamily="18" charset="0"/>
              </a:rPr>
              <a:t> RMSE =0.07 m , </a:t>
            </a:r>
            <a:r>
              <a:rPr lang="fr-FR" sz="2400" kern="0" dirty="0" err="1" smtClean="0">
                <a:latin typeface="Times New Roman" pitchFamily="18" charset="0"/>
                <a:cs typeface="Times New Roman" pitchFamily="18" charset="0"/>
              </a:rPr>
              <a:t>std</a:t>
            </a:r>
            <a:r>
              <a:rPr lang="fr-FR" sz="2400" kern="0" dirty="0" smtClean="0">
                <a:latin typeface="Times New Roman" pitchFamily="18" charset="0"/>
                <a:cs typeface="Times New Roman" pitchFamily="18" charset="0"/>
              </a:rPr>
              <a:t> = 0.16m</a:t>
            </a:r>
          </a:p>
          <a:p>
            <a:pPr marL="457200" lvl="0" indent="-457200" defTabSz="449263" fontAlgn="base">
              <a:lnSpc>
                <a:spcPct val="90000"/>
              </a:lnSpc>
              <a:spcBef>
                <a:spcPts val="700"/>
              </a:spcBef>
              <a:spcAft>
                <a:spcPct val="0"/>
              </a:spcAft>
              <a:buClr>
                <a:srgbClr val="FF9900"/>
              </a:buClr>
              <a:buSzPct val="130000"/>
              <a:defRPr/>
            </a:pPr>
            <a:r>
              <a:rPr lang="fr-FR" sz="2400" kern="0" dirty="0" smtClean="0">
                <a:solidFill>
                  <a:srgbClr val="00B050"/>
                </a:solidFill>
                <a:latin typeface="Times New Roman" pitchFamily="18" charset="0"/>
                <a:cs typeface="Times New Roman" pitchFamily="18" charset="0"/>
              </a:rPr>
              <a:t>LAI =</a:t>
            </a:r>
            <a:r>
              <a:rPr lang="fr-FR" sz="2400" kern="0" dirty="0" smtClean="0">
                <a:latin typeface="Times New Roman" pitchFamily="18" charset="0"/>
                <a:cs typeface="Times New Roman" pitchFamily="18" charset="0"/>
              </a:rPr>
              <a:t> RMSE = 0.21, </a:t>
            </a:r>
            <a:r>
              <a:rPr lang="fr-FR" sz="2400" kern="0" dirty="0" err="1" smtClean="0">
                <a:latin typeface="Times New Roman" pitchFamily="18" charset="0"/>
                <a:cs typeface="Times New Roman" pitchFamily="18" charset="0"/>
              </a:rPr>
              <a:t>std</a:t>
            </a:r>
            <a:r>
              <a:rPr lang="fr-FR" sz="2400" kern="0" dirty="0" smtClean="0">
                <a:latin typeface="Times New Roman" pitchFamily="18" charset="0"/>
                <a:cs typeface="Times New Roman" pitchFamily="18" charset="0"/>
              </a:rPr>
              <a:t> = 0.4)</a:t>
            </a:r>
          </a:p>
          <a:p>
            <a:pPr marL="457200" lvl="0" indent="-457200" defTabSz="449263" fontAlgn="base">
              <a:lnSpc>
                <a:spcPct val="90000"/>
              </a:lnSpc>
              <a:spcBef>
                <a:spcPts val="700"/>
              </a:spcBef>
              <a:spcAft>
                <a:spcPct val="0"/>
              </a:spcAft>
              <a:buClr>
                <a:srgbClr val="FF9900"/>
              </a:buClr>
              <a:buSzPct val="130000"/>
              <a:buFontTx/>
              <a:buChar char="-"/>
              <a:defRPr/>
            </a:pPr>
            <a:r>
              <a:rPr lang="fr-FR" sz="2400" kern="0" dirty="0" smtClean="0">
                <a:solidFill>
                  <a:schemeClr val="tx2"/>
                </a:solidFill>
                <a:latin typeface="Times New Roman" pitchFamily="18" charset="0"/>
                <a:cs typeface="Times New Roman" pitchFamily="18" charset="0"/>
              </a:rPr>
              <a:t>Grande taille de fenêtre </a:t>
            </a:r>
            <a:r>
              <a:rPr lang="fr-FR" sz="2400" kern="0" dirty="0" smtClean="0">
                <a:latin typeface="Times New Roman" pitchFamily="18" charset="0"/>
                <a:cs typeface="Times New Roman" pitchFamily="18" charset="0"/>
              </a:rPr>
              <a:t>=&gt; estimations plus précis avec l’utilisation d’un grand nombre de classe</a:t>
            </a:r>
            <a:r>
              <a:rPr lang="fr-FR" sz="2400" kern="0" dirty="0" smtClean="0">
                <a:solidFill>
                  <a:schemeClr val="tx2"/>
                </a:solidFill>
                <a:latin typeface="Times New Roman" pitchFamily="18" charset="0"/>
                <a:cs typeface="Times New Roman" pitchFamily="18" charset="0"/>
              </a:rPr>
              <a:t> </a:t>
            </a:r>
          </a:p>
          <a:p>
            <a:pPr marL="457200" lvl="0" indent="-457200" defTabSz="449263" fontAlgn="base">
              <a:lnSpc>
                <a:spcPct val="90000"/>
              </a:lnSpc>
              <a:spcBef>
                <a:spcPts val="700"/>
              </a:spcBef>
              <a:spcAft>
                <a:spcPct val="0"/>
              </a:spcAft>
              <a:buClr>
                <a:srgbClr val="FF9900"/>
              </a:buClr>
              <a:buSzPct val="130000"/>
              <a:buFontTx/>
              <a:buChar char="-"/>
              <a:defRPr/>
            </a:pPr>
            <a:endParaRPr lang="fr-FR" sz="2400" i="1" kern="0" dirty="0" smtClean="0">
              <a:solidFill>
                <a:schemeClr val="accent2">
                  <a:lumMod val="75000"/>
                </a:schemeClr>
              </a:solidFill>
              <a:latin typeface="Times New Roman" pitchFamily="18" charset="0"/>
              <a:cs typeface="Times New Roman" pitchFamily="18" charset="0"/>
            </a:endParaRPr>
          </a:p>
          <a:p>
            <a:pPr marL="457200" lvl="0" indent="-457200" defTabSz="449263" fontAlgn="base">
              <a:lnSpc>
                <a:spcPct val="90000"/>
              </a:lnSpc>
              <a:spcBef>
                <a:spcPts val="700"/>
              </a:spcBef>
              <a:spcAft>
                <a:spcPct val="0"/>
              </a:spcAft>
              <a:buClr>
                <a:srgbClr val="FF9900"/>
              </a:buClr>
              <a:buSzPct val="130000"/>
              <a:buFont typeface="+mj-lt"/>
              <a:buAutoNum type="arabicParenR" startAt="2"/>
              <a:defRPr/>
            </a:pPr>
            <a:r>
              <a:rPr lang="fr-FR" sz="2400" i="1" kern="0" dirty="0" smtClean="0">
                <a:solidFill>
                  <a:schemeClr val="accent2">
                    <a:lumMod val="75000"/>
                  </a:schemeClr>
                </a:solidFill>
                <a:latin typeface="Times New Roman" pitchFamily="18" charset="0"/>
                <a:cs typeface="Times New Roman" pitchFamily="18" charset="0"/>
              </a:rPr>
              <a:t>Déconvolution </a:t>
            </a:r>
            <a:r>
              <a:rPr lang="fr-FR" sz="2400" i="1" kern="0" dirty="0" smtClean="0">
                <a:solidFill>
                  <a:schemeClr val="accent2">
                    <a:lumMod val="75000"/>
                  </a:schemeClr>
                </a:solidFill>
                <a:latin typeface="Times New Roman" pitchFamily="18" charset="0"/>
                <a:cs typeface="Times New Roman" pitchFamily="18" charset="0"/>
              </a:rPr>
              <a:t>des formes </a:t>
            </a:r>
            <a:r>
              <a:rPr lang="fr-FR" sz="2400" i="1" kern="0" dirty="0" smtClean="0">
                <a:solidFill>
                  <a:schemeClr val="accent2">
                    <a:lumMod val="75000"/>
                  </a:schemeClr>
                </a:solidFill>
                <a:latin typeface="Times New Roman" pitchFamily="18" charset="0"/>
                <a:cs typeface="Times New Roman" pitchFamily="18" charset="0"/>
              </a:rPr>
              <a:t>d’ondes</a:t>
            </a:r>
            <a:endParaRPr lang="fr-FR" sz="2400" kern="0" dirty="0" smtClean="0">
              <a:solidFill>
                <a:srgbClr val="00B050"/>
              </a:solidFill>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B050"/>
                </a:solidFill>
                <a:latin typeface="Times New Roman" pitchFamily="18" charset="0"/>
                <a:cs typeface="Times New Roman" pitchFamily="18" charset="0"/>
              </a:rPr>
              <a:t>Hauteur : </a:t>
            </a:r>
            <a:r>
              <a:rPr lang="fr-FR" sz="2400" kern="0" dirty="0" smtClean="0">
                <a:latin typeface="Times New Roman" pitchFamily="18" charset="0"/>
                <a:cs typeface="Times New Roman" pitchFamily="18" charset="0"/>
              </a:rPr>
              <a:t>RMSE &lt; 0.06m, </a:t>
            </a:r>
            <a:r>
              <a:rPr lang="fr-FR" sz="2400" kern="0" dirty="0" err="1" smtClean="0">
                <a:latin typeface="Times New Roman" pitchFamily="18" charset="0"/>
                <a:cs typeface="Times New Roman" pitchFamily="18" charset="0"/>
              </a:rPr>
              <a:t>std</a:t>
            </a:r>
            <a:r>
              <a:rPr lang="fr-FR" sz="2400" kern="0" dirty="0" smtClean="0">
                <a:latin typeface="Times New Roman" pitchFamily="18" charset="0"/>
                <a:cs typeface="Times New Roman" pitchFamily="18" charset="0"/>
              </a:rPr>
              <a:t> = 0.12m  (terrains </a:t>
            </a:r>
            <a:r>
              <a:rPr lang="fr-FR" sz="2400" kern="0" dirty="0" err="1" smtClean="0">
                <a:latin typeface="Times New Roman" pitchFamily="18" charset="0"/>
                <a:cs typeface="Times New Roman" pitchFamily="18" charset="0"/>
              </a:rPr>
              <a:t>std</a:t>
            </a:r>
            <a:r>
              <a:rPr lang="fr-FR" sz="2400" kern="0" dirty="0" smtClean="0">
                <a:latin typeface="Times New Roman" pitchFamily="18" charset="0"/>
                <a:cs typeface="Times New Roman" pitchFamily="18" charset="0"/>
              </a:rPr>
              <a:t> = 0.16m)</a:t>
            </a:r>
          </a:p>
          <a:p>
            <a:pPr marL="341313" lvl="0" indent="-341313" defTabSz="449263" fontAlgn="base">
              <a:lnSpc>
                <a:spcPct val="90000"/>
              </a:lnSpc>
              <a:spcBef>
                <a:spcPts val="700"/>
              </a:spcBef>
              <a:spcAft>
                <a:spcPct val="0"/>
              </a:spcAft>
              <a:buClr>
                <a:srgbClr val="FF9900"/>
              </a:buClr>
              <a:buSzPct val="130000"/>
              <a:defRPr/>
            </a:pPr>
            <a:r>
              <a:rPr lang="fr-FR" sz="2400" kern="0" dirty="0" smtClean="0">
                <a:solidFill>
                  <a:srgbClr val="00B050"/>
                </a:solidFill>
                <a:latin typeface="Times New Roman" pitchFamily="18" charset="0"/>
                <a:cs typeface="Times New Roman" pitchFamily="18" charset="0"/>
              </a:rPr>
              <a:t>LAI : </a:t>
            </a:r>
            <a:r>
              <a:rPr lang="fr-FR" sz="2400" kern="0" dirty="0" smtClean="0">
                <a:latin typeface="Times New Roman" pitchFamily="18" charset="0"/>
                <a:cs typeface="Times New Roman" pitchFamily="18" charset="0"/>
              </a:rPr>
              <a:t>RMSE = 0.17, </a:t>
            </a:r>
            <a:r>
              <a:rPr lang="fr-FR" sz="2400" kern="0" dirty="0" err="1" smtClean="0">
                <a:latin typeface="Times New Roman" pitchFamily="18" charset="0"/>
                <a:cs typeface="Times New Roman" pitchFamily="18" charset="0"/>
              </a:rPr>
              <a:t>std</a:t>
            </a:r>
            <a:r>
              <a:rPr lang="fr-FR" sz="2400" kern="0" dirty="0" smtClean="0">
                <a:latin typeface="Times New Roman" pitchFamily="18" charset="0"/>
                <a:cs typeface="Times New Roman" pitchFamily="18" charset="0"/>
              </a:rPr>
              <a:t> = </a:t>
            </a:r>
            <a:r>
              <a:rPr lang="fr-FR" sz="2400" kern="0" dirty="0" smtClean="0">
                <a:latin typeface="Times New Roman" pitchFamily="18" charset="0"/>
                <a:cs typeface="Times New Roman" pitchFamily="18" charset="0"/>
              </a:rPr>
              <a:t>0.4 (terrains </a:t>
            </a:r>
            <a:r>
              <a:rPr lang="fr-FR" sz="2400" kern="0" dirty="0" err="1" smtClean="0">
                <a:latin typeface="Times New Roman" pitchFamily="18" charset="0"/>
                <a:cs typeface="Times New Roman" pitchFamily="18" charset="0"/>
              </a:rPr>
              <a:t>std</a:t>
            </a:r>
            <a:r>
              <a:rPr lang="fr-FR" sz="2400" kern="0" dirty="0" smtClean="0">
                <a:latin typeface="Times New Roman" pitchFamily="18" charset="0"/>
                <a:cs typeface="Times New Roman" pitchFamily="18" charset="0"/>
              </a:rPr>
              <a:t> = </a:t>
            </a:r>
            <a:r>
              <a:rPr lang="fr-FR" sz="2400" kern="0" dirty="0" smtClean="0">
                <a:latin typeface="Times New Roman" pitchFamily="18" charset="0"/>
                <a:cs typeface="Times New Roman" pitchFamily="18" charset="0"/>
              </a:rPr>
              <a:t>0.6m)</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4"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b="1" i="0" u="none" strike="noStrike" kern="1200" cap="none" spc="0" normalizeH="0" baseline="0" noProof="0" dirty="0" smtClean="0">
                <a:ln>
                  <a:noFill/>
                </a:ln>
                <a:solidFill>
                  <a:schemeClr val="tx1"/>
                </a:solidFill>
                <a:effectLst/>
                <a:uLnTx/>
                <a:uFillTx/>
                <a:latin typeface="+mj-lt"/>
                <a:ea typeface="+mj-ea"/>
                <a:cs typeface="+mj-cs"/>
              </a:rPr>
              <a:t>Inversion des formes d’onde LiDAR pour l’estimation des caractéristiques des cultures et des forêts par des techniques probabilistes et variationnelle</a:t>
            </a:r>
            <a:endParaRPr kumimoji="0" lang="fr-FR" b="1" i="0" u="none" strike="noStrike" kern="1200" cap="none" spc="0" normalizeH="0" baseline="0" noProof="0" dirty="0">
              <a:ln>
                <a:noFill/>
              </a:ln>
              <a:solidFill>
                <a:schemeClr val="tx1"/>
              </a:solidFill>
              <a:effectLst/>
              <a:uLnTx/>
              <a:uFillTx/>
              <a:latin typeface="+mj-lt"/>
              <a:ea typeface="+mj-ea"/>
              <a:cs typeface="+mj-cs"/>
            </a:endParaRPr>
          </a:p>
        </p:txBody>
      </p:sp>
      <p:sp>
        <p:nvSpPr>
          <p:cNvPr id="7" name="ZoneTexte 6"/>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32</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lvl="0" algn="ctr">
              <a:spcBef>
                <a:spcPct val="0"/>
              </a:spcBef>
              <a:defRPr/>
            </a:pPr>
            <a:r>
              <a:rPr lang="fr-FR" sz="3600" b="1"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Plan</a:t>
            </a:r>
            <a:endParaRPr kumimoji="0" lang="fr-FR" sz="3600" b="1" i="0" u="none" strike="noStrike" kern="1200" cap="none" spc="0" normalizeH="0" baseline="0" noProof="0" dirty="0">
              <a:ln>
                <a:noFill/>
              </a:ln>
              <a:solidFill>
                <a:schemeClr val="accent2"/>
              </a:solidFill>
              <a:effectLst/>
              <a:uLnTx/>
              <a:uFillTx/>
              <a:latin typeface="+mj-lt"/>
              <a:ea typeface="+mj-ea"/>
              <a:cs typeface="+mj-cs"/>
            </a:endParaRPr>
          </a:p>
        </p:txBody>
      </p:sp>
      <p:sp>
        <p:nvSpPr>
          <p:cNvPr id="3" name="Rectangle 3"/>
          <p:cNvSpPr txBox="1">
            <a:spLocks noChangeArrowheads="1"/>
          </p:cNvSpPr>
          <p:nvPr/>
        </p:nvSpPr>
        <p:spPr bwMode="auto">
          <a:xfrm>
            <a:off x="107504" y="764704"/>
            <a:ext cx="8928992" cy="568863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514350" marR="0" lvl="0" indent="-514350" algn="l" defTabSz="449263" rtl="0" eaLnBrk="1" fontAlgn="base" latinLnBrk="0" hangingPunct="1">
              <a:lnSpc>
                <a:spcPct val="90000"/>
              </a:lnSpc>
              <a:spcBef>
                <a:spcPts val="700"/>
              </a:spcBef>
              <a:spcAft>
                <a:spcPct val="0"/>
              </a:spcAft>
              <a:buClr>
                <a:srgbClr val="FF9900"/>
              </a:buClr>
              <a:buSzPct val="130000"/>
              <a:buFont typeface="+mj-lt"/>
              <a:buAutoNum type="arabicPeriod"/>
              <a:tabLst/>
              <a:defRPr/>
            </a:pPr>
            <a:r>
              <a:rPr lang="fr-FR" sz="3000"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Modèle de Transfert Radiatif DART-LiDAR</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Description générale</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LiDAR dans DART</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 Emploie de DART dans l’inversion</a:t>
            </a:r>
            <a:endParaRPr lang="fr-FR" sz="3000"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a:p>
            <a:pPr marL="514350" marR="0" lvl="0" indent="-514350" algn="l" defTabSz="449263" rtl="0" eaLnBrk="1" fontAlgn="base" latinLnBrk="0" hangingPunct="1">
              <a:lnSpc>
                <a:spcPct val="90000"/>
              </a:lnSpc>
              <a:spcBef>
                <a:spcPts val="700"/>
              </a:spcBef>
              <a:spcAft>
                <a:spcPct val="0"/>
              </a:spcAft>
              <a:buClr>
                <a:srgbClr val="FF9900"/>
              </a:buClr>
              <a:buSzPct val="130000"/>
              <a:buFont typeface="+mj-lt"/>
              <a:buAutoNum type="arabicPeriod"/>
              <a:tabLst/>
              <a:defRPr/>
            </a:pPr>
            <a:r>
              <a:rPr lang="fr-FR" sz="3000"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Estimation des paramètres culturaux</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Importance des cultures pour l’humanité</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Méthodologie d’inversion</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Sites expérimentaux et données LiDAR</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Résultats d’inversion</a:t>
            </a:r>
          </a:p>
          <a:p>
            <a:pPr marL="514350" lvl="0" indent="-514350" defTabSz="449263" fontAlgn="base">
              <a:lnSpc>
                <a:spcPct val="90000"/>
              </a:lnSpc>
              <a:spcBef>
                <a:spcPts val="700"/>
              </a:spcBef>
              <a:spcAft>
                <a:spcPct val="0"/>
              </a:spcAft>
              <a:buClr>
                <a:srgbClr val="FF9900"/>
              </a:buClr>
              <a:buSzPct val="130000"/>
              <a:buFont typeface="+mj-lt"/>
              <a:buAutoNum type="arabicPeriod"/>
              <a:defRPr/>
            </a:pPr>
            <a:r>
              <a:rPr lang="fr-FR" sz="3000" b="1" i="1"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Estimation des paramètres forestiers</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Méthodologie </a:t>
            </a: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d’inversion des formes d’ondes </a:t>
            </a: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LiDAR</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Zone forestière et données </a:t>
            </a: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LiDAR</a:t>
            </a:r>
            <a:endPar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Traitement du nuage de points </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Résultats d’inversion</a:t>
            </a:r>
            <a:endParaRPr lang="fr-FR" sz="3000" b="1" i="1" kern="0" noProof="0" dirty="0" smtClean="0">
              <a:solidFill>
                <a:srgbClr val="000099"/>
              </a:solidFill>
              <a:effectLst>
                <a:outerShdw blurRad="38100" dist="38100" dir="2700000" algn="tl">
                  <a:srgbClr val="C0C0C0"/>
                </a:outerShdw>
              </a:effectLst>
              <a:latin typeface="Times New Roman" pitchFamily="18" charset="0"/>
              <a:cs typeface="Times New Roman" pitchFamily="18" charset="0"/>
            </a:endParaRPr>
          </a:p>
          <a:p>
            <a:pPr marL="514350" lvl="0" indent="-514350" defTabSz="449263" fontAlgn="base">
              <a:lnSpc>
                <a:spcPct val="90000"/>
              </a:lnSpc>
              <a:spcBef>
                <a:spcPts val="700"/>
              </a:spcBef>
              <a:spcAft>
                <a:spcPct val="0"/>
              </a:spcAft>
              <a:buClr>
                <a:srgbClr val="FF9900"/>
              </a:buClr>
              <a:buSzPct val="130000"/>
              <a:buFont typeface="+mj-lt"/>
              <a:buAutoNum type="arabicPeriod"/>
              <a:defRPr/>
            </a:pPr>
            <a:r>
              <a:rPr lang="fr-FR" sz="3000" kern="0" noProof="0" dirty="0" smtClean="0">
                <a:solidFill>
                  <a:srgbClr val="000099"/>
                </a:solidFill>
                <a:effectLst>
                  <a:outerShdw blurRad="38100" dist="38100" dir="2700000" algn="tl">
                    <a:srgbClr val="C0C0C0"/>
                  </a:outerShdw>
                </a:effectLst>
                <a:latin typeface="Times New Roman" pitchFamily="18" charset="0"/>
                <a:cs typeface="Times New Roman" pitchFamily="18" charset="0"/>
              </a:rPr>
              <a:t>Conclusions et </a:t>
            </a:r>
            <a:r>
              <a:rPr lang="fr-FR" sz="3000" kern="0" noProof="0" dirty="0" smtClean="0">
                <a:solidFill>
                  <a:srgbClr val="000099"/>
                </a:solidFill>
                <a:effectLst>
                  <a:outerShdw blurRad="38100" dist="38100" dir="2700000" algn="tl">
                    <a:srgbClr val="C0C0C0"/>
                  </a:outerShdw>
                </a:effectLst>
                <a:latin typeface="Times New Roman" pitchFamily="18" charset="0"/>
                <a:cs typeface="Times New Roman" pitchFamily="18" charset="0"/>
              </a:rPr>
              <a:t>perspectives</a:t>
            </a:r>
            <a:r>
              <a:rPr lang="fr-FR" sz="2800" kern="0" noProof="0" dirty="0" smtClean="0">
                <a:solidFill>
                  <a:srgbClr val="000099"/>
                </a:solidFill>
                <a:latin typeface="Arial"/>
                <a:cs typeface="Lucida Sans Unicode"/>
              </a:rPr>
              <a:t> </a:t>
            </a:r>
            <a:endParaRPr kumimoji="0" lang="fr-FR" sz="2800" b="0" i="0" u="none" strike="noStrike" kern="0" cap="none" spc="0" normalizeH="0" baseline="0" noProof="0" dirty="0" smtClean="0">
              <a:ln>
                <a:noFill/>
              </a:ln>
              <a:solidFill>
                <a:srgbClr val="000099"/>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7" name="ZoneTexte 6"/>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33</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107504" y="908720"/>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514350" marR="0" lvl="0" indent="-514350" algn="l" defTabSz="449263" rtl="0" eaLnBrk="1" fontAlgn="base" latinLnBrk="0" hangingPunct="1">
              <a:lnSpc>
                <a:spcPct val="90000"/>
              </a:lnSpc>
              <a:spcBef>
                <a:spcPts val="700"/>
              </a:spcBef>
              <a:spcAft>
                <a:spcPct val="0"/>
              </a:spcAft>
              <a:buClr>
                <a:srgbClr val="FF9900"/>
              </a:buClr>
              <a:buSzPct val="130000"/>
              <a:tabLst/>
              <a:defRPr/>
            </a:pPr>
            <a:endParaRPr lang="fr-FR" sz="28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a:p>
            <a:pPr marL="514350" marR="0" lvl="0" indent="-514350" algn="l" defTabSz="449263" rtl="0" eaLnBrk="1" fontAlgn="base" latinLnBrk="0" hangingPunct="1">
              <a:lnSpc>
                <a:spcPct val="90000"/>
              </a:lnSpc>
              <a:spcBef>
                <a:spcPts val="700"/>
              </a:spcBef>
              <a:spcAft>
                <a:spcPct val="0"/>
              </a:spcAft>
              <a:buClr>
                <a:srgbClr val="FF9900"/>
              </a:buClr>
              <a:buSzPct val="130000"/>
              <a:buFontTx/>
              <a:buChar char="-"/>
              <a:tabLst/>
              <a:defRPr/>
            </a:pPr>
            <a:r>
              <a:rPr kumimoji="0" lang="fr-FR" sz="2800" b="1" u="none" strike="noStrike" kern="0" cap="none" spc="0" normalizeH="0" noProof="0" dirty="0" smtClean="0">
                <a:ln>
                  <a:noFill/>
                </a:ln>
                <a:solidFill>
                  <a:schemeClr val="accent2"/>
                </a:solidFill>
                <a:effectLst>
                  <a:outerShdw blurRad="38100" dist="38100" dir="2700000" algn="tl">
                    <a:srgbClr val="C0C0C0"/>
                  </a:outerShdw>
                </a:effectLst>
                <a:uLnTx/>
                <a:uFillTx/>
                <a:latin typeface="Times New Roman" pitchFamily="18" charset="0"/>
                <a:ea typeface="+mn-ea"/>
                <a:cs typeface="Times New Roman" pitchFamily="18" charset="0"/>
              </a:rPr>
              <a:t>Hauteur:</a:t>
            </a:r>
          </a:p>
          <a:p>
            <a:pPr marL="514350" marR="0" lvl="0" indent="-514350" algn="l" defTabSz="449263" rtl="0" eaLnBrk="1" fontAlgn="base" latinLnBrk="0" hangingPunct="1">
              <a:lnSpc>
                <a:spcPct val="90000"/>
              </a:lnSpc>
              <a:spcBef>
                <a:spcPts val="700"/>
              </a:spcBef>
              <a:spcAft>
                <a:spcPct val="0"/>
              </a:spcAft>
              <a:buClr>
                <a:srgbClr val="FF9900"/>
              </a:buClr>
              <a:buSzPct val="130000"/>
              <a:buFontTx/>
              <a:buChar char="-"/>
              <a:tabLst/>
              <a:defRPr/>
            </a:pPr>
            <a:endParaRPr kumimoji="0" lang="fr-FR" sz="3000" b="1" i="1" u="none" strike="noStrike" kern="0" cap="none" spc="0" normalizeH="0" noProof="0" dirty="0" smtClean="0">
              <a:ln>
                <a:noFill/>
              </a:ln>
              <a:solidFill>
                <a:schemeClr val="accent2"/>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514350" lvl="0" indent="-514350" defTabSz="449263" fontAlgn="base">
              <a:lnSpc>
                <a:spcPct val="90000"/>
              </a:lnSpc>
              <a:spcBef>
                <a:spcPts val="700"/>
              </a:spcBef>
              <a:spcAft>
                <a:spcPct val="0"/>
              </a:spcAft>
              <a:buClr>
                <a:srgbClr val="FF9900"/>
              </a:buClr>
              <a:buSzPct val="130000"/>
              <a:buFont typeface="Arial" pitchFamily="34" charset="0"/>
              <a:buChar char="•"/>
              <a:defRPr/>
            </a:pPr>
            <a:r>
              <a:rPr lang="fr-FR" sz="2000" kern="0" dirty="0" smtClean="0">
                <a:effectLst>
                  <a:outerShdw blurRad="38100" dist="38100" dir="2700000" algn="tl">
                    <a:srgbClr val="C0C0C0"/>
                  </a:outerShdw>
                </a:effectLst>
                <a:latin typeface="Times New Roman" pitchFamily="18" charset="0"/>
                <a:cs typeface="Times New Roman" pitchFamily="18" charset="0"/>
              </a:rPr>
              <a:t>Extraction des formes d’ondes sur un arbre</a:t>
            </a:r>
            <a:endParaRPr kumimoji="0" lang="fr-FR" sz="2000" u="none" strike="noStrike" kern="0" cap="none" spc="0" normalizeH="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endParaRPr>
          </a:p>
          <a:p>
            <a:pPr marL="514350" lvl="0" indent="-514350" defTabSz="449263" fontAlgn="base">
              <a:lnSpc>
                <a:spcPct val="90000"/>
              </a:lnSpc>
              <a:spcBef>
                <a:spcPts val="700"/>
              </a:spcBef>
              <a:spcAft>
                <a:spcPct val="0"/>
              </a:spcAft>
              <a:buClr>
                <a:srgbClr val="FF9900"/>
              </a:buClr>
              <a:buSzPct val="130000"/>
              <a:buFont typeface="Arial" pitchFamily="34" charset="0"/>
              <a:buChar char="•"/>
              <a:defRPr/>
            </a:pPr>
            <a:r>
              <a:rPr lang="fr-FR" sz="2000" kern="0" dirty="0" smtClean="0">
                <a:effectLst>
                  <a:outerShdw blurRad="38100" dist="38100" dir="2700000" algn="tl">
                    <a:srgbClr val="C0C0C0"/>
                  </a:outerShdw>
                </a:effectLst>
                <a:latin typeface="Times New Roman" pitchFamily="18" charset="0"/>
                <a:cs typeface="Times New Roman" pitchFamily="18" charset="0"/>
              </a:rPr>
              <a:t>Détecter les pics de sol et de végétation</a:t>
            </a:r>
          </a:p>
          <a:p>
            <a:pPr marL="514350" lvl="0" indent="-514350" defTabSz="449263" fontAlgn="base">
              <a:lnSpc>
                <a:spcPct val="90000"/>
              </a:lnSpc>
              <a:spcBef>
                <a:spcPts val="700"/>
              </a:spcBef>
              <a:spcAft>
                <a:spcPct val="0"/>
              </a:spcAft>
              <a:buClr>
                <a:srgbClr val="FF9900"/>
              </a:buClr>
              <a:buSzPct val="130000"/>
              <a:buFont typeface="Arial" pitchFamily="34" charset="0"/>
              <a:buChar char="•"/>
              <a:defRPr/>
            </a:pPr>
            <a:r>
              <a:rPr kumimoji="0" lang="fr-FR" sz="2000" u="none" strike="noStrike" kern="0" cap="none" spc="0" normalizeH="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rPr>
              <a:t>Hauteur = </a:t>
            </a:r>
            <a:r>
              <a:rPr lang="fr-FR" sz="2000" dirty="0" smtClean="0">
                <a:latin typeface="Times New Roman" pitchFamily="18" charset="0"/>
                <a:cs typeface="Times New Roman" pitchFamily="18" charset="0"/>
              </a:rPr>
              <a:t>la valeur maximale de la différence entre les pics de sol et de végétation</a:t>
            </a:r>
            <a:r>
              <a:rPr lang="fr-FR" sz="2000" kern="0" dirty="0" smtClean="0">
                <a:effectLst>
                  <a:outerShdw blurRad="38100" dist="38100" dir="2700000" algn="tl">
                    <a:srgbClr val="C0C0C0"/>
                  </a:outerShdw>
                </a:effectLst>
                <a:latin typeface="Times New Roman" pitchFamily="18" charset="0"/>
                <a:cs typeface="Times New Roman" pitchFamily="18" charset="0"/>
              </a:rPr>
              <a:t> </a:t>
            </a:r>
            <a:endParaRPr kumimoji="0" lang="fr-FR" sz="2000" u="none" strike="noStrike" kern="0" cap="none" spc="0" normalizeH="0" noProof="0" dirty="0" smtClean="0">
              <a:ln>
                <a:noFill/>
              </a:ln>
              <a:effectLst>
                <a:outerShdw blurRad="38100" dist="38100" dir="2700000" algn="tl">
                  <a:srgbClr val="C0C0C0"/>
                </a:outerShdw>
              </a:effectLst>
              <a:uLnTx/>
              <a:uFillTx/>
              <a:latin typeface="Times New Roman" pitchFamily="18" charset="0"/>
              <a:ea typeface="+mn-ea"/>
              <a:cs typeface="Times New Roman" pitchFamily="18" charset="0"/>
            </a:endParaRPr>
          </a:p>
          <a:p>
            <a:pPr marL="514350" marR="0" lvl="0" indent="-514350" algn="l" defTabSz="449263" rtl="0" eaLnBrk="1" fontAlgn="base" latinLnBrk="0" hangingPunct="1">
              <a:lnSpc>
                <a:spcPct val="90000"/>
              </a:lnSpc>
              <a:spcBef>
                <a:spcPts val="700"/>
              </a:spcBef>
              <a:spcAft>
                <a:spcPct val="0"/>
              </a:spcAft>
              <a:buClr>
                <a:srgbClr val="FF9900"/>
              </a:buClr>
              <a:buSzPct val="130000"/>
              <a:tabLst/>
              <a:defRPr/>
            </a:pPr>
            <a:endParaRPr kumimoji="0" lang="fr-FR" sz="3000" b="1" i="1" u="none" strike="noStrike" kern="0" cap="none" spc="0" normalizeH="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514350" marR="0" lvl="0" indent="-514350" algn="l" defTabSz="449263" rtl="0" eaLnBrk="1" fontAlgn="base" latinLnBrk="0" hangingPunct="1">
              <a:lnSpc>
                <a:spcPct val="90000"/>
              </a:lnSpc>
              <a:spcBef>
                <a:spcPts val="700"/>
              </a:spcBef>
              <a:spcAft>
                <a:spcPct val="0"/>
              </a:spcAft>
              <a:buClr>
                <a:srgbClr val="FF9900"/>
              </a:buClr>
              <a:buSzPct val="130000"/>
              <a:tabLst/>
              <a:defRPr/>
            </a:pPr>
            <a:endParaRPr kumimoji="0" lang="fr-FR" sz="3000" b="1" i="1" u="none" strike="noStrike" kern="0" cap="none" spc="0" normalizeH="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514350" marR="0" lvl="0" indent="-514350" algn="l" defTabSz="449263" rtl="0" eaLnBrk="1" fontAlgn="base" latinLnBrk="0" hangingPunct="1">
              <a:lnSpc>
                <a:spcPct val="90000"/>
              </a:lnSpc>
              <a:spcBef>
                <a:spcPts val="700"/>
              </a:spcBef>
              <a:spcAft>
                <a:spcPct val="0"/>
              </a:spcAft>
              <a:buClr>
                <a:srgbClr val="FF9900"/>
              </a:buClr>
              <a:buSzPct val="130000"/>
              <a:tabLst/>
              <a:defRPr/>
            </a:pPr>
            <a:endParaRPr kumimoji="0" lang="fr-FR" sz="3000" b="1" i="1" u="none" strike="noStrike" kern="0" cap="none" spc="0" normalizeH="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kumimoji="0" lang="fr-FR" sz="2800" b="0" i="0" u="none" strike="noStrike" kern="0" cap="none" spc="0" normalizeH="0" baseline="0" noProof="0" dirty="0" smtClean="0">
              <a:ln>
                <a:noFill/>
              </a:ln>
              <a:solidFill>
                <a:srgbClr val="000099"/>
              </a:solidFill>
              <a:effectLst/>
              <a:uLnTx/>
              <a:uFillTx/>
              <a:latin typeface="Arial"/>
              <a:ea typeface="+mn-ea"/>
              <a:cs typeface="Lucida Sans Unicode"/>
            </a:endParaRPr>
          </a:p>
          <a:p>
            <a:pPr marL="341313" lvl="0" indent="-341313" defTabSz="449263" fontAlgn="base">
              <a:lnSpc>
                <a:spcPct val="90000"/>
              </a:lnSpc>
              <a:spcBef>
                <a:spcPts val="700"/>
              </a:spcBef>
              <a:spcAft>
                <a:spcPct val="0"/>
              </a:spcAft>
              <a:buClr>
                <a:srgbClr val="FF9900"/>
              </a:buClr>
              <a:buSzPct val="130000"/>
            </a:pPr>
            <a:r>
              <a:rPr lang="fr-FR" sz="2800" kern="0" noProof="0" dirty="0" smtClean="0">
                <a:solidFill>
                  <a:srgbClr val="000099"/>
                </a:solidFill>
                <a:latin typeface="Arial"/>
                <a:cs typeface="Lucida Sans Unicode"/>
              </a:rPr>
              <a:t> </a:t>
            </a:r>
            <a:endParaRPr kumimoji="0" lang="fr-FR" sz="2800" b="0" i="0" u="none" strike="noStrike" kern="0" cap="none" spc="0" normalizeH="0" baseline="0" noProof="0" dirty="0" smtClean="0">
              <a:ln>
                <a:noFill/>
              </a:ln>
              <a:solidFill>
                <a:srgbClr val="000099"/>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7"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Méthodologie d’inversion des formes d’ondes LiDAR</a:t>
            </a:r>
          </a:p>
        </p:txBody>
      </p:sp>
      <p:sp>
        <p:nvSpPr>
          <p:cNvPr id="5" name="ZoneTexte 4"/>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34</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853087" y="1988840"/>
            <a:ext cx="2864062" cy="4772769"/>
          </a:xfrm>
          <a:prstGeom prst="rect">
            <a:avLst/>
          </a:prstGeom>
          <a:solidFill>
            <a:schemeClr val="accent1">
              <a:lumMod val="75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p:cNvPicPr>
            <a:picLocks noChangeAspect="1"/>
          </p:cNvPicPr>
          <p:nvPr/>
        </p:nvPicPr>
        <p:blipFill>
          <a:blip r:embed="rId3" cstate="print"/>
          <a:stretch>
            <a:fillRect/>
          </a:stretch>
        </p:blipFill>
        <p:spPr>
          <a:xfrm>
            <a:off x="251520" y="2878249"/>
            <a:ext cx="3176046" cy="3503079"/>
          </a:xfrm>
          <a:prstGeom prst="rect">
            <a:avLst/>
          </a:prstGeom>
        </p:spPr>
      </p:pic>
      <p:cxnSp>
        <p:nvCxnSpPr>
          <p:cNvPr id="7" name="Connecteur droit 6"/>
          <p:cNvCxnSpPr/>
          <p:nvPr/>
        </p:nvCxnSpPr>
        <p:spPr>
          <a:xfrm>
            <a:off x="323936" y="6309320"/>
            <a:ext cx="3348000" cy="0"/>
          </a:xfrm>
          <a:prstGeom prst="line">
            <a:avLst/>
          </a:prstGeom>
          <a:ln w="412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Image 7"/>
          <p:cNvPicPr>
            <a:picLocks noChangeAspect="1"/>
          </p:cNvPicPr>
          <p:nvPr/>
        </p:nvPicPr>
        <p:blipFill>
          <a:blip r:embed="rId4" cstate="print"/>
          <a:stretch>
            <a:fillRect/>
          </a:stretch>
        </p:blipFill>
        <p:spPr>
          <a:xfrm>
            <a:off x="2131694" y="1628800"/>
            <a:ext cx="1185238" cy="504056"/>
          </a:xfrm>
          <a:prstGeom prst="rect">
            <a:avLst/>
          </a:prstGeom>
        </p:spPr>
      </p:pic>
      <p:sp>
        <p:nvSpPr>
          <p:cNvPr id="11" name="Ellipse 10"/>
          <p:cNvSpPr/>
          <p:nvPr/>
        </p:nvSpPr>
        <p:spPr>
          <a:xfrm>
            <a:off x="2364273" y="6417900"/>
            <a:ext cx="720080" cy="216024"/>
          </a:xfrm>
          <a:prstGeom prst="ellipse">
            <a:avLst/>
          </a:prstGeom>
          <a:solidFill>
            <a:schemeClr val="bg1">
              <a:lumMod val="75000"/>
              <a:alpha val="4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364273" y="2348880"/>
            <a:ext cx="720080" cy="4177032"/>
          </a:xfrm>
          <a:prstGeom prst="rect">
            <a:avLst/>
          </a:prstGeom>
          <a:solidFill>
            <a:schemeClr val="bg1">
              <a:lumMod val="7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llipse 8"/>
          <p:cNvSpPr/>
          <p:nvPr/>
        </p:nvSpPr>
        <p:spPr>
          <a:xfrm>
            <a:off x="2364273" y="2276872"/>
            <a:ext cx="720080" cy="216024"/>
          </a:xfrm>
          <a:prstGeom prst="ellipse">
            <a:avLst/>
          </a:prstGeom>
          <a:solidFill>
            <a:schemeClr val="bg1">
              <a:lumMod val="75000"/>
              <a:alpha val="4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Connecteur droit 13"/>
          <p:cNvCxnSpPr>
            <a:stCxn id="9" idx="6"/>
            <a:endCxn id="11" idx="6"/>
          </p:cNvCxnSpPr>
          <p:nvPr/>
        </p:nvCxnSpPr>
        <p:spPr>
          <a:xfrm>
            <a:off x="3084353" y="2384884"/>
            <a:ext cx="0" cy="4141028"/>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Connecteur droit 14"/>
          <p:cNvCxnSpPr>
            <a:stCxn id="9" idx="2"/>
          </p:cNvCxnSpPr>
          <p:nvPr/>
        </p:nvCxnSpPr>
        <p:spPr>
          <a:xfrm flipH="1">
            <a:off x="2360867" y="2384884"/>
            <a:ext cx="3406" cy="413882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p:nvPr/>
        </p:nvCxnSpPr>
        <p:spPr>
          <a:xfrm flipV="1">
            <a:off x="3623640" y="2060848"/>
            <a:ext cx="12256" cy="4773964"/>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a:off x="3427566" y="2420888"/>
            <a:ext cx="1924266" cy="0"/>
          </a:xfrm>
          <a:prstGeom prst="straightConnector1">
            <a:avLst/>
          </a:prstGeom>
          <a:ln w="254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ZoneTexte 20"/>
          <p:cNvSpPr txBox="1"/>
          <p:nvPr/>
        </p:nvSpPr>
        <p:spPr>
          <a:xfrm>
            <a:off x="3750135" y="2204864"/>
            <a:ext cx="1440160" cy="276999"/>
          </a:xfrm>
          <a:prstGeom prst="rect">
            <a:avLst/>
          </a:prstGeom>
          <a:noFill/>
        </p:spPr>
        <p:txBody>
          <a:bodyPr wrap="square" rtlCol="0">
            <a:spAutoFit/>
          </a:bodyPr>
          <a:lstStyle/>
          <a:p>
            <a:r>
              <a:rPr lang="en-US" sz="1200" dirty="0" smtClean="0">
                <a:solidFill>
                  <a:schemeClr val="accent2">
                    <a:lumMod val="50000"/>
                  </a:schemeClr>
                </a:solidFill>
              </a:rPr>
              <a:t>Waveform energy</a:t>
            </a:r>
            <a:endParaRPr lang="en-US" sz="1200" dirty="0">
              <a:solidFill>
                <a:schemeClr val="accent2">
                  <a:lumMod val="50000"/>
                </a:schemeClr>
              </a:solidFill>
            </a:endParaRPr>
          </a:p>
        </p:txBody>
      </p:sp>
      <p:sp>
        <p:nvSpPr>
          <p:cNvPr id="24" name="Forme libre 23"/>
          <p:cNvSpPr/>
          <p:nvPr/>
        </p:nvSpPr>
        <p:spPr>
          <a:xfrm>
            <a:off x="3615924" y="2092496"/>
            <a:ext cx="987414" cy="4572000"/>
          </a:xfrm>
          <a:custGeom>
            <a:avLst/>
            <a:gdLst>
              <a:gd name="connsiteX0" fmla="*/ 43476 w 934949"/>
              <a:gd name="connsiteY0" fmla="*/ 0 h 4572000"/>
              <a:gd name="connsiteX1" fmla="*/ 56355 w 934949"/>
              <a:gd name="connsiteY1" fmla="*/ 1120462 h 4572000"/>
              <a:gd name="connsiteX2" fmla="*/ 262417 w 934949"/>
              <a:gd name="connsiteY2" fmla="*/ 1313645 h 4572000"/>
              <a:gd name="connsiteX3" fmla="*/ 455600 w 934949"/>
              <a:gd name="connsiteY3" fmla="*/ 1390918 h 4572000"/>
              <a:gd name="connsiteX4" fmla="*/ 584389 w 934949"/>
              <a:gd name="connsiteY4" fmla="*/ 1468191 h 4572000"/>
              <a:gd name="connsiteX5" fmla="*/ 738935 w 934949"/>
              <a:gd name="connsiteY5" fmla="*/ 1571222 h 4572000"/>
              <a:gd name="connsiteX6" fmla="*/ 867724 w 934949"/>
              <a:gd name="connsiteY6" fmla="*/ 1712890 h 4572000"/>
              <a:gd name="connsiteX7" fmla="*/ 932118 w 934949"/>
              <a:gd name="connsiteY7" fmla="*/ 1944709 h 4572000"/>
              <a:gd name="connsiteX8" fmla="*/ 919240 w 934949"/>
              <a:gd name="connsiteY8" fmla="*/ 2060619 h 4572000"/>
              <a:gd name="connsiteX9" fmla="*/ 880603 w 934949"/>
              <a:gd name="connsiteY9" fmla="*/ 2228045 h 4572000"/>
              <a:gd name="connsiteX10" fmla="*/ 829087 w 934949"/>
              <a:gd name="connsiteY10" fmla="*/ 2318197 h 4572000"/>
              <a:gd name="connsiteX11" fmla="*/ 738935 w 934949"/>
              <a:gd name="connsiteY11" fmla="*/ 2395470 h 4572000"/>
              <a:gd name="connsiteX12" fmla="*/ 648783 w 934949"/>
              <a:gd name="connsiteY12" fmla="*/ 2459864 h 4572000"/>
              <a:gd name="connsiteX13" fmla="*/ 584389 w 934949"/>
              <a:gd name="connsiteY13" fmla="*/ 2524259 h 4572000"/>
              <a:gd name="connsiteX14" fmla="*/ 558631 w 934949"/>
              <a:gd name="connsiteY14" fmla="*/ 2537138 h 4572000"/>
              <a:gd name="connsiteX15" fmla="*/ 404085 w 934949"/>
              <a:gd name="connsiteY15" fmla="*/ 2653047 h 4572000"/>
              <a:gd name="connsiteX16" fmla="*/ 365448 w 934949"/>
              <a:gd name="connsiteY16" fmla="*/ 2691684 h 4572000"/>
              <a:gd name="connsiteX17" fmla="*/ 301054 w 934949"/>
              <a:gd name="connsiteY17" fmla="*/ 2781836 h 4572000"/>
              <a:gd name="connsiteX18" fmla="*/ 210902 w 934949"/>
              <a:gd name="connsiteY18" fmla="*/ 2910625 h 4572000"/>
              <a:gd name="connsiteX19" fmla="*/ 185144 w 934949"/>
              <a:gd name="connsiteY19" fmla="*/ 2962140 h 4572000"/>
              <a:gd name="connsiteX20" fmla="*/ 146507 w 934949"/>
              <a:gd name="connsiteY20" fmla="*/ 3090929 h 4572000"/>
              <a:gd name="connsiteX21" fmla="*/ 107871 w 934949"/>
              <a:gd name="connsiteY21" fmla="*/ 3258354 h 4572000"/>
              <a:gd name="connsiteX22" fmla="*/ 94992 w 934949"/>
              <a:gd name="connsiteY22" fmla="*/ 3374264 h 4572000"/>
              <a:gd name="connsiteX23" fmla="*/ 69234 w 934949"/>
              <a:gd name="connsiteY23" fmla="*/ 3477295 h 4572000"/>
              <a:gd name="connsiteX24" fmla="*/ 56355 w 934949"/>
              <a:gd name="connsiteY24" fmla="*/ 4121239 h 4572000"/>
              <a:gd name="connsiteX25" fmla="*/ 854845 w 934949"/>
              <a:gd name="connsiteY25" fmla="*/ 4314422 h 4572000"/>
              <a:gd name="connsiteX26" fmla="*/ 69234 w 934949"/>
              <a:gd name="connsiteY26" fmla="*/ 4391695 h 4572000"/>
              <a:gd name="connsiteX27" fmla="*/ 69234 w 934949"/>
              <a:gd name="connsiteY27" fmla="*/ 4507605 h 4572000"/>
              <a:gd name="connsiteX28" fmla="*/ 69234 w 934949"/>
              <a:gd name="connsiteY28" fmla="*/ 4572000 h 4572000"/>
              <a:gd name="connsiteX0" fmla="*/ 43476 w 934949"/>
              <a:gd name="connsiteY0" fmla="*/ 0 h 4572000"/>
              <a:gd name="connsiteX1" fmla="*/ 43476 w 934949"/>
              <a:gd name="connsiteY1" fmla="*/ 1004552 h 4572000"/>
              <a:gd name="connsiteX2" fmla="*/ 262417 w 934949"/>
              <a:gd name="connsiteY2" fmla="*/ 1313645 h 4572000"/>
              <a:gd name="connsiteX3" fmla="*/ 455600 w 934949"/>
              <a:gd name="connsiteY3" fmla="*/ 1390918 h 4572000"/>
              <a:gd name="connsiteX4" fmla="*/ 584389 w 934949"/>
              <a:gd name="connsiteY4" fmla="*/ 1468191 h 4572000"/>
              <a:gd name="connsiteX5" fmla="*/ 738935 w 934949"/>
              <a:gd name="connsiteY5" fmla="*/ 1571222 h 4572000"/>
              <a:gd name="connsiteX6" fmla="*/ 867724 w 934949"/>
              <a:gd name="connsiteY6" fmla="*/ 1712890 h 4572000"/>
              <a:gd name="connsiteX7" fmla="*/ 932118 w 934949"/>
              <a:gd name="connsiteY7" fmla="*/ 1944709 h 4572000"/>
              <a:gd name="connsiteX8" fmla="*/ 919240 w 934949"/>
              <a:gd name="connsiteY8" fmla="*/ 2060619 h 4572000"/>
              <a:gd name="connsiteX9" fmla="*/ 880603 w 934949"/>
              <a:gd name="connsiteY9" fmla="*/ 2228045 h 4572000"/>
              <a:gd name="connsiteX10" fmla="*/ 829087 w 934949"/>
              <a:gd name="connsiteY10" fmla="*/ 2318197 h 4572000"/>
              <a:gd name="connsiteX11" fmla="*/ 738935 w 934949"/>
              <a:gd name="connsiteY11" fmla="*/ 2395470 h 4572000"/>
              <a:gd name="connsiteX12" fmla="*/ 648783 w 934949"/>
              <a:gd name="connsiteY12" fmla="*/ 2459864 h 4572000"/>
              <a:gd name="connsiteX13" fmla="*/ 584389 w 934949"/>
              <a:gd name="connsiteY13" fmla="*/ 2524259 h 4572000"/>
              <a:gd name="connsiteX14" fmla="*/ 558631 w 934949"/>
              <a:gd name="connsiteY14" fmla="*/ 2537138 h 4572000"/>
              <a:gd name="connsiteX15" fmla="*/ 404085 w 934949"/>
              <a:gd name="connsiteY15" fmla="*/ 2653047 h 4572000"/>
              <a:gd name="connsiteX16" fmla="*/ 365448 w 934949"/>
              <a:gd name="connsiteY16" fmla="*/ 2691684 h 4572000"/>
              <a:gd name="connsiteX17" fmla="*/ 301054 w 934949"/>
              <a:gd name="connsiteY17" fmla="*/ 2781836 h 4572000"/>
              <a:gd name="connsiteX18" fmla="*/ 210902 w 934949"/>
              <a:gd name="connsiteY18" fmla="*/ 2910625 h 4572000"/>
              <a:gd name="connsiteX19" fmla="*/ 185144 w 934949"/>
              <a:gd name="connsiteY19" fmla="*/ 2962140 h 4572000"/>
              <a:gd name="connsiteX20" fmla="*/ 146507 w 934949"/>
              <a:gd name="connsiteY20" fmla="*/ 3090929 h 4572000"/>
              <a:gd name="connsiteX21" fmla="*/ 107871 w 934949"/>
              <a:gd name="connsiteY21" fmla="*/ 3258354 h 4572000"/>
              <a:gd name="connsiteX22" fmla="*/ 94992 w 934949"/>
              <a:gd name="connsiteY22" fmla="*/ 3374264 h 4572000"/>
              <a:gd name="connsiteX23" fmla="*/ 69234 w 934949"/>
              <a:gd name="connsiteY23" fmla="*/ 3477295 h 4572000"/>
              <a:gd name="connsiteX24" fmla="*/ 56355 w 934949"/>
              <a:gd name="connsiteY24" fmla="*/ 4121239 h 4572000"/>
              <a:gd name="connsiteX25" fmla="*/ 854845 w 934949"/>
              <a:gd name="connsiteY25" fmla="*/ 4314422 h 4572000"/>
              <a:gd name="connsiteX26" fmla="*/ 69234 w 934949"/>
              <a:gd name="connsiteY26" fmla="*/ 4391695 h 4572000"/>
              <a:gd name="connsiteX27" fmla="*/ 69234 w 934949"/>
              <a:gd name="connsiteY27" fmla="*/ 4507605 h 4572000"/>
              <a:gd name="connsiteX28" fmla="*/ 69234 w 934949"/>
              <a:gd name="connsiteY28" fmla="*/ 4572000 h 4572000"/>
              <a:gd name="connsiteX0" fmla="*/ 43476 w 934949"/>
              <a:gd name="connsiteY0" fmla="*/ 0 h 4572000"/>
              <a:gd name="connsiteX1" fmla="*/ 43476 w 934949"/>
              <a:gd name="connsiteY1" fmla="*/ 1004552 h 4572000"/>
              <a:gd name="connsiteX2" fmla="*/ 262417 w 934949"/>
              <a:gd name="connsiteY2" fmla="*/ 1313645 h 4572000"/>
              <a:gd name="connsiteX3" fmla="*/ 455600 w 934949"/>
              <a:gd name="connsiteY3" fmla="*/ 1390918 h 4572000"/>
              <a:gd name="connsiteX4" fmla="*/ 584389 w 934949"/>
              <a:gd name="connsiteY4" fmla="*/ 1468191 h 4572000"/>
              <a:gd name="connsiteX5" fmla="*/ 738935 w 934949"/>
              <a:gd name="connsiteY5" fmla="*/ 1571222 h 4572000"/>
              <a:gd name="connsiteX6" fmla="*/ 867724 w 934949"/>
              <a:gd name="connsiteY6" fmla="*/ 1712890 h 4572000"/>
              <a:gd name="connsiteX7" fmla="*/ 932118 w 934949"/>
              <a:gd name="connsiteY7" fmla="*/ 1944709 h 4572000"/>
              <a:gd name="connsiteX8" fmla="*/ 919240 w 934949"/>
              <a:gd name="connsiteY8" fmla="*/ 2060619 h 4572000"/>
              <a:gd name="connsiteX9" fmla="*/ 880603 w 934949"/>
              <a:gd name="connsiteY9" fmla="*/ 2228045 h 4572000"/>
              <a:gd name="connsiteX10" fmla="*/ 829087 w 934949"/>
              <a:gd name="connsiteY10" fmla="*/ 2318197 h 4572000"/>
              <a:gd name="connsiteX11" fmla="*/ 738935 w 934949"/>
              <a:gd name="connsiteY11" fmla="*/ 2395470 h 4572000"/>
              <a:gd name="connsiteX12" fmla="*/ 648783 w 934949"/>
              <a:gd name="connsiteY12" fmla="*/ 2459864 h 4572000"/>
              <a:gd name="connsiteX13" fmla="*/ 584389 w 934949"/>
              <a:gd name="connsiteY13" fmla="*/ 2524259 h 4572000"/>
              <a:gd name="connsiteX14" fmla="*/ 558631 w 934949"/>
              <a:gd name="connsiteY14" fmla="*/ 2537138 h 4572000"/>
              <a:gd name="connsiteX15" fmla="*/ 404085 w 934949"/>
              <a:gd name="connsiteY15" fmla="*/ 2653047 h 4572000"/>
              <a:gd name="connsiteX16" fmla="*/ 365448 w 934949"/>
              <a:gd name="connsiteY16" fmla="*/ 2691684 h 4572000"/>
              <a:gd name="connsiteX17" fmla="*/ 301054 w 934949"/>
              <a:gd name="connsiteY17" fmla="*/ 2781836 h 4572000"/>
              <a:gd name="connsiteX18" fmla="*/ 210902 w 934949"/>
              <a:gd name="connsiteY18" fmla="*/ 2910625 h 4572000"/>
              <a:gd name="connsiteX19" fmla="*/ 185144 w 934949"/>
              <a:gd name="connsiteY19" fmla="*/ 2962140 h 4572000"/>
              <a:gd name="connsiteX20" fmla="*/ 146507 w 934949"/>
              <a:gd name="connsiteY20" fmla="*/ 3090929 h 4572000"/>
              <a:gd name="connsiteX21" fmla="*/ 107871 w 934949"/>
              <a:gd name="connsiteY21" fmla="*/ 3258354 h 4572000"/>
              <a:gd name="connsiteX22" fmla="*/ 94992 w 934949"/>
              <a:gd name="connsiteY22" fmla="*/ 3374264 h 4572000"/>
              <a:gd name="connsiteX23" fmla="*/ 69234 w 934949"/>
              <a:gd name="connsiteY23" fmla="*/ 3477295 h 4572000"/>
              <a:gd name="connsiteX24" fmla="*/ 56355 w 934949"/>
              <a:gd name="connsiteY24" fmla="*/ 4121239 h 4572000"/>
              <a:gd name="connsiteX25" fmla="*/ 854845 w 934949"/>
              <a:gd name="connsiteY25" fmla="*/ 4314422 h 4572000"/>
              <a:gd name="connsiteX26" fmla="*/ 69234 w 934949"/>
              <a:gd name="connsiteY26" fmla="*/ 4391695 h 4572000"/>
              <a:gd name="connsiteX27" fmla="*/ 69234 w 934949"/>
              <a:gd name="connsiteY27" fmla="*/ 4507605 h 4572000"/>
              <a:gd name="connsiteX28" fmla="*/ 69234 w 934949"/>
              <a:gd name="connsiteY28" fmla="*/ 4572000 h 4572000"/>
              <a:gd name="connsiteX0" fmla="*/ 43476 w 934949"/>
              <a:gd name="connsiteY0" fmla="*/ 0 h 4572000"/>
              <a:gd name="connsiteX1" fmla="*/ 43476 w 934949"/>
              <a:gd name="connsiteY1" fmla="*/ 1004552 h 4572000"/>
              <a:gd name="connsiteX2" fmla="*/ 262417 w 934949"/>
              <a:gd name="connsiteY2" fmla="*/ 1313645 h 4572000"/>
              <a:gd name="connsiteX3" fmla="*/ 455600 w 934949"/>
              <a:gd name="connsiteY3" fmla="*/ 1390918 h 4572000"/>
              <a:gd name="connsiteX4" fmla="*/ 584389 w 934949"/>
              <a:gd name="connsiteY4" fmla="*/ 1468191 h 4572000"/>
              <a:gd name="connsiteX5" fmla="*/ 738935 w 934949"/>
              <a:gd name="connsiteY5" fmla="*/ 1571222 h 4572000"/>
              <a:gd name="connsiteX6" fmla="*/ 867724 w 934949"/>
              <a:gd name="connsiteY6" fmla="*/ 1712890 h 4572000"/>
              <a:gd name="connsiteX7" fmla="*/ 932118 w 934949"/>
              <a:gd name="connsiteY7" fmla="*/ 1944709 h 4572000"/>
              <a:gd name="connsiteX8" fmla="*/ 919240 w 934949"/>
              <a:gd name="connsiteY8" fmla="*/ 2060619 h 4572000"/>
              <a:gd name="connsiteX9" fmla="*/ 880603 w 934949"/>
              <a:gd name="connsiteY9" fmla="*/ 2228045 h 4572000"/>
              <a:gd name="connsiteX10" fmla="*/ 829087 w 934949"/>
              <a:gd name="connsiteY10" fmla="*/ 2318197 h 4572000"/>
              <a:gd name="connsiteX11" fmla="*/ 738935 w 934949"/>
              <a:gd name="connsiteY11" fmla="*/ 2395470 h 4572000"/>
              <a:gd name="connsiteX12" fmla="*/ 648783 w 934949"/>
              <a:gd name="connsiteY12" fmla="*/ 2459864 h 4572000"/>
              <a:gd name="connsiteX13" fmla="*/ 584389 w 934949"/>
              <a:gd name="connsiteY13" fmla="*/ 2524259 h 4572000"/>
              <a:gd name="connsiteX14" fmla="*/ 558631 w 934949"/>
              <a:gd name="connsiteY14" fmla="*/ 2537138 h 4572000"/>
              <a:gd name="connsiteX15" fmla="*/ 404085 w 934949"/>
              <a:gd name="connsiteY15" fmla="*/ 2653047 h 4572000"/>
              <a:gd name="connsiteX16" fmla="*/ 365448 w 934949"/>
              <a:gd name="connsiteY16" fmla="*/ 2691684 h 4572000"/>
              <a:gd name="connsiteX17" fmla="*/ 301054 w 934949"/>
              <a:gd name="connsiteY17" fmla="*/ 2781836 h 4572000"/>
              <a:gd name="connsiteX18" fmla="*/ 210902 w 934949"/>
              <a:gd name="connsiteY18" fmla="*/ 2910625 h 4572000"/>
              <a:gd name="connsiteX19" fmla="*/ 185144 w 934949"/>
              <a:gd name="connsiteY19" fmla="*/ 2962140 h 4572000"/>
              <a:gd name="connsiteX20" fmla="*/ 146507 w 934949"/>
              <a:gd name="connsiteY20" fmla="*/ 3090929 h 4572000"/>
              <a:gd name="connsiteX21" fmla="*/ 107871 w 934949"/>
              <a:gd name="connsiteY21" fmla="*/ 3258354 h 4572000"/>
              <a:gd name="connsiteX22" fmla="*/ 94992 w 934949"/>
              <a:gd name="connsiteY22" fmla="*/ 3374264 h 4572000"/>
              <a:gd name="connsiteX23" fmla="*/ 69234 w 934949"/>
              <a:gd name="connsiteY23" fmla="*/ 3477295 h 4572000"/>
              <a:gd name="connsiteX24" fmla="*/ 56355 w 934949"/>
              <a:gd name="connsiteY24" fmla="*/ 4121239 h 4572000"/>
              <a:gd name="connsiteX25" fmla="*/ 854845 w 934949"/>
              <a:gd name="connsiteY25" fmla="*/ 4314422 h 4572000"/>
              <a:gd name="connsiteX26" fmla="*/ 69234 w 934949"/>
              <a:gd name="connsiteY26" fmla="*/ 4391695 h 4572000"/>
              <a:gd name="connsiteX27" fmla="*/ 69234 w 934949"/>
              <a:gd name="connsiteY27" fmla="*/ 4507605 h 4572000"/>
              <a:gd name="connsiteX28" fmla="*/ 69234 w 934949"/>
              <a:gd name="connsiteY28" fmla="*/ 4572000 h 4572000"/>
              <a:gd name="connsiteX0" fmla="*/ 43476 w 1016038"/>
              <a:gd name="connsiteY0" fmla="*/ 0 h 4572000"/>
              <a:gd name="connsiteX1" fmla="*/ 43476 w 1016038"/>
              <a:gd name="connsiteY1" fmla="*/ 1004552 h 4572000"/>
              <a:gd name="connsiteX2" fmla="*/ 262417 w 1016038"/>
              <a:gd name="connsiteY2" fmla="*/ 1313645 h 4572000"/>
              <a:gd name="connsiteX3" fmla="*/ 455600 w 1016038"/>
              <a:gd name="connsiteY3" fmla="*/ 1390918 h 4572000"/>
              <a:gd name="connsiteX4" fmla="*/ 584389 w 1016038"/>
              <a:gd name="connsiteY4" fmla="*/ 1468191 h 4572000"/>
              <a:gd name="connsiteX5" fmla="*/ 738935 w 1016038"/>
              <a:gd name="connsiteY5" fmla="*/ 1571222 h 4572000"/>
              <a:gd name="connsiteX6" fmla="*/ 1009392 w 1016038"/>
              <a:gd name="connsiteY6" fmla="*/ 1609859 h 4572000"/>
              <a:gd name="connsiteX7" fmla="*/ 932118 w 1016038"/>
              <a:gd name="connsiteY7" fmla="*/ 1944709 h 4572000"/>
              <a:gd name="connsiteX8" fmla="*/ 919240 w 1016038"/>
              <a:gd name="connsiteY8" fmla="*/ 2060619 h 4572000"/>
              <a:gd name="connsiteX9" fmla="*/ 880603 w 1016038"/>
              <a:gd name="connsiteY9" fmla="*/ 2228045 h 4572000"/>
              <a:gd name="connsiteX10" fmla="*/ 829087 w 1016038"/>
              <a:gd name="connsiteY10" fmla="*/ 2318197 h 4572000"/>
              <a:gd name="connsiteX11" fmla="*/ 738935 w 1016038"/>
              <a:gd name="connsiteY11" fmla="*/ 2395470 h 4572000"/>
              <a:gd name="connsiteX12" fmla="*/ 648783 w 1016038"/>
              <a:gd name="connsiteY12" fmla="*/ 2459864 h 4572000"/>
              <a:gd name="connsiteX13" fmla="*/ 584389 w 1016038"/>
              <a:gd name="connsiteY13" fmla="*/ 2524259 h 4572000"/>
              <a:gd name="connsiteX14" fmla="*/ 558631 w 1016038"/>
              <a:gd name="connsiteY14" fmla="*/ 2537138 h 4572000"/>
              <a:gd name="connsiteX15" fmla="*/ 404085 w 1016038"/>
              <a:gd name="connsiteY15" fmla="*/ 2653047 h 4572000"/>
              <a:gd name="connsiteX16" fmla="*/ 365448 w 1016038"/>
              <a:gd name="connsiteY16" fmla="*/ 2691684 h 4572000"/>
              <a:gd name="connsiteX17" fmla="*/ 301054 w 1016038"/>
              <a:gd name="connsiteY17" fmla="*/ 2781836 h 4572000"/>
              <a:gd name="connsiteX18" fmla="*/ 210902 w 1016038"/>
              <a:gd name="connsiteY18" fmla="*/ 2910625 h 4572000"/>
              <a:gd name="connsiteX19" fmla="*/ 185144 w 1016038"/>
              <a:gd name="connsiteY19" fmla="*/ 2962140 h 4572000"/>
              <a:gd name="connsiteX20" fmla="*/ 146507 w 1016038"/>
              <a:gd name="connsiteY20" fmla="*/ 3090929 h 4572000"/>
              <a:gd name="connsiteX21" fmla="*/ 107871 w 1016038"/>
              <a:gd name="connsiteY21" fmla="*/ 3258354 h 4572000"/>
              <a:gd name="connsiteX22" fmla="*/ 94992 w 1016038"/>
              <a:gd name="connsiteY22" fmla="*/ 3374264 h 4572000"/>
              <a:gd name="connsiteX23" fmla="*/ 69234 w 1016038"/>
              <a:gd name="connsiteY23" fmla="*/ 3477295 h 4572000"/>
              <a:gd name="connsiteX24" fmla="*/ 56355 w 1016038"/>
              <a:gd name="connsiteY24" fmla="*/ 4121239 h 4572000"/>
              <a:gd name="connsiteX25" fmla="*/ 854845 w 1016038"/>
              <a:gd name="connsiteY25" fmla="*/ 4314422 h 4572000"/>
              <a:gd name="connsiteX26" fmla="*/ 69234 w 1016038"/>
              <a:gd name="connsiteY26" fmla="*/ 4391695 h 4572000"/>
              <a:gd name="connsiteX27" fmla="*/ 69234 w 1016038"/>
              <a:gd name="connsiteY27" fmla="*/ 4507605 h 4572000"/>
              <a:gd name="connsiteX28" fmla="*/ 69234 w 1016038"/>
              <a:gd name="connsiteY28" fmla="*/ 4572000 h 4572000"/>
              <a:gd name="connsiteX0" fmla="*/ 43476 w 1003830"/>
              <a:gd name="connsiteY0" fmla="*/ 0 h 4572000"/>
              <a:gd name="connsiteX1" fmla="*/ 43476 w 1003830"/>
              <a:gd name="connsiteY1" fmla="*/ 1004552 h 4572000"/>
              <a:gd name="connsiteX2" fmla="*/ 262417 w 1003830"/>
              <a:gd name="connsiteY2" fmla="*/ 1313645 h 4572000"/>
              <a:gd name="connsiteX3" fmla="*/ 455600 w 1003830"/>
              <a:gd name="connsiteY3" fmla="*/ 1390918 h 4572000"/>
              <a:gd name="connsiteX4" fmla="*/ 584389 w 1003830"/>
              <a:gd name="connsiteY4" fmla="*/ 1468191 h 4572000"/>
              <a:gd name="connsiteX5" fmla="*/ 738935 w 1003830"/>
              <a:gd name="connsiteY5" fmla="*/ 1571222 h 4572000"/>
              <a:gd name="connsiteX6" fmla="*/ 996513 w 1003830"/>
              <a:gd name="connsiteY6" fmla="*/ 1661375 h 4572000"/>
              <a:gd name="connsiteX7" fmla="*/ 932118 w 1003830"/>
              <a:gd name="connsiteY7" fmla="*/ 1944709 h 4572000"/>
              <a:gd name="connsiteX8" fmla="*/ 919240 w 1003830"/>
              <a:gd name="connsiteY8" fmla="*/ 2060619 h 4572000"/>
              <a:gd name="connsiteX9" fmla="*/ 880603 w 1003830"/>
              <a:gd name="connsiteY9" fmla="*/ 2228045 h 4572000"/>
              <a:gd name="connsiteX10" fmla="*/ 829087 w 1003830"/>
              <a:gd name="connsiteY10" fmla="*/ 2318197 h 4572000"/>
              <a:gd name="connsiteX11" fmla="*/ 738935 w 1003830"/>
              <a:gd name="connsiteY11" fmla="*/ 2395470 h 4572000"/>
              <a:gd name="connsiteX12" fmla="*/ 648783 w 1003830"/>
              <a:gd name="connsiteY12" fmla="*/ 2459864 h 4572000"/>
              <a:gd name="connsiteX13" fmla="*/ 584389 w 1003830"/>
              <a:gd name="connsiteY13" fmla="*/ 2524259 h 4572000"/>
              <a:gd name="connsiteX14" fmla="*/ 558631 w 1003830"/>
              <a:gd name="connsiteY14" fmla="*/ 2537138 h 4572000"/>
              <a:gd name="connsiteX15" fmla="*/ 404085 w 1003830"/>
              <a:gd name="connsiteY15" fmla="*/ 2653047 h 4572000"/>
              <a:gd name="connsiteX16" fmla="*/ 365448 w 1003830"/>
              <a:gd name="connsiteY16" fmla="*/ 2691684 h 4572000"/>
              <a:gd name="connsiteX17" fmla="*/ 301054 w 1003830"/>
              <a:gd name="connsiteY17" fmla="*/ 2781836 h 4572000"/>
              <a:gd name="connsiteX18" fmla="*/ 210902 w 1003830"/>
              <a:gd name="connsiteY18" fmla="*/ 2910625 h 4572000"/>
              <a:gd name="connsiteX19" fmla="*/ 185144 w 1003830"/>
              <a:gd name="connsiteY19" fmla="*/ 2962140 h 4572000"/>
              <a:gd name="connsiteX20" fmla="*/ 146507 w 1003830"/>
              <a:gd name="connsiteY20" fmla="*/ 3090929 h 4572000"/>
              <a:gd name="connsiteX21" fmla="*/ 107871 w 1003830"/>
              <a:gd name="connsiteY21" fmla="*/ 3258354 h 4572000"/>
              <a:gd name="connsiteX22" fmla="*/ 94992 w 1003830"/>
              <a:gd name="connsiteY22" fmla="*/ 3374264 h 4572000"/>
              <a:gd name="connsiteX23" fmla="*/ 69234 w 1003830"/>
              <a:gd name="connsiteY23" fmla="*/ 3477295 h 4572000"/>
              <a:gd name="connsiteX24" fmla="*/ 56355 w 1003830"/>
              <a:gd name="connsiteY24" fmla="*/ 4121239 h 4572000"/>
              <a:gd name="connsiteX25" fmla="*/ 854845 w 1003830"/>
              <a:gd name="connsiteY25" fmla="*/ 4314422 h 4572000"/>
              <a:gd name="connsiteX26" fmla="*/ 69234 w 1003830"/>
              <a:gd name="connsiteY26" fmla="*/ 4391695 h 4572000"/>
              <a:gd name="connsiteX27" fmla="*/ 69234 w 1003830"/>
              <a:gd name="connsiteY27" fmla="*/ 4507605 h 4572000"/>
              <a:gd name="connsiteX28" fmla="*/ 69234 w 1003830"/>
              <a:gd name="connsiteY28" fmla="*/ 4572000 h 4572000"/>
              <a:gd name="connsiteX0" fmla="*/ 43476 w 1001732"/>
              <a:gd name="connsiteY0" fmla="*/ 0 h 4572000"/>
              <a:gd name="connsiteX1" fmla="*/ 43476 w 1001732"/>
              <a:gd name="connsiteY1" fmla="*/ 1004552 h 4572000"/>
              <a:gd name="connsiteX2" fmla="*/ 262417 w 1001732"/>
              <a:gd name="connsiteY2" fmla="*/ 1313645 h 4572000"/>
              <a:gd name="connsiteX3" fmla="*/ 455600 w 1001732"/>
              <a:gd name="connsiteY3" fmla="*/ 1390918 h 4572000"/>
              <a:gd name="connsiteX4" fmla="*/ 584389 w 1001732"/>
              <a:gd name="connsiteY4" fmla="*/ 1468191 h 4572000"/>
              <a:gd name="connsiteX5" fmla="*/ 777572 w 1001732"/>
              <a:gd name="connsiteY5" fmla="*/ 1493949 h 4572000"/>
              <a:gd name="connsiteX6" fmla="*/ 996513 w 1001732"/>
              <a:gd name="connsiteY6" fmla="*/ 1661375 h 4572000"/>
              <a:gd name="connsiteX7" fmla="*/ 932118 w 1001732"/>
              <a:gd name="connsiteY7" fmla="*/ 1944709 h 4572000"/>
              <a:gd name="connsiteX8" fmla="*/ 919240 w 1001732"/>
              <a:gd name="connsiteY8" fmla="*/ 2060619 h 4572000"/>
              <a:gd name="connsiteX9" fmla="*/ 880603 w 1001732"/>
              <a:gd name="connsiteY9" fmla="*/ 2228045 h 4572000"/>
              <a:gd name="connsiteX10" fmla="*/ 829087 w 1001732"/>
              <a:gd name="connsiteY10" fmla="*/ 2318197 h 4572000"/>
              <a:gd name="connsiteX11" fmla="*/ 738935 w 1001732"/>
              <a:gd name="connsiteY11" fmla="*/ 2395470 h 4572000"/>
              <a:gd name="connsiteX12" fmla="*/ 648783 w 1001732"/>
              <a:gd name="connsiteY12" fmla="*/ 2459864 h 4572000"/>
              <a:gd name="connsiteX13" fmla="*/ 584389 w 1001732"/>
              <a:gd name="connsiteY13" fmla="*/ 2524259 h 4572000"/>
              <a:gd name="connsiteX14" fmla="*/ 558631 w 1001732"/>
              <a:gd name="connsiteY14" fmla="*/ 2537138 h 4572000"/>
              <a:gd name="connsiteX15" fmla="*/ 404085 w 1001732"/>
              <a:gd name="connsiteY15" fmla="*/ 2653047 h 4572000"/>
              <a:gd name="connsiteX16" fmla="*/ 365448 w 1001732"/>
              <a:gd name="connsiteY16" fmla="*/ 2691684 h 4572000"/>
              <a:gd name="connsiteX17" fmla="*/ 301054 w 1001732"/>
              <a:gd name="connsiteY17" fmla="*/ 2781836 h 4572000"/>
              <a:gd name="connsiteX18" fmla="*/ 210902 w 1001732"/>
              <a:gd name="connsiteY18" fmla="*/ 2910625 h 4572000"/>
              <a:gd name="connsiteX19" fmla="*/ 185144 w 1001732"/>
              <a:gd name="connsiteY19" fmla="*/ 2962140 h 4572000"/>
              <a:gd name="connsiteX20" fmla="*/ 146507 w 1001732"/>
              <a:gd name="connsiteY20" fmla="*/ 3090929 h 4572000"/>
              <a:gd name="connsiteX21" fmla="*/ 107871 w 1001732"/>
              <a:gd name="connsiteY21" fmla="*/ 3258354 h 4572000"/>
              <a:gd name="connsiteX22" fmla="*/ 94992 w 1001732"/>
              <a:gd name="connsiteY22" fmla="*/ 3374264 h 4572000"/>
              <a:gd name="connsiteX23" fmla="*/ 69234 w 1001732"/>
              <a:gd name="connsiteY23" fmla="*/ 3477295 h 4572000"/>
              <a:gd name="connsiteX24" fmla="*/ 56355 w 1001732"/>
              <a:gd name="connsiteY24" fmla="*/ 4121239 h 4572000"/>
              <a:gd name="connsiteX25" fmla="*/ 854845 w 1001732"/>
              <a:gd name="connsiteY25" fmla="*/ 4314422 h 4572000"/>
              <a:gd name="connsiteX26" fmla="*/ 69234 w 1001732"/>
              <a:gd name="connsiteY26" fmla="*/ 4391695 h 4572000"/>
              <a:gd name="connsiteX27" fmla="*/ 69234 w 1001732"/>
              <a:gd name="connsiteY27" fmla="*/ 4507605 h 4572000"/>
              <a:gd name="connsiteX28" fmla="*/ 69234 w 1001732"/>
              <a:gd name="connsiteY28" fmla="*/ 4572000 h 4572000"/>
              <a:gd name="connsiteX0" fmla="*/ 43476 w 1001732"/>
              <a:gd name="connsiteY0" fmla="*/ 0 h 4572000"/>
              <a:gd name="connsiteX1" fmla="*/ 43476 w 1001732"/>
              <a:gd name="connsiteY1" fmla="*/ 1004552 h 4572000"/>
              <a:gd name="connsiteX2" fmla="*/ 262417 w 1001732"/>
              <a:gd name="connsiteY2" fmla="*/ 1313645 h 4572000"/>
              <a:gd name="connsiteX3" fmla="*/ 455600 w 1001732"/>
              <a:gd name="connsiteY3" fmla="*/ 1390918 h 4572000"/>
              <a:gd name="connsiteX4" fmla="*/ 584389 w 1001732"/>
              <a:gd name="connsiteY4" fmla="*/ 1390918 h 4572000"/>
              <a:gd name="connsiteX5" fmla="*/ 777572 w 1001732"/>
              <a:gd name="connsiteY5" fmla="*/ 1493949 h 4572000"/>
              <a:gd name="connsiteX6" fmla="*/ 996513 w 1001732"/>
              <a:gd name="connsiteY6" fmla="*/ 1661375 h 4572000"/>
              <a:gd name="connsiteX7" fmla="*/ 932118 w 1001732"/>
              <a:gd name="connsiteY7" fmla="*/ 1944709 h 4572000"/>
              <a:gd name="connsiteX8" fmla="*/ 919240 w 1001732"/>
              <a:gd name="connsiteY8" fmla="*/ 2060619 h 4572000"/>
              <a:gd name="connsiteX9" fmla="*/ 880603 w 1001732"/>
              <a:gd name="connsiteY9" fmla="*/ 2228045 h 4572000"/>
              <a:gd name="connsiteX10" fmla="*/ 829087 w 1001732"/>
              <a:gd name="connsiteY10" fmla="*/ 2318197 h 4572000"/>
              <a:gd name="connsiteX11" fmla="*/ 738935 w 1001732"/>
              <a:gd name="connsiteY11" fmla="*/ 2395470 h 4572000"/>
              <a:gd name="connsiteX12" fmla="*/ 648783 w 1001732"/>
              <a:gd name="connsiteY12" fmla="*/ 2459864 h 4572000"/>
              <a:gd name="connsiteX13" fmla="*/ 584389 w 1001732"/>
              <a:gd name="connsiteY13" fmla="*/ 2524259 h 4572000"/>
              <a:gd name="connsiteX14" fmla="*/ 558631 w 1001732"/>
              <a:gd name="connsiteY14" fmla="*/ 2537138 h 4572000"/>
              <a:gd name="connsiteX15" fmla="*/ 404085 w 1001732"/>
              <a:gd name="connsiteY15" fmla="*/ 2653047 h 4572000"/>
              <a:gd name="connsiteX16" fmla="*/ 365448 w 1001732"/>
              <a:gd name="connsiteY16" fmla="*/ 2691684 h 4572000"/>
              <a:gd name="connsiteX17" fmla="*/ 301054 w 1001732"/>
              <a:gd name="connsiteY17" fmla="*/ 2781836 h 4572000"/>
              <a:gd name="connsiteX18" fmla="*/ 210902 w 1001732"/>
              <a:gd name="connsiteY18" fmla="*/ 2910625 h 4572000"/>
              <a:gd name="connsiteX19" fmla="*/ 185144 w 1001732"/>
              <a:gd name="connsiteY19" fmla="*/ 2962140 h 4572000"/>
              <a:gd name="connsiteX20" fmla="*/ 146507 w 1001732"/>
              <a:gd name="connsiteY20" fmla="*/ 3090929 h 4572000"/>
              <a:gd name="connsiteX21" fmla="*/ 107871 w 1001732"/>
              <a:gd name="connsiteY21" fmla="*/ 3258354 h 4572000"/>
              <a:gd name="connsiteX22" fmla="*/ 94992 w 1001732"/>
              <a:gd name="connsiteY22" fmla="*/ 3374264 h 4572000"/>
              <a:gd name="connsiteX23" fmla="*/ 69234 w 1001732"/>
              <a:gd name="connsiteY23" fmla="*/ 3477295 h 4572000"/>
              <a:gd name="connsiteX24" fmla="*/ 56355 w 1001732"/>
              <a:gd name="connsiteY24" fmla="*/ 4121239 h 4572000"/>
              <a:gd name="connsiteX25" fmla="*/ 854845 w 1001732"/>
              <a:gd name="connsiteY25" fmla="*/ 4314422 h 4572000"/>
              <a:gd name="connsiteX26" fmla="*/ 69234 w 1001732"/>
              <a:gd name="connsiteY26" fmla="*/ 4391695 h 4572000"/>
              <a:gd name="connsiteX27" fmla="*/ 69234 w 1001732"/>
              <a:gd name="connsiteY27" fmla="*/ 4507605 h 4572000"/>
              <a:gd name="connsiteX28" fmla="*/ 69234 w 1001732"/>
              <a:gd name="connsiteY28" fmla="*/ 4572000 h 4572000"/>
              <a:gd name="connsiteX0" fmla="*/ 43476 w 1001732"/>
              <a:gd name="connsiteY0" fmla="*/ 0 h 4572000"/>
              <a:gd name="connsiteX1" fmla="*/ 43476 w 1001732"/>
              <a:gd name="connsiteY1" fmla="*/ 1004552 h 4572000"/>
              <a:gd name="connsiteX2" fmla="*/ 262417 w 1001732"/>
              <a:gd name="connsiteY2" fmla="*/ 1313645 h 4572000"/>
              <a:gd name="connsiteX3" fmla="*/ 468478 w 1001732"/>
              <a:gd name="connsiteY3" fmla="*/ 1365160 h 4572000"/>
              <a:gd name="connsiteX4" fmla="*/ 584389 w 1001732"/>
              <a:gd name="connsiteY4" fmla="*/ 1390918 h 4572000"/>
              <a:gd name="connsiteX5" fmla="*/ 777572 w 1001732"/>
              <a:gd name="connsiteY5" fmla="*/ 1493949 h 4572000"/>
              <a:gd name="connsiteX6" fmla="*/ 996513 w 1001732"/>
              <a:gd name="connsiteY6" fmla="*/ 1661375 h 4572000"/>
              <a:gd name="connsiteX7" fmla="*/ 932118 w 1001732"/>
              <a:gd name="connsiteY7" fmla="*/ 1944709 h 4572000"/>
              <a:gd name="connsiteX8" fmla="*/ 919240 w 1001732"/>
              <a:gd name="connsiteY8" fmla="*/ 2060619 h 4572000"/>
              <a:gd name="connsiteX9" fmla="*/ 880603 w 1001732"/>
              <a:gd name="connsiteY9" fmla="*/ 2228045 h 4572000"/>
              <a:gd name="connsiteX10" fmla="*/ 829087 w 1001732"/>
              <a:gd name="connsiteY10" fmla="*/ 2318197 h 4572000"/>
              <a:gd name="connsiteX11" fmla="*/ 738935 w 1001732"/>
              <a:gd name="connsiteY11" fmla="*/ 2395470 h 4572000"/>
              <a:gd name="connsiteX12" fmla="*/ 648783 w 1001732"/>
              <a:gd name="connsiteY12" fmla="*/ 2459864 h 4572000"/>
              <a:gd name="connsiteX13" fmla="*/ 584389 w 1001732"/>
              <a:gd name="connsiteY13" fmla="*/ 2524259 h 4572000"/>
              <a:gd name="connsiteX14" fmla="*/ 558631 w 1001732"/>
              <a:gd name="connsiteY14" fmla="*/ 2537138 h 4572000"/>
              <a:gd name="connsiteX15" fmla="*/ 404085 w 1001732"/>
              <a:gd name="connsiteY15" fmla="*/ 2653047 h 4572000"/>
              <a:gd name="connsiteX16" fmla="*/ 365448 w 1001732"/>
              <a:gd name="connsiteY16" fmla="*/ 2691684 h 4572000"/>
              <a:gd name="connsiteX17" fmla="*/ 301054 w 1001732"/>
              <a:gd name="connsiteY17" fmla="*/ 2781836 h 4572000"/>
              <a:gd name="connsiteX18" fmla="*/ 210902 w 1001732"/>
              <a:gd name="connsiteY18" fmla="*/ 2910625 h 4572000"/>
              <a:gd name="connsiteX19" fmla="*/ 185144 w 1001732"/>
              <a:gd name="connsiteY19" fmla="*/ 2962140 h 4572000"/>
              <a:gd name="connsiteX20" fmla="*/ 146507 w 1001732"/>
              <a:gd name="connsiteY20" fmla="*/ 3090929 h 4572000"/>
              <a:gd name="connsiteX21" fmla="*/ 107871 w 1001732"/>
              <a:gd name="connsiteY21" fmla="*/ 3258354 h 4572000"/>
              <a:gd name="connsiteX22" fmla="*/ 94992 w 1001732"/>
              <a:gd name="connsiteY22" fmla="*/ 3374264 h 4572000"/>
              <a:gd name="connsiteX23" fmla="*/ 69234 w 1001732"/>
              <a:gd name="connsiteY23" fmla="*/ 3477295 h 4572000"/>
              <a:gd name="connsiteX24" fmla="*/ 56355 w 1001732"/>
              <a:gd name="connsiteY24" fmla="*/ 4121239 h 4572000"/>
              <a:gd name="connsiteX25" fmla="*/ 854845 w 1001732"/>
              <a:gd name="connsiteY25" fmla="*/ 4314422 h 4572000"/>
              <a:gd name="connsiteX26" fmla="*/ 69234 w 1001732"/>
              <a:gd name="connsiteY26" fmla="*/ 4391695 h 4572000"/>
              <a:gd name="connsiteX27" fmla="*/ 69234 w 1001732"/>
              <a:gd name="connsiteY27" fmla="*/ 4507605 h 4572000"/>
              <a:gd name="connsiteX28" fmla="*/ 69234 w 1001732"/>
              <a:gd name="connsiteY28" fmla="*/ 4572000 h 4572000"/>
              <a:gd name="connsiteX0" fmla="*/ 43476 w 1001732"/>
              <a:gd name="connsiteY0" fmla="*/ 0 h 4572000"/>
              <a:gd name="connsiteX1" fmla="*/ 43476 w 1001732"/>
              <a:gd name="connsiteY1" fmla="*/ 1004552 h 4572000"/>
              <a:gd name="connsiteX2" fmla="*/ 262417 w 1001732"/>
              <a:gd name="connsiteY2" fmla="*/ 1275008 h 4572000"/>
              <a:gd name="connsiteX3" fmla="*/ 468478 w 1001732"/>
              <a:gd name="connsiteY3" fmla="*/ 1365160 h 4572000"/>
              <a:gd name="connsiteX4" fmla="*/ 584389 w 1001732"/>
              <a:gd name="connsiteY4" fmla="*/ 1390918 h 4572000"/>
              <a:gd name="connsiteX5" fmla="*/ 777572 w 1001732"/>
              <a:gd name="connsiteY5" fmla="*/ 1493949 h 4572000"/>
              <a:gd name="connsiteX6" fmla="*/ 996513 w 1001732"/>
              <a:gd name="connsiteY6" fmla="*/ 1661375 h 4572000"/>
              <a:gd name="connsiteX7" fmla="*/ 932118 w 1001732"/>
              <a:gd name="connsiteY7" fmla="*/ 1944709 h 4572000"/>
              <a:gd name="connsiteX8" fmla="*/ 919240 w 1001732"/>
              <a:gd name="connsiteY8" fmla="*/ 2060619 h 4572000"/>
              <a:gd name="connsiteX9" fmla="*/ 880603 w 1001732"/>
              <a:gd name="connsiteY9" fmla="*/ 2228045 h 4572000"/>
              <a:gd name="connsiteX10" fmla="*/ 829087 w 1001732"/>
              <a:gd name="connsiteY10" fmla="*/ 2318197 h 4572000"/>
              <a:gd name="connsiteX11" fmla="*/ 738935 w 1001732"/>
              <a:gd name="connsiteY11" fmla="*/ 2395470 h 4572000"/>
              <a:gd name="connsiteX12" fmla="*/ 648783 w 1001732"/>
              <a:gd name="connsiteY12" fmla="*/ 2459864 h 4572000"/>
              <a:gd name="connsiteX13" fmla="*/ 584389 w 1001732"/>
              <a:gd name="connsiteY13" fmla="*/ 2524259 h 4572000"/>
              <a:gd name="connsiteX14" fmla="*/ 558631 w 1001732"/>
              <a:gd name="connsiteY14" fmla="*/ 2537138 h 4572000"/>
              <a:gd name="connsiteX15" fmla="*/ 404085 w 1001732"/>
              <a:gd name="connsiteY15" fmla="*/ 2653047 h 4572000"/>
              <a:gd name="connsiteX16" fmla="*/ 365448 w 1001732"/>
              <a:gd name="connsiteY16" fmla="*/ 2691684 h 4572000"/>
              <a:gd name="connsiteX17" fmla="*/ 301054 w 1001732"/>
              <a:gd name="connsiteY17" fmla="*/ 2781836 h 4572000"/>
              <a:gd name="connsiteX18" fmla="*/ 210902 w 1001732"/>
              <a:gd name="connsiteY18" fmla="*/ 2910625 h 4572000"/>
              <a:gd name="connsiteX19" fmla="*/ 185144 w 1001732"/>
              <a:gd name="connsiteY19" fmla="*/ 2962140 h 4572000"/>
              <a:gd name="connsiteX20" fmla="*/ 146507 w 1001732"/>
              <a:gd name="connsiteY20" fmla="*/ 3090929 h 4572000"/>
              <a:gd name="connsiteX21" fmla="*/ 107871 w 1001732"/>
              <a:gd name="connsiteY21" fmla="*/ 3258354 h 4572000"/>
              <a:gd name="connsiteX22" fmla="*/ 94992 w 1001732"/>
              <a:gd name="connsiteY22" fmla="*/ 3374264 h 4572000"/>
              <a:gd name="connsiteX23" fmla="*/ 69234 w 1001732"/>
              <a:gd name="connsiteY23" fmla="*/ 3477295 h 4572000"/>
              <a:gd name="connsiteX24" fmla="*/ 56355 w 1001732"/>
              <a:gd name="connsiteY24" fmla="*/ 4121239 h 4572000"/>
              <a:gd name="connsiteX25" fmla="*/ 854845 w 1001732"/>
              <a:gd name="connsiteY25" fmla="*/ 4314422 h 4572000"/>
              <a:gd name="connsiteX26" fmla="*/ 69234 w 1001732"/>
              <a:gd name="connsiteY26" fmla="*/ 4391695 h 4572000"/>
              <a:gd name="connsiteX27" fmla="*/ 69234 w 1001732"/>
              <a:gd name="connsiteY27" fmla="*/ 4507605 h 4572000"/>
              <a:gd name="connsiteX28" fmla="*/ 69234 w 1001732"/>
              <a:gd name="connsiteY28" fmla="*/ 4572000 h 4572000"/>
              <a:gd name="connsiteX0" fmla="*/ 43476 w 1001732"/>
              <a:gd name="connsiteY0" fmla="*/ 0 h 4572000"/>
              <a:gd name="connsiteX1" fmla="*/ 43476 w 1001732"/>
              <a:gd name="connsiteY1" fmla="*/ 1004552 h 4572000"/>
              <a:gd name="connsiteX2" fmla="*/ 262417 w 1001732"/>
              <a:gd name="connsiteY2" fmla="*/ 1275008 h 4572000"/>
              <a:gd name="connsiteX3" fmla="*/ 468478 w 1001732"/>
              <a:gd name="connsiteY3" fmla="*/ 1365160 h 4572000"/>
              <a:gd name="connsiteX4" fmla="*/ 584389 w 1001732"/>
              <a:gd name="connsiteY4" fmla="*/ 1390918 h 4572000"/>
              <a:gd name="connsiteX5" fmla="*/ 777572 w 1001732"/>
              <a:gd name="connsiteY5" fmla="*/ 1493949 h 4572000"/>
              <a:gd name="connsiteX6" fmla="*/ 996513 w 1001732"/>
              <a:gd name="connsiteY6" fmla="*/ 1661375 h 4572000"/>
              <a:gd name="connsiteX7" fmla="*/ 932118 w 1001732"/>
              <a:gd name="connsiteY7" fmla="*/ 1944709 h 4572000"/>
              <a:gd name="connsiteX8" fmla="*/ 919240 w 1001732"/>
              <a:gd name="connsiteY8" fmla="*/ 2060619 h 4572000"/>
              <a:gd name="connsiteX9" fmla="*/ 880603 w 1001732"/>
              <a:gd name="connsiteY9" fmla="*/ 2228045 h 4572000"/>
              <a:gd name="connsiteX10" fmla="*/ 829087 w 1001732"/>
              <a:gd name="connsiteY10" fmla="*/ 2318197 h 4572000"/>
              <a:gd name="connsiteX11" fmla="*/ 738935 w 1001732"/>
              <a:gd name="connsiteY11" fmla="*/ 2395470 h 4572000"/>
              <a:gd name="connsiteX12" fmla="*/ 648783 w 1001732"/>
              <a:gd name="connsiteY12" fmla="*/ 2459864 h 4572000"/>
              <a:gd name="connsiteX13" fmla="*/ 584389 w 1001732"/>
              <a:gd name="connsiteY13" fmla="*/ 2524259 h 4572000"/>
              <a:gd name="connsiteX14" fmla="*/ 558631 w 1001732"/>
              <a:gd name="connsiteY14" fmla="*/ 2537138 h 4572000"/>
              <a:gd name="connsiteX15" fmla="*/ 404085 w 1001732"/>
              <a:gd name="connsiteY15" fmla="*/ 2653047 h 4572000"/>
              <a:gd name="connsiteX16" fmla="*/ 365448 w 1001732"/>
              <a:gd name="connsiteY16" fmla="*/ 2691684 h 4572000"/>
              <a:gd name="connsiteX17" fmla="*/ 301054 w 1001732"/>
              <a:gd name="connsiteY17" fmla="*/ 2781836 h 4572000"/>
              <a:gd name="connsiteX18" fmla="*/ 210902 w 1001732"/>
              <a:gd name="connsiteY18" fmla="*/ 2910625 h 4572000"/>
              <a:gd name="connsiteX19" fmla="*/ 185144 w 1001732"/>
              <a:gd name="connsiteY19" fmla="*/ 2962140 h 4572000"/>
              <a:gd name="connsiteX20" fmla="*/ 146507 w 1001732"/>
              <a:gd name="connsiteY20" fmla="*/ 3090929 h 4572000"/>
              <a:gd name="connsiteX21" fmla="*/ 107871 w 1001732"/>
              <a:gd name="connsiteY21" fmla="*/ 3258354 h 4572000"/>
              <a:gd name="connsiteX22" fmla="*/ 94992 w 1001732"/>
              <a:gd name="connsiteY22" fmla="*/ 3374264 h 4572000"/>
              <a:gd name="connsiteX23" fmla="*/ 69234 w 1001732"/>
              <a:gd name="connsiteY23" fmla="*/ 3477295 h 4572000"/>
              <a:gd name="connsiteX24" fmla="*/ 56355 w 1001732"/>
              <a:gd name="connsiteY24" fmla="*/ 4121239 h 4572000"/>
              <a:gd name="connsiteX25" fmla="*/ 854845 w 1001732"/>
              <a:gd name="connsiteY25" fmla="*/ 4314422 h 4572000"/>
              <a:gd name="connsiteX26" fmla="*/ 82113 w 1001732"/>
              <a:gd name="connsiteY26" fmla="*/ 4365938 h 4572000"/>
              <a:gd name="connsiteX27" fmla="*/ 69234 w 1001732"/>
              <a:gd name="connsiteY27" fmla="*/ 4507605 h 4572000"/>
              <a:gd name="connsiteX28" fmla="*/ 69234 w 1001732"/>
              <a:gd name="connsiteY28" fmla="*/ 4572000 h 4572000"/>
              <a:gd name="connsiteX0" fmla="*/ 43476 w 1001732"/>
              <a:gd name="connsiteY0" fmla="*/ 0 h 4572000"/>
              <a:gd name="connsiteX1" fmla="*/ 43476 w 1001732"/>
              <a:gd name="connsiteY1" fmla="*/ 1004552 h 4572000"/>
              <a:gd name="connsiteX2" fmla="*/ 262417 w 1001732"/>
              <a:gd name="connsiteY2" fmla="*/ 1275008 h 4572000"/>
              <a:gd name="connsiteX3" fmla="*/ 468478 w 1001732"/>
              <a:gd name="connsiteY3" fmla="*/ 1365160 h 4572000"/>
              <a:gd name="connsiteX4" fmla="*/ 584389 w 1001732"/>
              <a:gd name="connsiteY4" fmla="*/ 1390918 h 4572000"/>
              <a:gd name="connsiteX5" fmla="*/ 777572 w 1001732"/>
              <a:gd name="connsiteY5" fmla="*/ 1493949 h 4572000"/>
              <a:gd name="connsiteX6" fmla="*/ 996513 w 1001732"/>
              <a:gd name="connsiteY6" fmla="*/ 1661375 h 4572000"/>
              <a:gd name="connsiteX7" fmla="*/ 932118 w 1001732"/>
              <a:gd name="connsiteY7" fmla="*/ 1944709 h 4572000"/>
              <a:gd name="connsiteX8" fmla="*/ 919240 w 1001732"/>
              <a:gd name="connsiteY8" fmla="*/ 2060619 h 4572000"/>
              <a:gd name="connsiteX9" fmla="*/ 880603 w 1001732"/>
              <a:gd name="connsiteY9" fmla="*/ 2228045 h 4572000"/>
              <a:gd name="connsiteX10" fmla="*/ 829087 w 1001732"/>
              <a:gd name="connsiteY10" fmla="*/ 2318197 h 4572000"/>
              <a:gd name="connsiteX11" fmla="*/ 738935 w 1001732"/>
              <a:gd name="connsiteY11" fmla="*/ 2395470 h 4572000"/>
              <a:gd name="connsiteX12" fmla="*/ 648783 w 1001732"/>
              <a:gd name="connsiteY12" fmla="*/ 2459864 h 4572000"/>
              <a:gd name="connsiteX13" fmla="*/ 584389 w 1001732"/>
              <a:gd name="connsiteY13" fmla="*/ 2524259 h 4572000"/>
              <a:gd name="connsiteX14" fmla="*/ 558631 w 1001732"/>
              <a:gd name="connsiteY14" fmla="*/ 2537138 h 4572000"/>
              <a:gd name="connsiteX15" fmla="*/ 404085 w 1001732"/>
              <a:gd name="connsiteY15" fmla="*/ 2653047 h 4572000"/>
              <a:gd name="connsiteX16" fmla="*/ 365448 w 1001732"/>
              <a:gd name="connsiteY16" fmla="*/ 2691684 h 4572000"/>
              <a:gd name="connsiteX17" fmla="*/ 301054 w 1001732"/>
              <a:gd name="connsiteY17" fmla="*/ 2781836 h 4572000"/>
              <a:gd name="connsiteX18" fmla="*/ 210902 w 1001732"/>
              <a:gd name="connsiteY18" fmla="*/ 2910625 h 4572000"/>
              <a:gd name="connsiteX19" fmla="*/ 185144 w 1001732"/>
              <a:gd name="connsiteY19" fmla="*/ 2962140 h 4572000"/>
              <a:gd name="connsiteX20" fmla="*/ 146507 w 1001732"/>
              <a:gd name="connsiteY20" fmla="*/ 3090929 h 4572000"/>
              <a:gd name="connsiteX21" fmla="*/ 107871 w 1001732"/>
              <a:gd name="connsiteY21" fmla="*/ 3258354 h 4572000"/>
              <a:gd name="connsiteX22" fmla="*/ 94992 w 1001732"/>
              <a:gd name="connsiteY22" fmla="*/ 3374264 h 4572000"/>
              <a:gd name="connsiteX23" fmla="*/ 69234 w 1001732"/>
              <a:gd name="connsiteY23" fmla="*/ 3477295 h 4572000"/>
              <a:gd name="connsiteX24" fmla="*/ 56355 w 1001732"/>
              <a:gd name="connsiteY24" fmla="*/ 3992450 h 4572000"/>
              <a:gd name="connsiteX25" fmla="*/ 854845 w 1001732"/>
              <a:gd name="connsiteY25" fmla="*/ 4314422 h 4572000"/>
              <a:gd name="connsiteX26" fmla="*/ 82113 w 1001732"/>
              <a:gd name="connsiteY26" fmla="*/ 4365938 h 4572000"/>
              <a:gd name="connsiteX27" fmla="*/ 69234 w 1001732"/>
              <a:gd name="connsiteY27" fmla="*/ 4507605 h 4572000"/>
              <a:gd name="connsiteX28" fmla="*/ 69234 w 1001732"/>
              <a:gd name="connsiteY28" fmla="*/ 4572000 h 4572000"/>
              <a:gd name="connsiteX0" fmla="*/ 22571 w 980827"/>
              <a:gd name="connsiteY0" fmla="*/ 0 h 4572000"/>
              <a:gd name="connsiteX1" fmla="*/ 22571 w 980827"/>
              <a:gd name="connsiteY1" fmla="*/ 1004552 h 4572000"/>
              <a:gd name="connsiteX2" fmla="*/ 241512 w 980827"/>
              <a:gd name="connsiteY2" fmla="*/ 1275008 h 4572000"/>
              <a:gd name="connsiteX3" fmla="*/ 447573 w 980827"/>
              <a:gd name="connsiteY3" fmla="*/ 1365160 h 4572000"/>
              <a:gd name="connsiteX4" fmla="*/ 563484 w 980827"/>
              <a:gd name="connsiteY4" fmla="*/ 1390918 h 4572000"/>
              <a:gd name="connsiteX5" fmla="*/ 756667 w 980827"/>
              <a:gd name="connsiteY5" fmla="*/ 1493949 h 4572000"/>
              <a:gd name="connsiteX6" fmla="*/ 975608 w 980827"/>
              <a:gd name="connsiteY6" fmla="*/ 1661375 h 4572000"/>
              <a:gd name="connsiteX7" fmla="*/ 911213 w 980827"/>
              <a:gd name="connsiteY7" fmla="*/ 1944709 h 4572000"/>
              <a:gd name="connsiteX8" fmla="*/ 898335 w 980827"/>
              <a:gd name="connsiteY8" fmla="*/ 2060619 h 4572000"/>
              <a:gd name="connsiteX9" fmla="*/ 859698 w 980827"/>
              <a:gd name="connsiteY9" fmla="*/ 2228045 h 4572000"/>
              <a:gd name="connsiteX10" fmla="*/ 808182 w 980827"/>
              <a:gd name="connsiteY10" fmla="*/ 2318197 h 4572000"/>
              <a:gd name="connsiteX11" fmla="*/ 718030 w 980827"/>
              <a:gd name="connsiteY11" fmla="*/ 2395470 h 4572000"/>
              <a:gd name="connsiteX12" fmla="*/ 627878 w 980827"/>
              <a:gd name="connsiteY12" fmla="*/ 2459864 h 4572000"/>
              <a:gd name="connsiteX13" fmla="*/ 563484 w 980827"/>
              <a:gd name="connsiteY13" fmla="*/ 2524259 h 4572000"/>
              <a:gd name="connsiteX14" fmla="*/ 537726 w 980827"/>
              <a:gd name="connsiteY14" fmla="*/ 2537138 h 4572000"/>
              <a:gd name="connsiteX15" fmla="*/ 383180 w 980827"/>
              <a:gd name="connsiteY15" fmla="*/ 2653047 h 4572000"/>
              <a:gd name="connsiteX16" fmla="*/ 344543 w 980827"/>
              <a:gd name="connsiteY16" fmla="*/ 2691684 h 4572000"/>
              <a:gd name="connsiteX17" fmla="*/ 280149 w 980827"/>
              <a:gd name="connsiteY17" fmla="*/ 2781836 h 4572000"/>
              <a:gd name="connsiteX18" fmla="*/ 189997 w 980827"/>
              <a:gd name="connsiteY18" fmla="*/ 2910625 h 4572000"/>
              <a:gd name="connsiteX19" fmla="*/ 164239 w 980827"/>
              <a:gd name="connsiteY19" fmla="*/ 2962140 h 4572000"/>
              <a:gd name="connsiteX20" fmla="*/ 125602 w 980827"/>
              <a:gd name="connsiteY20" fmla="*/ 3090929 h 4572000"/>
              <a:gd name="connsiteX21" fmla="*/ 86966 w 980827"/>
              <a:gd name="connsiteY21" fmla="*/ 3258354 h 4572000"/>
              <a:gd name="connsiteX22" fmla="*/ 74087 w 980827"/>
              <a:gd name="connsiteY22" fmla="*/ 3374264 h 4572000"/>
              <a:gd name="connsiteX23" fmla="*/ 48329 w 980827"/>
              <a:gd name="connsiteY23" fmla="*/ 3477295 h 4572000"/>
              <a:gd name="connsiteX24" fmla="*/ 35450 w 980827"/>
              <a:gd name="connsiteY24" fmla="*/ 3992450 h 4572000"/>
              <a:gd name="connsiteX25" fmla="*/ 833940 w 980827"/>
              <a:gd name="connsiteY25" fmla="*/ 4314422 h 4572000"/>
              <a:gd name="connsiteX26" fmla="*/ 61208 w 980827"/>
              <a:gd name="connsiteY26" fmla="*/ 4365938 h 4572000"/>
              <a:gd name="connsiteX27" fmla="*/ 48329 w 980827"/>
              <a:gd name="connsiteY27" fmla="*/ 4507605 h 4572000"/>
              <a:gd name="connsiteX28" fmla="*/ 48329 w 980827"/>
              <a:gd name="connsiteY28" fmla="*/ 4572000 h 4572000"/>
              <a:gd name="connsiteX0" fmla="*/ 47288 w 1005544"/>
              <a:gd name="connsiteY0" fmla="*/ 0 h 4572000"/>
              <a:gd name="connsiteX1" fmla="*/ 47288 w 1005544"/>
              <a:gd name="connsiteY1" fmla="*/ 1004552 h 4572000"/>
              <a:gd name="connsiteX2" fmla="*/ 266229 w 1005544"/>
              <a:gd name="connsiteY2" fmla="*/ 1275008 h 4572000"/>
              <a:gd name="connsiteX3" fmla="*/ 472290 w 1005544"/>
              <a:gd name="connsiteY3" fmla="*/ 1365160 h 4572000"/>
              <a:gd name="connsiteX4" fmla="*/ 588201 w 1005544"/>
              <a:gd name="connsiteY4" fmla="*/ 1390918 h 4572000"/>
              <a:gd name="connsiteX5" fmla="*/ 781384 w 1005544"/>
              <a:gd name="connsiteY5" fmla="*/ 1493949 h 4572000"/>
              <a:gd name="connsiteX6" fmla="*/ 1000325 w 1005544"/>
              <a:gd name="connsiteY6" fmla="*/ 1661375 h 4572000"/>
              <a:gd name="connsiteX7" fmla="*/ 935930 w 1005544"/>
              <a:gd name="connsiteY7" fmla="*/ 1944709 h 4572000"/>
              <a:gd name="connsiteX8" fmla="*/ 923052 w 1005544"/>
              <a:gd name="connsiteY8" fmla="*/ 2060619 h 4572000"/>
              <a:gd name="connsiteX9" fmla="*/ 884415 w 1005544"/>
              <a:gd name="connsiteY9" fmla="*/ 2228045 h 4572000"/>
              <a:gd name="connsiteX10" fmla="*/ 832899 w 1005544"/>
              <a:gd name="connsiteY10" fmla="*/ 2318197 h 4572000"/>
              <a:gd name="connsiteX11" fmla="*/ 742747 w 1005544"/>
              <a:gd name="connsiteY11" fmla="*/ 2395470 h 4572000"/>
              <a:gd name="connsiteX12" fmla="*/ 652595 w 1005544"/>
              <a:gd name="connsiteY12" fmla="*/ 2459864 h 4572000"/>
              <a:gd name="connsiteX13" fmla="*/ 588201 w 1005544"/>
              <a:gd name="connsiteY13" fmla="*/ 2524259 h 4572000"/>
              <a:gd name="connsiteX14" fmla="*/ 562443 w 1005544"/>
              <a:gd name="connsiteY14" fmla="*/ 2537138 h 4572000"/>
              <a:gd name="connsiteX15" fmla="*/ 407897 w 1005544"/>
              <a:gd name="connsiteY15" fmla="*/ 2653047 h 4572000"/>
              <a:gd name="connsiteX16" fmla="*/ 369260 w 1005544"/>
              <a:gd name="connsiteY16" fmla="*/ 2691684 h 4572000"/>
              <a:gd name="connsiteX17" fmla="*/ 304866 w 1005544"/>
              <a:gd name="connsiteY17" fmla="*/ 2781836 h 4572000"/>
              <a:gd name="connsiteX18" fmla="*/ 214714 w 1005544"/>
              <a:gd name="connsiteY18" fmla="*/ 2910625 h 4572000"/>
              <a:gd name="connsiteX19" fmla="*/ 188956 w 1005544"/>
              <a:gd name="connsiteY19" fmla="*/ 2962140 h 4572000"/>
              <a:gd name="connsiteX20" fmla="*/ 150319 w 1005544"/>
              <a:gd name="connsiteY20" fmla="*/ 3090929 h 4572000"/>
              <a:gd name="connsiteX21" fmla="*/ 111683 w 1005544"/>
              <a:gd name="connsiteY21" fmla="*/ 3258354 h 4572000"/>
              <a:gd name="connsiteX22" fmla="*/ 98804 w 1005544"/>
              <a:gd name="connsiteY22" fmla="*/ 3374264 h 4572000"/>
              <a:gd name="connsiteX23" fmla="*/ 73046 w 1005544"/>
              <a:gd name="connsiteY23" fmla="*/ 3477295 h 4572000"/>
              <a:gd name="connsiteX24" fmla="*/ 60167 w 1005544"/>
              <a:gd name="connsiteY24" fmla="*/ 3992450 h 4572000"/>
              <a:gd name="connsiteX25" fmla="*/ 910173 w 1005544"/>
              <a:gd name="connsiteY25" fmla="*/ 4198512 h 4572000"/>
              <a:gd name="connsiteX26" fmla="*/ 85925 w 1005544"/>
              <a:gd name="connsiteY26" fmla="*/ 4365938 h 4572000"/>
              <a:gd name="connsiteX27" fmla="*/ 73046 w 1005544"/>
              <a:gd name="connsiteY27" fmla="*/ 4507605 h 4572000"/>
              <a:gd name="connsiteX28" fmla="*/ 73046 w 1005544"/>
              <a:gd name="connsiteY28" fmla="*/ 4572000 h 4572000"/>
              <a:gd name="connsiteX0" fmla="*/ 26377 w 984633"/>
              <a:gd name="connsiteY0" fmla="*/ 0 h 4572000"/>
              <a:gd name="connsiteX1" fmla="*/ 26377 w 984633"/>
              <a:gd name="connsiteY1" fmla="*/ 1004552 h 4572000"/>
              <a:gd name="connsiteX2" fmla="*/ 245318 w 984633"/>
              <a:gd name="connsiteY2" fmla="*/ 1275008 h 4572000"/>
              <a:gd name="connsiteX3" fmla="*/ 451379 w 984633"/>
              <a:gd name="connsiteY3" fmla="*/ 1365160 h 4572000"/>
              <a:gd name="connsiteX4" fmla="*/ 567290 w 984633"/>
              <a:gd name="connsiteY4" fmla="*/ 1390918 h 4572000"/>
              <a:gd name="connsiteX5" fmla="*/ 760473 w 984633"/>
              <a:gd name="connsiteY5" fmla="*/ 1493949 h 4572000"/>
              <a:gd name="connsiteX6" fmla="*/ 979414 w 984633"/>
              <a:gd name="connsiteY6" fmla="*/ 1661375 h 4572000"/>
              <a:gd name="connsiteX7" fmla="*/ 915019 w 984633"/>
              <a:gd name="connsiteY7" fmla="*/ 1944709 h 4572000"/>
              <a:gd name="connsiteX8" fmla="*/ 902141 w 984633"/>
              <a:gd name="connsiteY8" fmla="*/ 2060619 h 4572000"/>
              <a:gd name="connsiteX9" fmla="*/ 863504 w 984633"/>
              <a:gd name="connsiteY9" fmla="*/ 2228045 h 4572000"/>
              <a:gd name="connsiteX10" fmla="*/ 811988 w 984633"/>
              <a:gd name="connsiteY10" fmla="*/ 2318197 h 4572000"/>
              <a:gd name="connsiteX11" fmla="*/ 721836 w 984633"/>
              <a:gd name="connsiteY11" fmla="*/ 2395470 h 4572000"/>
              <a:gd name="connsiteX12" fmla="*/ 631684 w 984633"/>
              <a:gd name="connsiteY12" fmla="*/ 2459864 h 4572000"/>
              <a:gd name="connsiteX13" fmla="*/ 567290 w 984633"/>
              <a:gd name="connsiteY13" fmla="*/ 2524259 h 4572000"/>
              <a:gd name="connsiteX14" fmla="*/ 541532 w 984633"/>
              <a:gd name="connsiteY14" fmla="*/ 2537138 h 4572000"/>
              <a:gd name="connsiteX15" fmla="*/ 386986 w 984633"/>
              <a:gd name="connsiteY15" fmla="*/ 2653047 h 4572000"/>
              <a:gd name="connsiteX16" fmla="*/ 348349 w 984633"/>
              <a:gd name="connsiteY16" fmla="*/ 2691684 h 4572000"/>
              <a:gd name="connsiteX17" fmla="*/ 283955 w 984633"/>
              <a:gd name="connsiteY17" fmla="*/ 2781836 h 4572000"/>
              <a:gd name="connsiteX18" fmla="*/ 193803 w 984633"/>
              <a:gd name="connsiteY18" fmla="*/ 2910625 h 4572000"/>
              <a:gd name="connsiteX19" fmla="*/ 168045 w 984633"/>
              <a:gd name="connsiteY19" fmla="*/ 2962140 h 4572000"/>
              <a:gd name="connsiteX20" fmla="*/ 129408 w 984633"/>
              <a:gd name="connsiteY20" fmla="*/ 3090929 h 4572000"/>
              <a:gd name="connsiteX21" fmla="*/ 90772 w 984633"/>
              <a:gd name="connsiteY21" fmla="*/ 3258354 h 4572000"/>
              <a:gd name="connsiteX22" fmla="*/ 77893 w 984633"/>
              <a:gd name="connsiteY22" fmla="*/ 3374264 h 4572000"/>
              <a:gd name="connsiteX23" fmla="*/ 52135 w 984633"/>
              <a:gd name="connsiteY23" fmla="*/ 3477295 h 4572000"/>
              <a:gd name="connsiteX24" fmla="*/ 142287 w 984633"/>
              <a:gd name="connsiteY24" fmla="*/ 3992450 h 4572000"/>
              <a:gd name="connsiteX25" fmla="*/ 889262 w 984633"/>
              <a:gd name="connsiteY25" fmla="*/ 4198512 h 4572000"/>
              <a:gd name="connsiteX26" fmla="*/ 65014 w 984633"/>
              <a:gd name="connsiteY26" fmla="*/ 4365938 h 4572000"/>
              <a:gd name="connsiteX27" fmla="*/ 52135 w 984633"/>
              <a:gd name="connsiteY27" fmla="*/ 4507605 h 4572000"/>
              <a:gd name="connsiteX28" fmla="*/ 52135 w 984633"/>
              <a:gd name="connsiteY28" fmla="*/ 4572000 h 4572000"/>
              <a:gd name="connsiteX0" fmla="*/ 26377 w 984633"/>
              <a:gd name="connsiteY0" fmla="*/ 0 h 4572000"/>
              <a:gd name="connsiteX1" fmla="*/ 26377 w 984633"/>
              <a:gd name="connsiteY1" fmla="*/ 1004552 h 4572000"/>
              <a:gd name="connsiteX2" fmla="*/ 245318 w 984633"/>
              <a:gd name="connsiteY2" fmla="*/ 1275008 h 4572000"/>
              <a:gd name="connsiteX3" fmla="*/ 451379 w 984633"/>
              <a:gd name="connsiteY3" fmla="*/ 1365160 h 4572000"/>
              <a:gd name="connsiteX4" fmla="*/ 567290 w 984633"/>
              <a:gd name="connsiteY4" fmla="*/ 1390918 h 4572000"/>
              <a:gd name="connsiteX5" fmla="*/ 760473 w 984633"/>
              <a:gd name="connsiteY5" fmla="*/ 1493949 h 4572000"/>
              <a:gd name="connsiteX6" fmla="*/ 979414 w 984633"/>
              <a:gd name="connsiteY6" fmla="*/ 1661375 h 4572000"/>
              <a:gd name="connsiteX7" fmla="*/ 915019 w 984633"/>
              <a:gd name="connsiteY7" fmla="*/ 1944709 h 4572000"/>
              <a:gd name="connsiteX8" fmla="*/ 902141 w 984633"/>
              <a:gd name="connsiteY8" fmla="*/ 2060619 h 4572000"/>
              <a:gd name="connsiteX9" fmla="*/ 863504 w 984633"/>
              <a:gd name="connsiteY9" fmla="*/ 2228045 h 4572000"/>
              <a:gd name="connsiteX10" fmla="*/ 811988 w 984633"/>
              <a:gd name="connsiteY10" fmla="*/ 2318197 h 4572000"/>
              <a:gd name="connsiteX11" fmla="*/ 721836 w 984633"/>
              <a:gd name="connsiteY11" fmla="*/ 2395470 h 4572000"/>
              <a:gd name="connsiteX12" fmla="*/ 631684 w 984633"/>
              <a:gd name="connsiteY12" fmla="*/ 2459864 h 4572000"/>
              <a:gd name="connsiteX13" fmla="*/ 567290 w 984633"/>
              <a:gd name="connsiteY13" fmla="*/ 2524259 h 4572000"/>
              <a:gd name="connsiteX14" fmla="*/ 541532 w 984633"/>
              <a:gd name="connsiteY14" fmla="*/ 2537138 h 4572000"/>
              <a:gd name="connsiteX15" fmla="*/ 386986 w 984633"/>
              <a:gd name="connsiteY15" fmla="*/ 2653047 h 4572000"/>
              <a:gd name="connsiteX16" fmla="*/ 348349 w 984633"/>
              <a:gd name="connsiteY16" fmla="*/ 2691684 h 4572000"/>
              <a:gd name="connsiteX17" fmla="*/ 283955 w 984633"/>
              <a:gd name="connsiteY17" fmla="*/ 2781836 h 4572000"/>
              <a:gd name="connsiteX18" fmla="*/ 193803 w 984633"/>
              <a:gd name="connsiteY18" fmla="*/ 2910625 h 4572000"/>
              <a:gd name="connsiteX19" fmla="*/ 168045 w 984633"/>
              <a:gd name="connsiteY19" fmla="*/ 2962140 h 4572000"/>
              <a:gd name="connsiteX20" fmla="*/ 129408 w 984633"/>
              <a:gd name="connsiteY20" fmla="*/ 3090929 h 4572000"/>
              <a:gd name="connsiteX21" fmla="*/ 90772 w 984633"/>
              <a:gd name="connsiteY21" fmla="*/ 3258354 h 4572000"/>
              <a:gd name="connsiteX22" fmla="*/ 77893 w 984633"/>
              <a:gd name="connsiteY22" fmla="*/ 3374264 h 4572000"/>
              <a:gd name="connsiteX23" fmla="*/ 39256 w 984633"/>
              <a:gd name="connsiteY23" fmla="*/ 3606083 h 4572000"/>
              <a:gd name="connsiteX24" fmla="*/ 142287 w 984633"/>
              <a:gd name="connsiteY24" fmla="*/ 3992450 h 4572000"/>
              <a:gd name="connsiteX25" fmla="*/ 889262 w 984633"/>
              <a:gd name="connsiteY25" fmla="*/ 4198512 h 4572000"/>
              <a:gd name="connsiteX26" fmla="*/ 65014 w 984633"/>
              <a:gd name="connsiteY26" fmla="*/ 4365938 h 4572000"/>
              <a:gd name="connsiteX27" fmla="*/ 52135 w 984633"/>
              <a:gd name="connsiteY27" fmla="*/ 4507605 h 4572000"/>
              <a:gd name="connsiteX28" fmla="*/ 52135 w 984633"/>
              <a:gd name="connsiteY28" fmla="*/ 4572000 h 4572000"/>
              <a:gd name="connsiteX0" fmla="*/ 19173 w 977429"/>
              <a:gd name="connsiteY0" fmla="*/ 0 h 4572000"/>
              <a:gd name="connsiteX1" fmla="*/ 19173 w 977429"/>
              <a:gd name="connsiteY1" fmla="*/ 1004552 h 4572000"/>
              <a:gd name="connsiteX2" fmla="*/ 238114 w 977429"/>
              <a:gd name="connsiteY2" fmla="*/ 1275008 h 4572000"/>
              <a:gd name="connsiteX3" fmla="*/ 444175 w 977429"/>
              <a:gd name="connsiteY3" fmla="*/ 1365160 h 4572000"/>
              <a:gd name="connsiteX4" fmla="*/ 560086 w 977429"/>
              <a:gd name="connsiteY4" fmla="*/ 1390918 h 4572000"/>
              <a:gd name="connsiteX5" fmla="*/ 753269 w 977429"/>
              <a:gd name="connsiteY5" fmla="*/ 1493949 h 4572000"/>
              <a:gd name="connsiteX6" fmla="*/ 972210 w 977429"/>
              <a:gd name="connsiteY6" fmla="*/ 1661375 h 4572000"/>
              <a:gd name="connsiteX7" fmla="*/ 907815 w 977429"/>
              <a:gd name="connsiteY7" fmla="*/ 1944709 h 4572000"/>
              <a:gd name="connsiteX8" fmla="*/ 894937 w 977429"/>
              <a:gd name="connsiteY8" fmla="*/ 2060619 h 4572000"/>
              <a:gd name="connsiteX9" fmla="*/ 856300 w 977429"/>
              <a:gd name="connsiteY9" fmla="*/ 2228045 h 4572000"/>
              <a:gd name="connsiteX10" fmla="*/ 804784 w 977429"/>
              <a:gd name="connsiteY10" fmla="*/ 2318197 h 4572000"/>
              <a:gd name="connsiteX11" fmla="*/ 714632 w 977429"/>
              <a:gd name="connsiteY11" fmla="*/ 2395470 h 4572000"/>
              <a:gd name="connsiteX12" fmla="*/ 624480 w 977429"/>
              <a:gd name="connsiteY12" fmla="*/ 2459864 h 4572000"/>
              <a:gd name="connsiteX13" fmla="*/ 560086 w 977429"/>
              <a:gd name="connsiteY13" fmla="*/ 2524259 h 4572000"/>
              <a:gd name="connsiteX14" fmla="*/ 534328 w 977429"/>
              <a:gd name="connsiteY14" fmla="*/ 2537138 h 4572000"/>
              <a:gd name="connsiteX15" fmla="*/ 379782 w 977429"/>
              <a:gd name="connsiteY15" fmla="*/ 2653047 h 4572000"/>
              <a:gd name="connsiteX16" fmla="*/ 341145 w 977429"/>
              <a:gd name="connsiteY16" fmla="*/ 2691684 h 4572000"/>
              <a:gd name="connsiteX17" fmla="*/ 276751 w 977429"/>
              <a:gd name="connsiteY17" fmla="*/ 2781836 h 4572000"/>
              <a:gd name="connsiteX18" fmla="*/ 186599 w 977429"/>
              <a:gd name="connsiteY18" fmla="*/ 2910625 h 4572000"/>
              <a:gd name="connsiteX19" fmla="*/ 160841 w 977429"/>
              <a:gd name="connsiteY19" fmla="*/ 2962140 h 4572000"/>
              <a:gd name="connsiteX20" fmla="*/ 122204 w 977429"/>
              <a:gd name="connsiteY20" fmla="*/ 3090929 h 4572000"/>
              <a:gd name="connsiteX21" fmla="*/ 83568 w 977429"/>
              <a:gd name="connsiteY21" fmla="*/ 3258354 h 4572000"/>
              <a:gd name="connsiteX22" fmla="*/ 70689 w 977429"/>
              <a:gd name="connsiteY22" fmla="*/ 3374264 h 4572000"/>
              <a:gd name="connsiteX23" fmla="*/ 32052 w 977429"/>
              <a:gd name="connsiteY23" fmla="*/ 3606083 h 4572000"/>
              <a:gd name="connsiteX24" fmla="*/ 135083 w 977429"/>
              <a:gd name="connsiteY24" fmla="*/ 3992450 h 4572000"/>
              <a:gd name="connsiteX25" fmla="*/ 882058 w 977429"/>
              <a:gd name="connsiteY25" fmla="*/ 4198512 h 4572000"/>
              <a:gd name="connsiteX26" fmla="*/ 160841 w 977429"/>
              <a:gd name="connsiteY26" fmla="*/ 4353059 h 4572000"/>
              <a:gd name="connsiteX27" fmla="*/ 44931 w 977429"/>
              <a:gd name="connsiteY27" fmla="*/ 4507605 h 4572000"/>
              <a:gd name="connsiteX28" fmla="*/ 44931 w 977429"/>
              <a:gd name="connsiteY28" fmla="*/ 4572000 h 4572000"/>
              <a:gd name="connsiteX0" fmla="*/ 4802 w 963058"/>
              <a:gd name="connsiteY0" fmla="*/ 0 h 4572000"/>
              <a:gd name="connsiteX1" fmla="*/ 4802 w 963058"/>
              <a:gd name="connsiteY1" fmla="*/ 1004552 h 4572000"/>
              <a:gd name="connsiteX2" fmla="*/ 223743 w 963058"/>
              <a:gd name="connsiteY2" fmla="*/ 1275008 h 4572000"/>
              <a:gd name="connsiteX3" fmla="*/ 429804 w 963058"/>
              <a:gd name="connsiteY3" fmla="*/ 1365160 h 4572000"/>
              <a:gd name="connsiteX4" fmla="*/ 545715 w 963058"/>
              <a:gd name="connsiteY4" fmla="*/ 1390918 h 4572000"/>
              <a:gd name="connsiteX5" fmla="*/ 738898 w 963058"/>
              <a:gd name="connsiteY5" fmla="*/ 1493949 h 4572000"/>
              <a:gd name="connsiteX6" fmla="*/ 957839 w 963058"/>
              <a:gd name="connsiteY6" fmla="*/ 1661375 h 4572000"/>
              <a:gd name="connsiteX7" fmla="*/ 893444 w 963058"/>
              <a:gd name="connsiteY7" fmla="*/ 1944709 h 4572000"/>
              <a:gd name="connsiteX8" fmla="*/ 880566 w 963058"/>
              <a:gd name="connsiteY8" fmla="*/ 2060619 h 4572000"/>
              <a:gd name="connsiteX9" fmla="*/ 841929 w 963058"/>
              <a:gd name="connsiteY9" fmla="*/ 2228045 h 4572000"/>
              <a:gd name="connsiteX10" fmla="*/ 790413 w 963058"/>
              <a:gd name="connsiteY10" fmla="*/ 2318197 h 4572000"/>
              <a:gd name="connsiteX11" fmla="*/ 700261 w 963058"/>
              <a:gd name="connsiteY11" fmla="*/ 2395470 h 4572000"/>
              <a:gd name="connsiteX12" fmla="*/ 610109 w 963058"/>
              <a:gd name="connsiteY12" fmla="*/ 2459864 h 4572000"/>
              <a:gd name="connsiteX13" fmla="*/ 545715 w 963058"/>
              <a:gd name="connsiteY13" fmla="*/ 2524259 h 4572000"/>
              <a:gd name="connsiteX14" fmla="*/ 519957 w 963058"/>
              <a:gd name="connsiteY14" fmla="*/ 2537138 h 4572000"/>
              <a:gd name="connsiteX15" fmla="*/ 365411 w 963058"/>
              <a:gd name="connsiteY15" fmla="*/ 2653047 h 4572000"/>
              <a:gd name="connsiteX16" fmla="*/ 326774 w 963058"/>
              <a:gd name="connsiteY16" fmla="*/ 2691684 h 4572000"/>
              <a:gd name="connsiteX17" fmla="*/ 262380 w 963058"/>
              <a:gd name="connsiteY17" fmla="*/ 2781836 h 4572000"/>
              <a:gd name="connsiteX18" fmla="*/ 172228 w 963058"/>
              <a:gd name="connsiteY18" fmla="*/ 2910625 h 4572000"/>
              <a:gd name="connsiteX19" fmla="*/ 146470 w 963058"/>
              <a:gd name="connsiteY19" fmla="*/ 2962140 h 4572000"/>
              <a:gd name="connsiteX20" fmla="*/ 107833 w 963058"/>
              <a:gd name="connsiteY20" fmla="*/ 3090929 h 4572000"/>
              <a:gd name="connsiteX21" fmla="*/ 69197 w 963058"/>
              <a:gd name="connsiteY21" fmla="*/ 3258354 h 4572000"/>
              <a:gd name="connsiteX22" fmla="*/ 56318 w 963058"/>
              <a:gd name="connsiteY22" fmla="*/ 3374264 h 4572000"/>
              <a:gd name="connsiteX23" fmla="*/ 17681 w 963058"/>
              <a:gd name="connsiteY23" fmla="*/ 3606083 h 4572000"/>
              <a:gd name="connsiteX24" fmla="*/ 120712 w 963058"/>
              <a:gd name="connsiteY24" fmla="*/ 3992450 h 4572000"/>
              <a:gd name="connsiteX25" fmla="*/ 867687 w 963058"/>
              <a:gd name="connsiteY25" fmla="*/ 4198512 h 4572000"/>
              <a:gd name="connsiteX26" fmla="*/ 146470 w 963058"/>
              <a:gd name="connsiteY26" fmla="*/ 4353059 h 4572000"/>
              <a:gd name="connsiteX27" fmla="*/ 30560 w 963058"/>
              <a:gd name="connsiteY27" fmla="*/ 4507605 h 4572000"/>
              <a:gd name="connsiteX28" fmla="*/ 30560 w 963058"/>
              <a:gd name="connsiteY28" fmla="*/ 4572000 h 4572000"/>
              <a:gd name="connsiteX0" fmla="*/ 4802 w 963058"/>
              <a:gd name="connsiteY0" fmla="*/ 0 h 4572000"/>
              <a:gd name="connsiteX1" fmla="*/ 4802 w 963058"/>
              <a:gd name="connsiteY1" fmla="*/ 1004552 h 4572000"/>
              <a:gd name="connsiteX2" fmla="*/ 223743 w 963058"/>
              <a:gd name="connsiteY2" fmla="*/ 1275008 h 4572000"/>
              <a:gd name="connsiteX3" fmla="*/ 429804 w 963058"/>
              <a:gd name="connsiteY3" fmla="*/ 1365160 h 4572000"/>
              <a:gd name="connsiteX4" fmla="*/ 545715 w 963058"/>
              <a:gd name="connsiteY4" fmla="*/ 1390918 h 4572000"/>
              <a:gd name="connsiteX5" fmla="*/ 738898 w 963058"/>
              <a:gd name="connsiteY5" fmla="*/ 1493949 h 4572000"/>
              <a:gd name="connsiteX6" fmla="*/ 957839 w 963058"/>
              <a:gd name="connsiteY6" fmla="*/ 1661375 h 4572000"/>
              <a:gd name="connsiteX7" fmla="*/ 893444 w 963058"/>
              <a:gd name="connsiteY7" fmla="*/ 1944709 h 4572000"/>
              <a:gd name="connsiteX8" fmla="*/ 880566 w 963058"/>
              <a:gd name="connsiteY8" fmla="*/ 2060619 h 4572000"/>
              <a:gd name="connsiteX9" fmla="*/ 841929 w 963058"/>
              <a:gd name="connsiteY9" fmla="*/ 2228045 h 4572000"/>
              <a:gd name="connsiteX10" fmla="*/ 687382 w 963058"/>
              <a:gd name="connsiteY10" fmla="*/ 2253803 h 4572000"/>
              <a:gd name="connsiteX11" fmla="*/ 700261 w 963058"/>
              <a:gd name="connsiteY11" fmla="*/ 2395470 h 4572000"/>
              <a:gd name="connsiteX12" fmla="*/ 610109 w 963058"/>
              <a:gd name="connsiteY12" fmla="*/ 2459864 h 4572000"/>
              <a:gd name="connsiteX13" fmla="*/ 545715 w 963058"/>
              <a:gd name="connsiteY13" fmla="*/ 2524259 h 4572000"/>
              <a:gd name="connsiteX14" fmla="*/ 519957 w 963058"/>
              <a:gd name="connsiteY14" fmla="*/ 2537138 h 4572000"/>
              <a:gd name="connsiteX15" fmla="*/ 365411 w 963058"/>
              <a:gd name="connsiteY15" fmla="*/ 2653047 h 4572000"/>
              <a:gd name="connsiteX16" fmla="*/ 326774 w 963058"/>
              <a:gd name="connsiteY16" fmla="*/ 2691684 h 4572000"/>
              <a:gd name="connsiteX17" fmla="*/ 262380 w 963058"/>
              <a:gd name="connsiteY17" fmla="*/ 2781836 h 4572000"/>
              <a:gd name="connsiteX18" fmla="*/ 172228 w 963058"/>
              <a:gd name="connsiteY18" fmla="*/ 2910625 h 4572000"/>
              <a:gd name="connsiteX19" fmla="*/ 146470 w 963058"/>
              <a:gd name="connsiteY19" fmla="*/ 2962140 h 4572000"/>
              <a:gd name="connsiteX20" fmla="*/ 107833 w 963058"/>
              <a:gd name="connsiteY20" fmla="*/ 3090929 h 4572000"/>
              <a:gd name="connsiteX21" fmla="*/ 69197 w 963058"/>
              <a:gd name="connsiteY21" fmla="*/ 3258354 h 4572000"/>
              <a:gd name="connsiteX22" fmla="*/ 56318 w 963058"/>
              <a:gd name="connsiteY22" fmla="*/ 3374264 h 4572000"/>
              <a:gd name="connsiteX23" fmla="*/ 17681 w 963058"/>
              <a:gd name="connsiteY23" fmla="*/ 3606083 h 4572000"/>
              <a:gd name="connsiteX24" fmla="*/ 120712 w 963058"/>
              <a:gd name="connsiteY24" fmla="*/ 3992450 h 4572000"/>
              <a:gd name="connsiteX25" fmla="*/ 867687 w 963058"/>
              <a:gd name="connsiteY25" fmla="*/ 4198512 h 4572000"/>
              <a:gd name="connsiteX26" fmla="*/ 146470 w 963058"/>
              <a:gd name="connsiteY26" fmla="*/ 4353059 h 4572000"/>
              <a:gd name="connsiteX27" fmla="*/ 30560 w 963058"/>
              <a:gd name="connsiteY27" fmla="*/ 4507605 h 4572000"/>
              <a:gd name="connsiteX28" fmla="*/ 30560 w 963058"/>
              <a:gd name="connsiteY28" fmla="*/ 4572000 h 4572000"/>
              <a:gd name="connsiteX0" fmla="*/ 4802 w 963058"/>
              <a:gd name="connsiteY0" fmla="*/ 0 h 4572000"/>
              <a:gd name="connsiteX1" fmla="*/ 4802 w 963058"/>
              <a:gd name="connsiteY1" fmla="*/ 1004552 h 4572000"/>
              <a:gd name="connsiteX2" fmla="*/ 223743 w 963058"/>
              <a:gd name="connsiteY2" fmla="*/ 1275008 h 4572000"/>
              <a:gd name="connsiteX3" fmla="*/ 429804 w 963058"/>
              <a:gd name="connsiteY3" fmla="*/ 1365160 h 4572000"/>
              <a:gd name="connsiteX4" fmla="*/ 545715 w 963058"/>
              <a:gd name="connsiteY4" fmla="*/ 1390918 h 4572000"/>
              <a:gd name="connsiteX5" fmla="*/ 738898 w 963058"/>
              <a:gd name="connsiteY5" fmla="*/ 1493949 h 4572000"/>
              <a:gd name="connsiteX6" fmla="*/ 957839 w 963058"/>
              <a:gd name="connsiteY6" fmla="*/ 1661375 h 4572000"/>
              <a:gd name="connsiteX7" fmla="*/ 893444 w 963058"/>
              <a:gd name="connsiteY7" fmla="*/ 1944709 h 4572000"/>
              <a:gd name="connsiteX8" fmla="*/ 880566 w 963058"/>
              <a:gd name="connsiteY8" fmla="*/ 2060619 h 4572000"/>
              <a:gd name="connsiteX9" fmla="*/ 764656 w 963058"/>
              <a:gd name="connsiteY9" fmla="*/ 2163651 h 4572000"/>
              <a:gd name="connsiteX10" fmla="*/ 687382 w 963058"/>
              <a:gd name="connsiteY10" fmla="*/ 2253803 h 4572000"/>
              <a:gd name="connsiteX11" fmla="*/ 700261 w 963058"/>
              <a:gd name="connsiteY11" fmla="*/ 2395470 h 4572000"/>
              <a:gd name="connsiteX12" fmla="*/ 610109 w 963058"/>
              <a:gd name="connsiteY12" fmla="*/ 2459864 h 4572000"/>
              <a:gd name="connsiteX13" fmla="*/ 545715 w 963058"/>
              <a:gd name="connsiteY13" fmla="*/ 2524259 h 4572000"/>
              <a:gd name="connsiteX14" fmla="*/ 519957 w 963058"/>
              <a:gd name="connsiteY14" fmla="*/ 2537138 h 4572000"/>
              <a:gd name="connsiteX15" fmla="*/ 365411 w 963058"/>
              <a:gd name="connsiteY15" fmla="*/ 2653047 h 4572000"/>
              <a:gd name="connsiteX16" fmla="*/ 326774 w 963058"/>
              <a:gd name="connsiteY16" fmla="*/ 2691684 h 4572000"/>
              <a:gd name="connsiteX17" fmla="*/ 262380 w 963058"/>
              <a:gd name="connsiteY17" fmla="*/ 2781836 h 4572000"/>
              <a:gd name="connsiteX18" fmla="*/ 172228 w 963058"/>
              <a:gd name="connsiteY18" fmla="*/ 2910625 h 4572000"/>
              <a:gd name="connsiteX19" fmla="*/ 146470 w 963058"/>
              <a:gd name="connsiteY19" fmla="*/ 2962140 h 4572000"/>
              <a:gd name="connsiteX20" fmla="*/ 107833 w 963058"/>
              <a:gd name="connsiteY20" fmla="*/ 3090929 h 4572000"/>
              <a:gd name="connsiteX21" fmla="*/ 69197 w 963058"/>
              <a:gd name="connsiteY21" fmla="*/ 3258354 h 4572000"/>
              <a:gd name="connsiteX22" fmla="*/ 56318 w 963058"/>
              <a:gd name="connsiteY22" fmla="*/ 3374264 h 4572000"/>
              <a:gd name="connsiteX23" fmla="*/ 17681 w 963058"/>
              <a:gd name="connsiteY23" fmla="*/ 3606083 h 4572000"/>
              <a:gd name="connsiteX24" fmla="*/ 120712 w 963058"/>
              <a:gd name="connsiteY24" fmla="*/ 3992450 h 4572000"/>
              <a:gd name="connsiteX25" fmla="*/ 867687 w 963058"/>
              <a:gd name="connsiteY25" fmla="*/ 4198512 h 4572000"/>
              <a:gd name="connsiteX26" fmla="*/ 146470 w 963058"/>
              <a:gd name="connsiteY26" fmla="*/ 4353059 h 4572000"/>
              <a:gd name="connsiteX27" fmla="*/ 30560 w 963058"/>
              <a:gd name="connsiteY27" fmla="*/ 4507605 h 4572000"/>
              <a:gd name="connsiteX28" fmla="*/ 30560 w 963058"/>
              <a:gd name="connsiteY28" fmla="*/ 4572000 h 4572000"/>
              <a:gd name="connsiteX0" fmla="*/ 4802 w 963410"/>
              <a:gd name="connsiteY0" fmla="*/ 0 h 4572000"/>
              <a:gd name="connsiteX1" fmla="*/ 4802 w 963410"/>
              <a:gd name="connsiteY1" fmla="*/ 1004552 h 4572000"/>
              <a:gd name="connsiteX2" fmla="*/ 223743 w 963410"/>
              <a:gd name="connsiteY2" fmla="*/ 1275008 h 4572000"/>
              <a:gd name="connsiteX3" fmla="*/ 429804 w 963410"/>
              <a:gd name="connsiteY3" fmla="*/ 1365160 h 4572000"/>
              <a:gd name="connsiteX4" fmla="*/ 545715 w 963410"/>
              <a:gd name="connsiteY4" fmla="*/ 1390918 h 4572000"/>
              <a:gd name="connsiteX5" fmla="*/ 738898 w 963410"/>
              <a:gd name="connsiteY5" fmla="*/ 1493949 h 4572000"/>
              <a:gd name="connsiteX6" fmla="*/ 957839 w 963410"/>
              <a:gd name="connsiteY6" fmla="*/ 1661375 h 4572000"/>
              <a:gd name="connsiteX7" fmla="*/ 893444 w 963410"/>
              <a:gd name="connsiteY7" fmla="*/ 1944709 h 4572000"/>
              <a:gd name="connsiteX8" fmla="*/ 841929 w 963410"/>
              <a:gd name="connsiteY8" fmla="*/ 2021982 h 4572000"/>
              <a:gd name="connsiteX9" fmla="*/ 764656 w 963410"/>
              <a:gd name="connsiteY9" fmla="*/ 2163651 h 4572000"/>
              <a:gd name="connsiteX10" fmla="*/ 687382 w 963410"/>
              <a:gd name="connsiteY10" fmla="*/ 2253803 h 4572000"/>
              <a:gd name="connsiteX11" fmla="*/ 700261 w 963410"/>
              <a:gd name="connsiteY11" fmla="*/ 2395470 h 4572000"/>
              <a:gd name="connsiteX12" fmla="*/ 610109 w 963410"/>
              <a:gd name="connsiteY12" fmla="*/ 2459864 h 4572000"/>
              <a:gd name="connsiteX13" fmla="*/ 545715 w 963410"/>
              <a:gd name="connsiteY13" fmla="*/ 2524259 h 4572000"/>
              <a:gd name="connsiteX14" fmla="*/ 519957 w 963410"/>
              <a:gd name="connsiteY14" fmla="*/ 2537138 h 4572000"/>
              <a:gd name="connsiteX15" fmla="*/ 365411 w 963410"/>
              <a:gd name="connsiteY15" fmla="*/ 2653047 h 4572000"/>
              <a:gd name="connsiteX16" fmla="*/ 326774 w 963410"/>
              <a:gd name="connsiteY16" fmla="*/ 2691684 h 4572000"/>
              <a:gd name="connsiteX17" fmla="*/ 262380 w 963410"/>
              <a:gd name="connsiteY17" fmla="*/ 2781836 h 4572000"/>
              <a:gd name="connsiteX18" fmla="*/ 172228 w 963410"/>
              <a:gd name="connsiteY18" fmla="*/ 2910625 h 4572000"/>
              <a:gd name="connsiteX19" fmla="*/ 146470 w 963410"/>
              <a:gd name="connsiteY19" fmla="*/ 2962140 h 4572000"/>
              <a:gd name="connsiteX20" fmla="*/ 107833 w 963410"/>
              <a:gd name="connsiteY20" fmla="*/ 3090929 h 4572000"/>
              <a:gd name="connsiteX21" fmla="*/ 69197 w 963410"/>
              <a:gd name="connsiteY21" fmla="*/ 3258354 h 4572000"/>
              <a:gd name="connsiteX22" fmla="*/ 56318 w 963410"/>
              <a:gd name="connsiteY22" fmla="*/ 3374264 h 4572000"/>
              <a:gd name="connsiteX23" fmla="*/ 17681 w 963410"/>
              <a:gd name="connsiteY23" fmla="*/ 3606083 h 4572000"/>
              <a:gd name="connsiteX24" fmla="*/ 120712 w 963410"/>
              <a:gd name="connsiteY24" fmla="*/ 3992450 h 4572000"/>
              <a:gd name="connsiteX25" fmla="*/ 867687 w 963410"/>
              <a:gd name="connsiteY25" fmla="*/ 4198512 h 4572000"/>
              <a:gd name="connsiteX26" fmla="*/ 146470 w 963410"/>
              <a:gd name="connsiteY26" fmla="*/ 4353059 h 4572000"/>
              <a:gd name="connsiteX27" fmla="*/ 30560 w 963410"/>
              <a:gd name="connsiteY27" fmla="*/ 4507605 h 4572000"/>
              <a:gd name="connsiteX28" fmla="*/ 30560 w 963410"/>
              <a:gd name="connsiteY28" fmla="*/ 4572000 h 4572000"/>
              <a:gd name="connsiteX0" fmla="*/ 4802 w 963807"/>
              <a:gd name="connsiteY0" fmla="*/ 0 h 4572000"/>
              <a:gd name="connsiteX1" fmla="*/ 4802 w 963807"/>
              <a:gd name="connsiteY1" fmla="*/ 1004552 h 4572000"/>
              <a:gd name="connsiteX2" fmla="*/ 223743 w 963807"/>
              <a:gd name="connsiteY2" fmla="*/ 1275008 h 4572000"/>
              <a:gd name="connsiteX3" fmla="*/ 429804 w 963807"/>
              <a:gd name="connsiteY3" fmla="*/ 1365160 h 4572000"/>
              <a:gd name="connsiteX4" fmla="*/ 545715 w 963807"/>
              <a:gd name="connsiteY4" fmla="*/ 1390918 h 4572000"/>
              <a:gd name="connsiteX5" fmla="*/ 738898 w 963807"/>
              <a:gd name="connsiteY5" fmla="*/ 1493949 h 4572000"/>
              <a:gd name="connsiteX6" fmla="*/ 957839 w 963807"/>
              <a:gd name="connsiteY6" fmla="*/ 1661375 h 4572000"/>
              <a:gd name="connsiteX7" fmla="*/ 893444 w 963807"/>
              <a:gd name="connsiteY7" fmla="*/ 1944709 h 4572000"/>
              <a:gd name="connsiteX8" fmla="*/ 803293 w 963807"/>
              <a:gd name="connsiteY8" fmla="*/ 1983346 h 4572000"/>
              <a:gd name="connsiteX9" fmla="*/ 764656 w 963807"/>
              <a:gd name="connsiteY9" fmla="*/ 2163651 h 4572000"/>
              <a:gd name="connsiteX10" fmla="*/ 687382 w 963807"/>
              <a:gd name="connsiteY10" fmla="*/ 2253803 h 4572000"/>
              <a:gd name="connsiteX11" fmla="*/ 700261 w 963807"/>
              <a:gd name="connsiteY11" fmla="*/ 2395470 h 4572000"/>
              <a:gd name="connsiteX12" fmla="*/ 610109 w 963807"/>
              <a:gd name="connsiteY12" fmla="*/ 2459864 h 4572000"/>
              <a:gd name="connsiteX13" fmla="*/ 545715 w 963807"/>
              <a:gd name="connsiteY13" fmla="*/ 2524259 h 4572000"/>
              <a:gd name="connsiteX14" fmla="*/ 519957 w 963807"/>
              <a:gd name="connsiteY14" fmla="*/ 2537138 h 4572000"/>
              <a:gd name="connsiteX15" fmla="*/ 365411 w 963807"/>
              <a:gd name="connsiteY15" fmla="*/ 2653047 h 4572000"/>
              <a:gd name="connsiteX16" fmla="*/ 326774 w 963807"/>
              <a:gd name="connsiteY16" fmla="*/ 2691684 h 4572000"/>
              <a:gd name="connsiteX17" fmla="*/ 262380 w 963807"/>
              <a:gd name="connsiteY17" fmla="*/ 2781836 h 4572000"/>
              <a:gd name="connsiteX18" fmla="*/ 172228 w 963807"/>
              <a:gd name="connsiteY18" fmla="*/ 2910625 h 4572000"/>
              <a:gd name="connsiteX19" fmla="*/ 146470 w 963807"/>
              <a:gd name="connsiteY19" fmla="*/ 2962140 h 4572000"/>
              <a:gd name="connsiteX20" fmla="*/ 107833 w 963807"/>
              <a:gd name="connsiteY20" fmla="*/ 3090929 h 4572000"/>
              <a:gd name="connsiteX21" fmla="*/ 69197 w 963807"/>
              <a:gd name="connsiteY21" fmla="*/ 3258354 h 4572000"/>
              <a:gd name="connsiteX22" fmla="*/ 56318 w 963807"/>
              <a:gd name="connsiteY22" fmla="*/ 3374264 h 4572000"/>
              <a:gd name="connsiteX23" fmla="*/ 17681 w 963807"/>
              <a:gd name="connsiteY23" fmla="*/ 3606083 h 4572000"/>
              <a:gd name="connsiteX24" fmla="*/ 120712 w 963807"/>
              <a:gd name="connsiteY24" fmla="*/ 3992450 h 4572000"/>
              <a:gd name="connsiteX25" fmla="*/ 867687 w 963807"/>
              <a:gd name="connsiteY25" fmla="*/ 4198512 h 4572000"/>
              <a:gd name="connsiteX26" fmla="*/ 146470 w 963807"/>
              <a:gd name="connsiteY26" fmla="*/ 4353059 h 4572000"/>
              <a:gd name="connsiteX27" fmla="*/ 30560 w 963807"/>
              <a:gd name="connsiteY27" fmla="*/ 4507605 h 4572000"/>
              <a:gd name="connsiteX28" fmla="*/ 30560 w 963807"/>
              <a:gd name="connsiteY28" fmla="*/ 4572000 h 4572000"/>
              <a:gd name="connsiteX0" fmla="*/ 4802 w 963807"/>
              <a:gd name="connsiteY0" fmla="*/ 0 h 4572000"/>
              <a:gd name="connsiteX1" fmla="*/ 4802 w 963807"/>
              <a:gd name="connsiteY1" fmla="*/ 1004552 h 4572000"/>
              <a:gd name="connsiteX2" fmla="*/ 223743 w 963807"/>
              <a:gd name="connsiteY2" fmla="*/ 1275008 h 4572000"/>
              <a:gd name="connsiteX3" fmla="*/ 429804 w 963807"/>
              <a:gd name="connsiteY3" fmla="*/ 1365160 h 4572000"/>
              <a:gd name="connsiteX4" fmla="*/ 545715 w 963807"/>
              <a:gd name="connsiteY4" fmla="*/ 1390918 h 4572000"/>
              <a:gd name="connsiteX5" fmla="*/ 738898 w 963807"/>
              <a:gd name="connsiteY5" fmla="*/ 1493949 h 4572000"/>
              <a:gd name="connsiteX6" fmla="*/ 957839 w 963807"/>
              <a:gd name="connsiteY6" fmla="*/ 1661375 h 4572000"/>
              <a:gd name="connsiteX7" fmla="*/ 893444 w 963807"/>
              <a:gd name="connsiteY7" fmla="*/ 1944709 h 4572000"/>
              <a:gd name="connsiteX8" fmla="*/ 803293 w 963807"/>
              <a:gd name="connsiteY8" fmla="*/ 1983346 h 4572000"/>
              <a:gd name="connsiteX9" fmla="*/ 764656 w 963807"/>
              <a:gd name="connsiteY9" fmla="*/ 2163651 h 4572000"/>
              <a:gd name="connsiteX10" fmla="*/ 687382 w 963807"/>
              <a:gd name="connsiteY10" fmla="*/ 2253803 h 4572000"/>
              <a:gd name="connsiteX11" fmla="*/ 584352 w 963807"/>
              <a:gd name="connsiteY11" fmla="*/ 2395470 h 4572000"/>
              <a:gd name="connsiteX12" fmla="*/ 610109 w 963807"/>
              <a:gd name="connsiteY12" fmla="*/ 2459864 h 4572000"/>
              <a:gd name="connsiteX13" fmla="*/ 545715 w 963807"/>
              <a:gd name="connsiteY13" fmla="*/ 2524259 h 4572000"/>
              <a:gd name="connsiteX14" fmla="*/ 519957 w 963807"/>
              <a:gd name="connsiteY14" fmla="*/ 2537138 h 4572000"/>
              <a:gd name="connsiteX15" fmla="*/ 365411 w 963807"/>
              <a:gd name="connsiteY15" fmla="*/ 2653047 h 4572000"/>
              <a:gd name="connsiteX16" fmla="*/ 326774 w 963807"/>
              <a:gd name="connsiteY16" fmla="*/ 2691684 h 4572000"/>
              <a:gd name="connsiteX17" fmla="*/ 262380 w 963807"/>
              <a:gd name="connsiteY17" fmla="*/ 2781836 h 4572000"/>
              <a:gd name="connsiteX18" fmla="*/ 172228 w 963807"/>
              <a:gd name="connsiteY18" fmla="*/ 2910625 h 4572000"/>
              <a:gd name="connsiteX19" fmla="*/ 146470 w 963807"/>
              <a:gd name="connsiteY19" fmla="*/ 2962140 h 4572000"/>
              <a:gd name="connsiteX20" fmla="*/ 107833 w 963807"/>
              <a:gd name="connsiteY20" fmla="*/ 3090929 h 4572000"/>
              <a:gd name="connsiteX21" fmla="*/ 69197 w 963807"/>
              <a:gd name="connsiteY21" fmla="*/ 3258354 h 4572000"/>
              <a:gd name="connsiteX22" fmla="*/ 56318 w 963807"/>
              <a:gd name="connsiteY22" fmla="*/ 3374264 h 4572000"/>
              <a:gd name="connsiteX23" fmla="*/ 17681 w 963807"/>
              <a:gd name="connsiteY23" fmla="*/ 3606083 h 4572000"/>
              <a:gd name="connsiteX24" fmla="*/ 120712 w 963807"/>
              <a:gd name="connsiteY24" fmla="*/ 3992450 h 4572000"/>
              <a:gd name="connsiteX25" fmla="*/ 867687 w 963807"/>
              <a:gd name="connsiteY25" fmla="*/ 4198512 h 4572000"/>
              <a:gd name="connsiteX26" fmla="*/ 146470 w 963807"/>
              <a:gd name="connsiteY26" fmla="*/ 4353059 h 4572000"/>
              <a:gd name="connsiteX27" fmla="*/ 30560 w 963807"/>
              <a:gd name="connsiteY27" fmla="*/ 4507605 h 4572000"/>
              <a:gd name="connsiteX28" fmla="*/ 30560 w 963807"/>
              <a:gd name="connsiteY28" fmla="*/ 4572000 h 4572000"/>
              <a:gd name="connsiteX0" fmla="*/ 4802 w 963807"/>
              <a:gd name="connsiteY0" fmla="*/ 0 h 4572000"/>
              <a:gd name="connsiteX1" fmla="*/ 4802 w 963807"/>
              <a:gd name="connsiteY1" fmla="*/ 1004552 h 4572000"/>
              <a:gd name="connsiteX2" fmla="*/ 223743 w 963807"/>
              <a:gd name="connsiteY2" fmla="*/ 1275008 h 4572000"/>
              <a:gd name="connsiteX3" fmla="*/ 429804 w 963807"/>
              <a:gd name="connsiteY3" fmla="*/ 1365160 h 4572000"/>
              <a:gd name="connsiteX4" fmla="*/ 545715 w 963807"/>
              <a:gd name="connsiteY4" fmla="*/ 1390918 h 4572000"/>
              <a:gd name="connsiteX5" fmla="*/ 738898 w 963807"/>
              <a:gd name="connsiteY5" fmla="*/ 1493949 h 4572000"/>
              <a:gd name="connsiteX6" fmla="*/ 957839 w 963807"/>
              <a:gd name="connsiteY6" fmla="*/ 1661375 h 4572000"/>
              <a:gd name="connsiteX7" fmla="*/ 893444 w 963807"/>
              <a:gd name="connsiteY7" fmla="*/ 1944709 h 4572000"/>
              <a:gd name="connsiteX8" fmla="*/ 803293 w 963807"/>
              <a:gd name="connsiteY8" fmla="*/ 1983346 h 4572000"/>
              <a:gd name="connsiteX9" fmla="*/ 764656 w 963807"/>
              <a:gd name="connsiteY9" fmla="*/ 2163651 h 4572000"/>
              <a:gd name="connsiteX10" fmla="*/ 687382 w 963807"/>
              <a:gd name="connsiteY10" fmla="*/ 2253803 h 4572000"/>
              <a:gd name="connsiteX11" fmla="*/ 584352 w 963807"/>
              <a:gd name="connsiteY11" fmla="*/ 2395470 h 4572000"/>
              <a:gd name="connsiteX12" fmla="*/ 610109 w 963807"/>
              <a:gd name="connsiteY12" fmla="*/ 2459864 h 4572000"/>
              <a:gd name="connsiteX13" fmla="*/ 545715 w 963807"/>
              <a:gd name="connsiteY13" fmla="*/ 2524259 h 4572000"/>
              <a:gd name="connsiteX14" fmla="*/ 442684 w 963807"/>
              <a:gd name="connsiteY14" fmla="*/ 2537138 h 4572000"/>
              <a:gd name="connsiteX15" fmla="*/ 365411 w 963807"/>
              <a:gd name="connsiteY15" fmla="*/ 2653047 h 4572000"/>
              <a:gd name="connsiteX16" fmla="*/ 326774 w 963807"/>
              <a:gd name="connsiteY16" fmla="*/ 2691684 h 4572000"/>
              <a:gd name="connsiteX17" fmla="*/ 262380 w 963807"/>
              <a:gd name="connsiteY17" fmla="*/ 2781836 h 4572000"/>
              <a:gd name="connsiteX18" fmla="*/ 172228 w 963807"/>
              <a:gd name="connsiteY18" fmla="*/ 2910625 h 4572000"/>
              <a:gd name="connsiteX19" fmla="*/ 146470 w 963807"/>
              <a:gd name="connsiteY19" fmla="*/ 2962140 h 4572000"/>
              <a:gd name="connsiteX20" fmla="*/ 107833 w 963807"/>
              <a:gd name="connsiteY20" fmla="*/ 3090929 h 4572000"/>
              <a:gd name="connsiteX21" fmla="*/ 69197 w 963807"/>
              <a:gd name="connsiteY21" fmla="*/ 3258354 h 4572000"/>
              <a:gd name="connsiteX22" fmla="*/ 56318 w 963807"/>
              <a:gd name="connsiteY22" fmla="*/ 3374264 h 4572000"/>
              <a:gd name="connsiteX23" fmla="*/ 17681 w 963807"/>
              <a:gd name="connsiteY23" fmla="*/ 3606083 h 4572000"/>
              <a:gd name="connsiteX24" fmla="*/ 120712 w 963807"/>
              <a:gd name="connsiteY24" fmla="*/ 3992450 h 4572000"/>
              <a:gd name="connsiteX25" fmla="*/ 867687 w 963807"/>
              <a:gd name="connsiteY25" fmla="*/ 4198512 h 4572000"/>
              <a:gd name="connsiteX26" fmla="*/ 146470 w 963807"/>
              <a:gd name="connsiteY26" fmla="*/ 4353059 h 4572000"/>
              <a:gd name="connsiteX27" fmla="*/ 30560 w 963807"/>
              <a:gd name="connsiteY27" fmla="*/ 4507605 h 4572000"/>
              <a:gd name="connsiteX28" fmla="*/ 30560 w 963807"/>
              <a:gd name="connsiteY28" fmla="*/ 4572000 h 4572000"/>
              <a:gd name="connsiteX0" fmla="*/ 4802 w 963807"/>
              <a:gd name="connsiteY0" fmla="*/ 0 h 4572000"/>
              <a:gd name="connsiteX1" fmla="*/ 4802 w 963807"/>
              <a:gd name="connsiteY1" fmla="*/ 1004552 h 4572000"/>
              <a:gd name="connsiteX2" fmla="*/ 223743 w 963807"/>
              <a:gd name="connsiteY2" fmla="*/ 1275008 h 4572000"/>
              <a:gd name="connsiteX3" fmla="*/ 429804 w 963807"/>
              <a:gd name="connsiteY3" fmla="*/ 1365160 h 4572000"/>
              <a:gd name="connsiteX4" fmla="*/ 545715 w 963807"/>
              <a:gd name="connsiteY4" fmla="*/ 1390918 h 4572000"/>
              <a:gd name="connsiteX5" fmla="*/ 738898 w 963807"/>
              <a:gd name="connsiteY5" fmla="*/ 1493949 h 4572000"/>
              <a:gd name="connsiteX6" fmla="*/ 957839 w 963807"/>
              <a:gd name="connsiteY6" fmla="*/ 1661375 h 4572000"/>
              <a:gd name="connsiteX7" fmla="*/ 893444 w 963807"/>
              <a:gd name="connsiteY7" fmla="*/ 1944709 h 4572000"/>
              <a:gd name="connsiteX8" fmla="*/ 803293 w 963807"/>
              <a:gd name="connsiteY8" fmla="*/ 1983346 h 4572000"/>
              <a:gd name="connsiteX9" fmla="*/ 764656 w 963807"/>
              <a:gd name="connsiteY9" fmla="*/ 2163651 h 4572000"/>
              <a:gd name="connsiteX10" fmla="*/ 687382 w 963807"/>
              <a:gd name="connsiteY10" fmla="*/ 2253803 h 4572000"/>
              <a:gd name="connsiteX11" fmla="*/ 584352 w 963807"/>
              <a:gd name="connsiteY11" fmla="*/ 2395470 h 4572000"/>
              <a:gd name="connsiteX12" fmla="*/ 610109 w 963807"/>
              <a:gd name="connsiteY12" fmla="*/ 2459864 h 4572000"/>
              <a:gd name="connsiteX13" fmla="*/ 481320 w 963807"/>
              <a:gd name="connsiteY13" fmla="*/ 2511381 h 4572000"/>
              <a:gd name="connsiteX14" fmla="*/ 442684 w 963807"/>
              <a:gd name="connsiteY14" fmla="*/ 2537138 h 4572000"/>
              <a:gd name="connsiteX15" fmla="*/ 365411 w 963807"/>
              <a:gd name="connsiteY15" fmla="*/ 2653047 h 4572000"/>
              <a:gd name="connsiteX16" fmla="*/ 326774 w 963807"/>
              <a:gd name="connsiteY16" fmla="*/ 2691684 h 4572000"/>
              <a:gd name="connsiteX17" fmla="*/ 262380 w 963807"/>
              <a:gd name="connsiteY17" fmla="*/ 2781836 h 4572000"/>
              <a:gd name="connsiteX18" fmla="*/ 172228 w 963807"/>
              <a:gd name="connsiteY18" fmla="*/ 2910625 h 4572000"/>
              <a:gd name="connsiteX19" fmla="*/ 146470 w 963807"/>
              <a:gd name="connsiteY19" fmla="*/ 2962140 h 4572000"/>
              <a:gd name="connsiteX20" fmla="*/ 107833 w 963807"/>
              <a:gd name="connsiteY20" fmla="*/ 3090929 h 4572000"/>
              <a:gd name="connsiteX21" fmla="*/ 69197 w 963807"/>
              <a:gd name="connsiteY21" fmla="*/ 3258354 h 4572000"/>
              <a:gd name="connsiteX22" fmla="*/ 56318 w 963807"/>
              <a:gd name="connsiteY22" fmla="*/ 3374264 h 4572000"/>
              <a:gd name="connsiteX23" fmla="*/ 17681 w 963807"/>
              <a:gd name="connsiteY23" fmla="*/ 3606083 h 4572000"/>
              <a:gd name="connsiteX24" fmla="*/ 120712 w 963807"/>
              <a:gd name="connsiteY24" fmla="*/ 3992450 h 4572000"/>
              <a:gd name="connsiteX25" fmla="*/ 867687 w 963807"/>
              <a:gd name="connsiteY25" fmla="*/ 4198512 h 4572000"/>
              <a:gd name="connsiteX26" fmla="*/ 146470 w 963807"/>
              <a:gd name="connsiteY26" fmla="*/ 4353059 h 4572000"/>
              <a:gd name="connsiteX27" fmla="*/ 30560 w 963807"/>
              <a:gd name="connsiteY27" fmla="*/ 4507605 h 4572000"/>
              <a:gd name="connsiteX28" fmla="*/ 30560 w 963807"/>
              <a:gd name="connsiteY28" fmla="*/ 4572000 h 4572000"/>
              <a:gd name="connsiteX0" fmla="*/ 4802 w 963807"/>
              <a:gd name="connsiteY0" fmla="*/ 0 h 4572000"/>
              <a:gd name="connsiteX1" fmla="*/ 4802 w 963807"/>
              <a:gd name="connsiteY1" fmla="*/ 1004552 h 4572000"/>
              <a:gd name="connsiteX2" fmla="*/ 223743 w 963807"/>
              <a:gd name="connsiteY2" fmla="*/ 1275008 h 4572000"/>
              <a:gd name="connsiteX3" fmla="*/ 429804 w 963807"/>
              <a:gd name="connsiteY3" fmla="*/ 1365160 h 4572000"/>
              <a:gd name="connsiteX4" fmla="*/ 545715 w 963807"/>
              <a:gd name="connsiteY4" fmla="*/ 1390918 h 4572000"/>
              <a:gd name="connsiteX5" fmla="*/ 738898 w 963807"/>
              <a:gd name="connsiteY5" fmla="*/ 1493949 h 4572000"/>
              <a:gd name="connsiteX6" fmla="*/ 957839 w 963807"/>
              <a:gd name="connsiteY6" fmla="*/ 1661375 h 4572000"/>
              <a:gd name="connsiteX7" fmla="*/ 893444 w 963807"/>
              <a:gd name="connsiteY7" fmla="*/ 1944709 h 4572000"/>
              <a:gd name="connsiteX8" fmla="*/ 803293 w 963807"/>
              <a:gd name="connsiteY8" fmla="*/ 1983346 h 4572000"/>
              <a:gd name="connsiteX9" fmla="*/ 764656 w 963807"/>
              <a:gd name="connsiteY9" fmla="*/ 2163651 h 4572000"/>
              <a:gd name="connsiteX10" fmla="*/ 687382 w 963807"/>
              <a:gd name="connsiteY10" fmla="*/ 2253803 h 4572000"/>
              <a:gd name="connsiteX11" fmla="*/ 584352 w 963807"/>
              <a:gd name="connsiteY11" fmla="*/ 2395470 h 4572000"/>
              <a:gd name="connsiteX12" fmla="*/ 519957 w 963807"/>
              <a:gd name="connsiteY12" fmla="*/ 2421228 h 4572000"/>
              <a:gd name="connsiteX13" fmla="*/ 481320 w 963807"/>
              <a:gd name="connsiteY13" fmla="*/ 2511381 h 4572000"/>
              <a:gd name="connsiteX14" fmla="*/ 442684 w 963807"/>
              <a:gd name="connsiteY14" fmla="*/ 2537138 h 4572000"/>
              <a:gd name="connsiteX15" fmla="*/ 365411 w 963807"/>
              <a:gd name="connsiteY15" fmla="*/ 2653047 h 4572000"/>
              <a:gd name="connsiteX16" fmla="*/ 326774 w 963807"/>
              <a:gd name="connsiteY16" fmla="*/ 2691684 h 4572000"/>
              <a:gd name="connsiteX17" fmla="*/ 262380 w 963807"/>
              <a:gd name="connsiteY17" fmla="*/ 2781836 h 4572000"/>
              <a:gd name="connsiteX18" fmla="*/ 172228 w 963807"/>
              <a:gd name="connsiteY18" fmla="*/ 2910625 h 4572000"/>
              <a:gd name="connsiteX19" fmla="*/ 146470 w 963807"/>
              <a:gd name="connsiteY19" fmla="*/ 2962140 h 4572000"/>
              <a:gd name="connsiteX20" fmla="*/ 107833 w 963807"/>
              <a:gd name="connsiteY20" fmla="*/ 3090929 h 4572000"/>
              <a:gd name="connsiteX21" fmla="*/ 69197 w 963807"/>
              <a:gd name="connsiteY21" fmla="*/ 3258354 h 4572000"/>
              <a:gd name="connsiteX22" fmla="*/ 56318 w 963807"/>
              <a:gd name="connsiteY22" fmla="*/ 3374264 h 4572000"/>
              <a:gd name="connsiteX23" fmla="*/ 17681 w 963807"/>
              <a:gd name="connsiteY23" fmla="*/ 3606083 h 4572000"/>
              <a:gd name="connsiteX24" fmla="*/ 120712 w 963807"/>
              <a:gd name="connsiteY24" fmla="*/ 3992450 h 4572000"/>
              <a:gd name="connsiteX25" fmla="*/ 867687 w 963807"/>
              <a:gd name="connsiteY25" fmla="*/ 4198512 h 4572000"/>
              <a:gd name="connsiteX26" fmla="*/ 146470 w 963807"/>
              <a:gd name="connsiteY26" fmla="*/ 4353059 h 4572000"/>
              <a:gd name="connsiteX27" fmla="*/ 30560 w 963807"/>
              <a:gd name="connsiteY27" fmla="*/ 4507605 h 4572000"/>
              <a:gd name="connsiteX28" fmla="*/ 30560 w 963807"/>
              <a:gd name="connsiteY28" fmla="*/ 4572000 h 4572000"/>
              <a:gd name="connsiteX0" fmla="*/ 4802 w 963807"/>
              <a:gd name="connsiteY0" fmla="*/ 0 h 4572000"/>
              <a:gd name="connsiteX1" fmla="*/ 4802 w 963807"/>
              <a:gd name="connsiteY1" fmla="*/ 1004552 h 4572000"/>
              <a:gd name="connsiteX2" fmla="*/ 223743 w 963807"/>
              <a:gd name="connsiteY2" fmla="*/ 1275008 h 4572000"/>
              <a:gd name="connsiteX3" fmla="*/ 429804 w 963807"/>
              <a:gd name="connsiteY3" fmla="*/ 1365160 h 4572000"/>
              <a:gd name="connsiteX4" fmla="*/ 545715 w 963807"/>
              <a:gd name="connsiteY4" fmla="*/ 1390918 h 4572000"/>
              <a:gd name="connsiteX5" fmla="*/ 738898 w 963807"/>
              <a:gd name="connsiteY5" fmla="*/ 1493949 h 4572000"/>
              <a:gd name="connsiteX6" fmla="*/ 957839 w 963807"/>
              <a:gd name="connsiteY6" fmla="*/ 1661375 h 4572000"/>
              <a:gd name="connsiteX7" fmla="*/ 893444 w 963807"/>
              <a:gd name="connsiteY7" fmla="*/ 1944709 h 4572000"/>
              <a:gd name="connsiteX8" fmla="*/ 803293 w 963807"/>
              <a:gd name="connsiteY8" fmla="*/ 1983346 h 4572000"/>
              <a:gd name="connsiteX9" fmla="*/ 674504 w 963807"/>
              <a:gd name="connsiteY9" fmla="*/ 2228046 h 4572000"/>
              <a:gd name="connsiteX10" fmla="*/ 687382 w 963807"/>
              <a:gd name="connsiteY10" fmla="*/ 2253803 h 4572000"/>
              <a:gd name="connsiteX11" fmla="*/ 584352 w 963807"/>
              <a:gd name="connsiteY11" fmla="*/ 2395470 h 4572000"/>
              <a:gd name="connsiteX12" fmla="*/ 519957 w 963807"/>
              <a:gd name="connsiteY12" fmla="*/ 2421228 h 4572000"/>
              <a:gd name="connsiteX13" fmla="*/ 481320 w 963807"/>
              <a:gd name="connsiteY13" fmla="*/ 2511381 h 4572000"/>
              <a:gd name="connsiteX14" fmla="*/ 442684 w 963807"/>
              <a:gd name="connsiteY14" fmla="*/ 2537138 h 4572000"/>
              <a:gd name="connsiteX15" fmla="*/ 365411 w 963807"/>
              <a:gd name="connsiteY15" fmla="*/ 2653047 h 4572000"/>
              <a:gd name="connsiteX16" fmla="*/ 326774 w 963807"/>
              <a:gd name="connsiteY16" fmla="*/ 2691684 h 4572000"/>
              <a:gd name="connsiteX17" fmla="*/ 262380 w 963807"/>
              <a:gd name="connsiteY17" fmla="*/ 2781836 h 4572000"/>
              <a:gd name="connsiteX18" fmla="*/ 172228 w 963807"/>
              <a:gd name="connsiteY18" fmla="*/ 2910625 h 4572000"/>
              <a:gd name="connsiteX19" fmla="*/ 146470 w 963807"/>
              <a:gd name="connsiteY19" fmla="*/ 2962140 h 4572000"/>
              <a:gd name="connsiteX20" fmla="*/ 107833 w 963807"/>
              <a:gd name="connsiteY20" fmla="*/ 3090929 h 4572000"/>
              <a:gd name="connsiteX21" fmla="*/ 69197 w 963807"/>
              <a:gd name="connsiteY21" fmla="*/ 3258354 h 4572000"/>
              <a:gd name="connsiteX22" fmla="*/ 56318 w 963807"/>
              <a:gd name="connsiteY22" fmla="*/ 3374264 h 4572000"/>
              <a:gd name="connsiteX23" fmla="*/ 17681 w 963807"/>
              <a:gd name="connsiteY23" fmla="*/ 3606083 h 4572000"/>
              <a:gd name="connsiteX24" fmla="*/ 120712 w 963807"/>
              <a:gd name="connsiteY24" fmla="*/ 3992450 h 4572000"/>
              <a:gd name="connsiteX25" fmla="*/ 867687 w 963807"/>
              <a:gd name="connsiteY25" fmla="*/ 4198512 h 4572000"/>
              <a:gd name="connsiteX26" fmla="*/ 146470 w 963807"/>
              <a:gd name="connsiteY26" fmla="*/ 4353059 h 4572000"/>
              <a:gd name="connsiteX27" fmla="*/ 30560 w 963807"/>
              <a:gd name="connsiteY27" fmla="*/ 4507605 h 4572000"/>
              <a:gd name="connsiteX28" fmla="*/ 30560 w 963807"/>
              <a:gd name="connsiteY28" fmla="*/ 4572000 h 4572000"/>
              <a:gd name="connsiteX0" fmla="*/ 4802 w 963669"/>
              <a:gd name="connsiteY0" fmla="*/ 0 h 4572000"/>
              <a:gd name="connsiteX1" fmla="*/ 4802 w 963669"/>
              <a:gd name="connsiteY1" fmla="*/ 1004552 h 4572000"/>
              <a:gd name="connsiteX2" fmla="*/ 223743 w 963669"/>
              <a:gd name="connsiteY2" fmla="*/ 1275008 h 4572000"/>
              <a:gd name="connsiteX3" fmla="*/ 429804 w 963669"/>
              <a:gd name="connsiteY3" fmla="*/ 1365160 h 4572000"/>
              <a:gd name="connsiteX4" fmla="*/ 545715 w 963669"/>
              <a:gd name="connsiteY4" fmla="*/ 1390918 h 4572000"/>
              <a:gd name="connsiteX5" fmla="*/ 738898 w 963669"/>
              <a:gd name="connsiteY5" fmla="*/ 1493949 h 4572000"/>
              <a:gd name="connsiteX6" fmla="*/ 957839 w 963669"/>
              <a:gd name="connsiteY6" fmla="*/ 1661375 h 4572000"/>
              <a:gd name="connsiteX7" fmla="*/ 893444 w 963669"/>
              <a:gd name="connsiteY7" fmla="*/ 1944709 h 4572000"/>
              <a:gd name="connsiteX8" fmla="*/ 816172 w 963669"/>
              <a:gd name="connsiteY8" fmla="*/ 2073499 h 4572000"/>
              <a:gd name="connsiteX9" fmla="*/ 674504 w 963669"/>
              <a:gd name="connsiteY9" fmla="*/ 2228046 h 4572000"/>
              <a:gd name="connsiteX10" fmla="*/ 687382 w 963669"/>
              <a:gd name="connsiteY10" fmla="*/ 2253803 h 4572000"/>
              <a:gd name="connsiteX11" fmla="*/ 584352 w 963669"/>
              <a:gd name="connsiteY11" fmla="*/ 2395470 h 4572000"/>
              <a:gd name="connsiteX12" fmla="*/ 519957 w 963669"/>
              <a:gd name="connsiteY12" fmla="*/ 2421228 h 4572000"/>
              <a:gd name="connsiteX13" fmla="*/ 481320 w 963669"/>
              <a:gd name="connsiteY13" fmla="*/ 2511381 h 4572000"/>
              <a:gd name="connsiteX14" fmla="*/ 442684 w 963669"/>
              <a:gd name="connsiteY14" fmla="*/ 2537138 h 4572000"/>
              <a:gd name="connsiteX15" fmla="*/ 365411 w 963669"/>
              <a:gd name="connsiteY15" fmla="*/ 2653047 h 4572000"/>
              <a:gd name="connsiteX16" fmla="*/ 326774 w 963669"/>
              <a:gd name="connsiteY16" fmla="*/ 2691684 h 4572000"/>
              <a:gd name="connsiteX17" fmla="*/ 262380 w 963669"/>
              <a:gd name="connsiteY17" fmla="*/ 2781836 h 4572000"/>
              <a:gd name="connsiteX18" fmla="*/ 172228 w 963669"/>
              <a:gd name="connsiteY18" fmla="*/ 2910625 h 4572000"/>
              <a:gd name="connsiteX19" fmla="*/ 146470 w 963669"/>
              <a:gd name="connsiteY19" fmla="*/ 2962140 h 4572000"/>
              <a:gd name="connsiteX20" fmla="*/ 107833 w 963669"/>
              <a:gd name="connsiteY20" fmla="*/ 3090929 h 4572000"/>
              <a:gd name="connsiteX21" fmla="*/ 69197 w 963669"/>
              <a:gd name="connsiteY21" fmla="*/ 3258354 h 4572000"/>
              <a:gd name="connsiteX22" fmla="*/ 56318 w 963669"/>
              <a:gd name="connsiteY22" fmla="*/ 3374264 h 4572000"/>
              <a:gd name="connsiteX23" fmla="*/ 17681 w 963669"/>
              <a:gd name="connsiteY23" fmla="*/ 3606083 h 4572000"/>
              <a:gd name="connsiteX24" fmla="*/ 120712 w 963669"/>
              <a:gd name="connsiteY24" fmla="*/ 3992450 h 4572000"/>
              <a:gd name="connsiteX25" fmla="*/ 867687 w 963669"/>
              <a:gd name="connsiteY25" fmla="*/ 4198512 h 4572000"/>
              <a:gd name="connsiteX26" fmla="*/ 146470 w 963669"/>
              <a:gd name="connsiteY26" fmla="*/ 4353059 h 4572000"/>
              <a:gd name="connsiteX27" fmla="*/ 30560 w 963669"/>
              <a:gd name="connsiteY27" fmla="*/ 4507605 h 4572000"/>
              <a:gd name="connsiteX28" fmla="*/ 30560 w 963669"/>
              <a:gd name="connsiteY28" fmla="*/ 4572000 h 4572000"/>
              <a:gd name="connsiteX0" fmla="*/ 4802 w 963669"/>
              <a:gd name="connsiteY0" fmla="*/ 0 h 4572000"/>
              <a:gd name="connsiteX1" fmla="*/ 4802 w 963669"/>
              <a:gd name="connsiteY1" fmla="*/ 1004552 h 4572000"/>
              <a:gd name="connsiteX2" fmla="*/ 223743 w 963669"/>
              <a:gd name="connsiteY2" fmla="*/ 1275008 h 4572000"/>
              <a:gd name="connsiteX3" fmla="*/ 429804 w 963669"/>
              <a:gd name="connsiteY3" fmla="*/ 1365160 h 4572000"/>
              <a:gd name="connsiteX4" fmla="*/ 545715 w 963669"/>
              <a:gd name="connsiteY4" fmla="*/ 1390918 h 4572000"/>
              <a:gd name="connsiteX5" fmla="*/ 738898 w 963669"/>
              <a:gd name="connsiteY5" fmla="*/ 1493949 h 4572000"/>
              <a:gd name="connsiteX6" fmla="*/ 957839 w 963669"/>
              <a:gd name="connsiteY6" fmla="*/ 1661375 h 4572000"/>
              <a:gd name="connsiteX7" fmla="*/ 893444 w 963669"/>
              <a:gd name="connsiteY7" fmla="*/ 1944709 h 4572000"/>
              <a:gd name="connsiteX8" fmla="*/ 816172 w 963669"/>
              <a:gd name="connsiteY8" fmla="*/ 2073499 h 4572000"/>
              <a:gd name="connsiteX9" fmla="*/ 674504 w 963669"/>
              <a:gd name="connsiteY9" fmla="*/ 2228046 h 4572000"/>
              <a:gd name="connsiteX10" fmla="*/ 597229 w 963669"/>
              <a:gd name="connsiteY10" fmla="*/ 2279561 h 4572000"/>
              <a:gd name="connsiteX11" fmla="*/ 584352 w 963669"/>
              <a:gd name="connsiteY11" fmla="*/ 2395470 h 4572000"/>
              <a:gd name="connsiteX12" fmla="*/ 519957 w 963669"/>
              <a:gd name="connsiteY12" fmla="*/ 2421228 h 4572000"/>
              <a:gd name="connsiteX13" fmla="*/ 481320 w 963669"/>
              <a:gd name="connsiteY13" fmla="*/ 2511381 h 4572000"/>
              <a:gd name="connsiteX14" fmla="*/ 442684 w 963669"/>
              <a:gd name="connsiteY14" fmla="*/ 2537138 h 4572000"/>
              <a:gd name="connsiteX15" fmla="*/ 365411 w 963669"/>
              <a:gd name="connsiteY15" fmla="*/ 2653047 h 4572000"/>
              <a:gd name="connsiteX16" fmla="*/ 326774 w 963669"/>
              <a:gd name="connsiteY16" fmla="*/ 2691684 h 4572000"/>
              <a:gd name="connsiteX17" fmla="*/ 262380 w 963669"/>
              <a:gd name="connsiteY17" fmla="*/ 2781836 h 4572000"/>
              <a:gd name="connsiteX18" fmla="*/ 172228 w 963669"/>
              <a:gd name="connsiteY18" fmla="*/ 2910625 h 4572000"/>
              <a:gd name="connsiteX19" fmla="*/ 146470 w 963669"/>
              <a:gd name="connsiteY19" fmla="*/ 2962140 h 4572000"/>
              <a:gd name="connsiteX20" fmla="*/ 107833 w 963669"/>
              <a:gd name="connsiteY20" fmla="*/ 3090929 h 4572000"/>
              <a:gd name="connsiteX21" fmla="*/ 69197 w 963669"/>
              <a:gd name="connsiteY21" fmla="*/ 3258354 h 4572000"/>
              <a:gd name="connsiteX22" fmla="*/ 56318 w 963669"/>
              <a:gd name="connsiteY22" fmla="*/ 3374264 h 4572000"/>
              <a:gd name="connsiteX23" fmla="*/ 17681 w 963669"/>
              <a:gd name="connsiteY23" fmla="*/ 3606083 h 4572000"/>
              <a:gd name="connsiteX24" fmla="*/ 120712 w 963669"/>
              <a:gd name="connsiteY24" fmla="*/ 3992450 h 4572000"/>
              <a:gd name="connsiteX25" fmla="*/ 867687 w 963669"/>
              <a:gd name="connsiteY25" fmla="*/ 4198512 h 4572000"/>
              <a:gd name="connsiteX26" fmla="*/ 146470 w 963669"/>
              <a:gd name="connsiteY26" fmla="*/ 4353059 h 4572000"/>
              <a:gd name="connsiteX27" fmla="*/ 30560 w 963669"/>
              <a:gd name="connsiteY27" fmla="*/ 4507605 h 4572000"/>
              <a:gd name="connsiteX28" fmla="*/ 30560 w 963669"/>
              <a:gd name="connsiteY28" fmla="*/ 4572000 h 4572000"/>
              <a:gd name="connsiteX0" fmla="*/ 4802 w 963669"/>
              <a:gd name="connsiteY0" fmla="*/ 0 h 4572000"/>
              <a:gd name="connsiteX1" fmla="*/ 4802 w 963669"/>
              <a:gd name="connsiteY1" fmla="*/ 1004552 h 4572000"/>
              <a:gd name="connsiteX2" fmla="*/ 223743 w 963669"/>
              <a:gd name="connsiteY2" fmla="*/ 1275008 h 4572000"/>
              <a:gd name="connsiteX3" fmla="*/ 429804 w 963669"/>
              <a:gd name="connsiteY3" fmla="*/ 1365160 h 4572000"/>
              <a:gd name="connsiteX4" fmla="*/ 545715 w 963669"/>
              <a:gd name="connsiteY4" fmla="*/ 1390918 h 4572000"/>
              <a:gd name="connsiteX5" fmla="*/ 738898 w 963669"/>
              <a:gd name="connsiteY5" fmla="*/ 1493949 h 4572000"/>
              <a:gd name="connsiteX6" fmla="*/ 957839 w 963669"/>
              <a:gd name="connsiteY6" fmla="*/ 1661375 h 4572000"/>
              <a:gd name="connsiteX7" fmla="*/ 893444 w 963669"/>
              <a:gd name="connsiteY7" fmla="*/ 1944709 h 4572000"/>
              <a:gd name="connsiteX8" fmla="*/ 816172 w 963669"/>
              <a:gd name="connsiteY8" fmla="*/ 2073499 h 4572000"/>
              <a:gd name="connsiteX9" fmla="*/ 674504 w 963669"/>
              <a:gd name="connsiteY9" fmla="*/ 2228046 h 4572000"/>
              <a:gd name="connsiteX10" fmla="*/ 597229 w 963669"/>
              <a:gd name="connsiteY10" fmla="*/ 2279561 h 4572000"/>
              <a:gd name="connsiteX11" fmla="*/ 584352 w 963669"/>
              <a:gd name="connsiteY11" fmla="*/ 2395470 h 4572000"/>
              <a:gd name="connsiteX12" fmla="*/ 481320 w 963669"/>
              <a:gd name="connsiteY12" fmla="*/ 2511381 h 4572000"/>
              <a:gd name="connsiteX13" fmla="*/ 442684 w 963669"/>
              <a:gd name="connsiteY13" fmla="*/ 2537138 h 4572000"/>
              <a:gd name="connsiteX14" fmla="*/ 365411 w 963669"/>
              <a:gd name="connsiteY14" fmla="*/ 2653047 h 4572000"/>
              <a:gd name="connsiteX15" fmla="*/ 326774 w 963669"/>
              <a:gd name="connsiteY15" fmla="*/ 2691684 h 4572000"/>
              <a:gd name="connsiteX16" fmla="*/ 262380 w 963669"/>
              <a:gd name="connsiteY16" fmla="*/ 2781836 h 4572000"/>
              <a:gd name="connsiteX17" fmla="*/ 172228 w 963669"/>
              <a:gd name="connsiteY17" fmla="*/ 2910625 h 4572000"/>
              <a:gd name="connsiteX18" fmla="*/ 146470 w 963669"/>
              <a:gd name="connsiteY18" fmla="*/ 2962140 h 4572000"/>
              <a:gd name="connsiteX19" fmla="*/ 107833 w 963669"/>
              <a:gd name="connsiteY19" fmla="*/ 3090929 h 4572000"/>
              <a:gd name="connsiteX20" fmla="*/ 69197 w 963669"/>
              <a:gd name="connsiteY20" fmla="*/ 3258354 h 4572000"/>
              <a:gd name="connsiteX21" fmla="*/ 56318 w 963669"/>
              <a:gd name="connsiteY21" fmla="*/ 3374264 h 4572000"/>
              <a:gd name="connsiteX22" fmla="*/ 17681 w 963669"/>
              <a:gd name="connsiteY22" fmla="*/ 3606083 h 4572000"/>
              <a:gd name="connsiteX23" fmla="*/ 120712 w 963669"/>
              <a:gd name="connsiteY23" fmla="*/ 3992450 h 4572000"/>
              <a:gd name="connsiteX24" fmla="*/ 867687 w 963669"/>
              <a:gd name="connsiteY24" fmla="*/ 4198512 h 4572000"/>
              <a:gd name="connsiteX25" fmla="*/ 146470 w 963669"/>
              <a:gd name="connsiteY25" fmla="*/ 4353059 h 4572000"/>
              <a:gd name="connsiteX26" fmla="*/ 30560 w 963669"/>
              <a:gd name="connsiteY26" fmla="*/ 4507605 h 4572000"/>
              <a:gd name="connsiteX27" fmla="*/ 30560 w 963669"/>
              <a:gd name="connsiteY27" fmla="*/ 4572000 h 4572000"/>
              <a:gd name="connsiteX0" fmla="*/ 4802 w 963669"/>
              <a:gd name="connsiteY0" fmla="*/ 0 h 4572000"/>
              <a:gd name="connsiteX1" fmla="*/ 4802 w 963669"/>
              <a:gd name="connsiteY1" fmla="*/ 1004552 h 4572000"/>
              <a:gd name="connsiteX2" fmla="*/ 223743 w 963669"/>
              <a:gd name="connsiteY2" fmla="*/ 1275008 h 4572000"/>
              <a:gd name="connsiteX3" fmla="*/ 429804 w 963669"/>
              <a:gd name="connsiteY3" fmla="*/ 1365160 h 4572000"/>
              <a:gd name="connsiteX4" fmla="*/ 545715 w 963669"/>
              <a:gd name="connsiteY4" fmla="*/ 1390918 h 4572000"/>
              <a:gd name="connsiteX5" fmla="*/ 738898 w 963669"/>
              <a:gd name="connsiteY5" fmla="*/ 1493949 h 4572000"/>
              <a:gd name="connsiteX6" fmla="*/ 957839 w 963669"/>
              <a:gd name="connsiteY6" fmla="*/ 1661375 h 4572000"/>
              <a:gd name="connsiteX7" fmla="*/ 893444 w 963669"/>
              <a:gd name="connsiteY7" fmla="*/ 1944709 h 4572000"/>
              <a:gd name="connsiteX8" fmla="*/ 816172 w 963669"/>
              <a:gd name="connsiteY8" fmla="*/ 2073499 h 4572000"/>
              <a:gd name="connsiteX9" fmla="*/ 674504 w 963669"/>
              <a:gd name="connsiteY9" fmla="*/ 2228046 h 4572000"/>
              <a:gd name="connsiteX10" fmla="*/ 597229 w 963669"/>
              <a:gd name="connsiteY10" fmla="*/ 2279561 h 4572000"/>
              <a:gd name="connsiteX11" fmla="*/ 584352 w 963669"/>
              <a:gd name="connsiteY11" fmla="*/ 2395470 h 4572000"/>
              <a:gd name="connsiteX12" fmla="*/ 481320 w 963669"/>
              <a:gd name="connsiteY12" fmla="*/ 2511381 h 4572000"/>
              <a:gd name="connsiteX13" fmla="*/ 365411 w 963669"/>
              <a:gd name="connsiteY13" fmla="*/ 2653047 h 4572000"/>
              <a:gd name="connsiteX14" fmla="*/ 326774 w 963669"/>
              <a:gd name="connsiteY14" fmla="*/ 2691684 h 4572000"/>
              <a:gd name="connsiteX15" fmla="*/ 262380 w 963669"/>
              <a:gd name="connsiteY15" fmla="*/ 2781836 h 4572000"/>
              <a:gd name="connsiteX16" fmla="*/ 172228 w 963669"/>
              <a:gd name="connsiteY16" fmla="*/ 2910625 h 4572000"/>
              <a:gd name="connsiteX17" fmla="*/ 146470 w 963669"/>
              <a:gd name="connsiteY17" fmla="*/ 2962140 h 4572000"/>
              <a:gd name="connsiteX18" fmla="*/ 107833 w 963669"/>
              <a:gd name="connsiteY18" fmla="*/ 3090929 h 4572000"/>
              <a:gd name="connsiteX19" fmla="*/ 69197 w 963669"/>
              <a:gd name="connsiteY19" fmla="*/ 3258354 h 4572000"/>
              <a:gd name="connsiteX20" fmla="*/ 56318 w 963669"/>
              <a:gd name="connsiteY20" fmla="*/ 3374264 h 4572000"/>
              <a:gd name="connsiteX21" fmla="*/ 17681 w 963669"/>
              <a:gd name="connsiteY21" fmla="*/ 3606083 h 4572000"/>
              <a:gd name="connsiteX22" fmla="*/ 120712 w 963669"/>
              <a:gd name="connsiteY22" fmla="*/ 3992450 h 4572000"/>
              <a:gd name="connsiteX23" fmla="*/ 867687 w 963669"/>
              <a:gd name="connsiteY23" fmla="*/ 4198512 h 4572000"/>
              <a:gd name="connsiteX24" fmla="*/ 146470 w 963669"/>
              <a:gd name="connsiteY24" fmla="*/ 4353059 h 4572000"/>
              <a:gd name="connsiteX25" fmla="*/ 30560 w 963669"/>
              <a:gd name="connsiteY25" fmla="*/ 4507605 h 4572000"/>
              <a:gd name="connsiteX26" fmla="*/ 30560 w 963669"/>
              <a:gd name="connsiteY26" fmla="*/ 4572000 h 4572000"/>
              <a:gd name="connsiteX0" fmla="*/ 4802 w 963669"/>
              <a:gd name="connsiteY0" fmla="*/ 0 h 4572000"/>
              <a:gd name="connsiteX1" fmla="*/ 4802 w 963669"/>
              <a:gd name="connsiteY1" fmla="*/ 1004552 h 4572000"/>
              <a:gd name="connsiteX2" fmla="*/ 223743 w 963669"/>
              <a:gd name="connsiteY2" fmla="*/ 1275008 h 4572000"/>
              <a:gd name="connsiteX3" fmla="*/ 429804 w 963669"/>
              <a:gd name="connsiteY3" fmla="*/ 1365160 h 4572000"/>
              <a:gd name="connsiteX4" fmla="*/ 545715 w 963669"/>
              <a:gd name="connsiteY4" fmla="*/ 1390918 h 4572000"/>
              <a:gd name="connsiteX5" fmla="*/ 738898 w 963669"/>
              <a:gd name="connsiteY5" fmla="*/ 1493949 h 4572000"/>
              <a:gd name="connsiteX6" fmla="*/ 957839 w 963669"/>
              <a:gd name="connsiteY6" fmla="*/ 1661375 h 4572000"/>
              <a:gd name="connsiteX7" fmla="*/ 893444 w 963669"/>
              <a:gd name="connsiteY7" fmla="*/ 1944709 h 4572000"/>
              <a:gd name="connsiteX8" fmla="*/ 816172 w 963669"/>
              <a:gd name="connsiteY8" fmla="*/ 2073499 h 4572000"/>
              <a:gd name="connsiteX9" fmla="*/ 674504 w 963669"/>
              <a:gd name="connsiteY9" fmla="*/ 2228046 h 4572000"/>
              <a:gd name="connsiteX10" fmla="*/ 597229 w 963669"/>
              <a:gd name="connsiteY10" fmla="*/ 2279561 h 4572000"/>
              <a:gd name="connsiteX11" fmla="*/ 584352 w 963669"/>
              <a:gd name="connsiteY11" fmla="*/ 2395470 h 4572000"/>
              <a:gd name="connsiteX12" fmla="*/ 481320 w 963669"/>
              <a:gd name="connsiteY12" fmla="*/ 2511381 h 4572000"/>
              <a:gd name="connsiteX13" fmla="*/ 365411 w 963669"/>
              <a:gd name="connsiteY13" fmla="*/ 2653047 h 4572000"/>
              <a:gd name="connsiteX14" fmla="*/ 326774 w 963669"/>
              <a:gd name="connsiteY14" fmla="*/ 2691684 h 4572000"/>
              <a:gd name="connsiteX15" fmla="*/ 172228 w 963669"/>
              <a:gd name="connsiteY15" fmla="*/ 2910625 h 4572000"/>
              <a:gd name="connsiteX16" fmla="*/ 146470 w 963669"/>
              <a:gd name="connsiteY16" fmla="*/ 2962140 h 4572000"/>
              <a:gd name="connsiteX17" fmla="*/ 107833 w 963669"/>
              <a:gd name="connsiteY17" fmla="*/ 3090929 h 4572000"/>
              <a:gd name="connsiteX18" fmla="*/ 69197 w 963669"/>
              <a:gd name="connsiteY18" fmla="*/ 3258354 h 4572000"/>
              <a:gd name="connsiteX19" fmla="*/ 56318 w 963669"/>
              <a:gd name="connsiteY19" fmla="*/ 3374264 h 4572000"/>
              <a:gd name="connsiteX20" fmla="*/ 17681 w 963669"/>
              <a:gd name="connsiteY20" fmla="*/ 3606083 h 4572000"/>
              <a:gd name="connsiteX21" fmla="*/ 120712 w 963669"/>
              <a:gd name="connsiteY21" fmla="*/ 3992450 h 4572000"/>
              <a:gd name="connsiteX22" fmla="*/ 867687 w 963669"/>
              <a:gd name="connsiteY22" fmla="*/ 4198512 h 4572000"/>
              <a:gd name="connsiteX23" fmla="*/ 146470 w 963669"/>
              <a:gd name="connsiteY23" fmla="*/ 4353059 h 4572000"/>
              <a:gd name="connsiteX24" fmla="*/ 30560 w 963669"/>
              <a:gd name="connsiteY24" fmla="*/ 4507605 h 4572000"/>
              <a:gd name="connsiteX25" fmla="*/ 30560 w 963669"/>
              <a:gd name="connsiteY25" fmla="*/ 4572000 h 4572000"/>
              <a:gd name="connsiteX0" fmla="*/ 4802 w 963669"/>
              <a:gd name="connsiteY0" fmla="*/ 0 h 4572000"/>
              <a:gd name="connsiteX1" fmla="*/ 4802 w 963669"/>
              <a:gd name="connsiteY1" fmla="*/ 1004552 h 4572000"/>
              <a:gd name="connsiteX2" fmla="*/ 223743 w 963669"/>
              <a:gd name="connsiteY2" fmla="*/ 1275008 h 4572000"/>
              <a:gd name="connsiteX3" fmla="*/ 429804 w 963669"/>
              <a:gd name="connsiteY3" fmla="*/ 1365160 h 4572000"/>
              <a:gd name="connsiteX4" fmla="*/ 545715 w 963669"/>
              <a:gd name="connsiteY4" fmla="*/ 1390918 h 4572000"/>
              <a:gd name="connsiteX5" fmla="*/ 738898 w 963669"/>
              <a:gd name="connsiteY5" fmla="*/ 1493949 h 4572000"/>
              <a:gd name="connsiteX6" fmla="*/ 957839 w 963669"/>
              <a:gd name="connsiteY6" fmla="*/ 1661375 h 4572000"/>
              <a:gd name="connsiteX7" fmla="*/ 893444 w 963669"/>
              <a:gd name="connsiteY7" fmla="*/ 1944709 h 4572000"/>
              <a:gd name="connsiteX8" fmla="*/ 816172 w 963669"/>
              <a:gd name="connsiteY8" fmla="*/ 2073499 h 4572000"/>
              <a:gd name="connsiteX9" fmla="*/ 674504 w 963669"/>
              <a:gd name="connsiteY9" fmla="*/ 2228046 h 4572000"/>
              <a:gd name="connsiteX10" fmla="*/ 597229 w 963669"/>
              <a:gd name="connsiteY10" fmla="*/ 2279561 h 4572000"/>
              <a:gd name="connsiteX11" fmla="*/ 584352 w 963669"/>
              <a:gd name="connsiteY11" fmla="*/ 2395470 h 4572000"/>
              <a:gd name="connsiteX12" fmla="*/ 481320 w 963669"/>
              <a:gd name="connsiteY12" fmla="*/ 2511381 h 4572000"/>
              <a:gd name="connsiteX13" fmla="*/ 365411 w 963669"/>
              <a:gd name="connsiteY13" fmla="*/ 2653047 h 4572000"/>
              <a:gd name="connsiteX14" fmla="*/ 172228 w 963669"/>
              <a:gd name="connsiteY14" fmla="*/ 2910625 h 4572000"/>
              <a:gd name="connsiteX15" fmla="*/ 146470 w 963669"/>
              <a:gd name="connsiteY15" fmla="*/ 2962140 h 4572000"/>
              <a:gd name="connsiteX16" fmla="*/ 107833 w 963669"/>
              <a:gd name="connsiteY16" fmla="*/ 3090929 h 4572000"/>
              <a:gd name="connsiteX17" fmla="*/ 69197 w 963669"/>
              <a:gd name="connsiteY17" fmla="*/ 3258354 h 4572000"/>
              <a:gd name="connsiteX18" fmla="*/ 56318 w 963669"/>
              <a:gd name="connsiteY18" fmla="*/ 3374264 h 4572000"/>
              <a:gd name="connsiteX19" fmla="*/ 17681 w 963669"/>
              <a:gd name="connsiteY19" fmla="*/ 3606083 h 4572000"/>
              <a:gd name="connsiteX20" fmla="*/ 120712 w 963669"/>
              <a:gd name="connsiteY20" fmla="*/ 3992450 h 4572000"/>
              <a:gd name="connsiteX21" fmla="*/ 867687 w 963669"/>
              <a:gd name="connsiteY21" fmla="*/ 4198512 h 4572000"/>
              <a:gd name="connsiteX22" fmla="*/ 146470 w 963669"/>
              <a:gd name="connsiteY22" fmla="*/ 4353059 h 4572000"/>
              <a:gd name="connsiteX23" fmla="*/ 30560 w 963669"/>
              <a:gd name="connsiteY23" fmla="*/ 4507605 h 4572000"/>
              <a:gd name="connsiteX24" fmla="*/ 30560 w 963669"/>
              <a:gd name="connsiteY24" fmla="*/ 4572000 h 4572000"/>
              <a:gd name="connsiteX0" fmla="*/ 4802 w 963669"/>
              <a:gd name="connsiteY0" fmla="*/ 0 h 4572000"/>
              <a:gd name="connsiteX1" fmla="*/ 4802 w 963669"/>
              <a:gd name="connsiteY1" fmla="*/ 1004552 h 4572000"/>
              <a:gd name="connsiteX2" fmla="*/ 223743 w 963669"/>
              <a:gd name="connsiteY2" fmla="*/ 1275008 h 4572000"/>
              <a:gd name="connsiteX3" fmla="*/ 429804 w 963669"/>
              <a:gd name="connsiteY3" fmla="*/ 1365160 h 4572000"/>
              <a:gd name="connsiteX4" fmla="*/ 545715 w 963669"/>
              <a:gd name="connsiteY4" fmla="*/ 1390918 h 4572000"/>
              <a:gd name="connsiteX5" fmla="*/ 738898 w 963669"/>
              <a:gd name="connsiteY5" fmla="*/ 1493949 h 4572000"/>
              <a:gd name="connsiteX6" fmla="*/ 957839 w 963669"/>
              <a:gd name="connsiteY6" fmla="*/ 1661375 h 4572000"/>
              <a:gd name="connsiteX7" fmla="*/ 893444 w 963669"/>
              <a:gd name="connsiteY7" fmla="*/ 1944709 h 4572000"/>
              <a:gd name="connsiteX8" fmla="*/ 816172 w 963669"/>
              <a:gd name="connsiteY8" fmla="*/ 2073499 h 4572000"/>
              <a:gd name="connsiteX9" fmla="*/ 674504 w 963669"/>
              <a:gd name="connsiteY9" fmla="*/ 2228046 h 4572000"/>
              <a:gd name="connsiteX10" fmla="*/ 597229 w 963669"/>
              <a:gd name="connsiteY10" fmla="*/ 2279561 h 4572000"/>
              <a:gd name="connsiteX11" fmla="*/ 584352 w 963669"/>
              <a:gd name="connsiteY11" fmla="*/ 2395470 h 4572000"/>
              <a:gd name="connsiteX12" fmla="*/ 481320 w 963669"/>
              <a:gd name="connsiteY12" fmla="*/ 2511381 h 4572000"/>
              <a:gd name="connsiteX13" fmla="*/ 365411 w 963669"/>
              <a:gd name="connsiteY13" fmla="*/ 2653047 h 4572000"/>
              <a:gd name="connsiteX14" fmla="*/ 172228 w 963669"/>
              <a:gd name="connsiteY14" fmla="*/ 2910625 h 4572000"/>
              <a:gd name="connsiteX15" fmla="*/ 107833 w 963669"/>
              <a:gd name="connsiteY15" fmla="*/ 3090929 h 4572000"/>
              <a:gd name="connsiteX16" fmla="*/ 69197 w 963669"/>
              <a:gd name="connsiteY16" fmla="*/ 3258354 h 4572000"/>
              <a:gd name="connsiteX17" fmla="*/ 56318 w 963669"/>
              <a:gd name="connsiteY17" fmla="*/ 3374264 h 4572000"/>
              <a:gd name="connsiteX18" fmla="*/ 17681 w 963669"/>
              <a:gd name="connsiteY18" fmla="*/ 3606083 h 4572000"/>
              <a:gd name="connsiteX19" fmla="*/ 120712 w 963669"/>
              <a:gd name="connsiteY19" fmla="*/ 3992450 h 4572000"/>
              <a:gd name="connsiteX20" fmla="*/ 867687 w 963669"/>
              <a:gd name="connsiteY20" fmla="*/ 4198512 h 4572000"/>
              <a:gd name="connsiteX21" fmla="*/ 146470 w 963669"/>
              <a:gd name="connsiteY21" fmla="*/ 4353059 h 4572000"/>
              <a:gd name="connsiteX22" fmla="*/ 30560 w 963669"/>
              <a:gd name="connsiteY22" fmla="*/ 4507605 h 4572000"/>
              <a:gd name="connsiteX23" fmla="*/ 30560 w 963669"/>
              <a:gd name="connsiteY23" fmla="*/ 4572000 h 4572000"/>
              <a:gd name="connsiteX0" fmla="*/ 4802 w 963669"/>
              <a:gd name="connsiteY0" fmla="*/ 0 h 4572000"/>
              <a:gd name="connsiteX1" fmla="*/ 4802 w 963669"/>
              <a:gd name="connsiteY1" fmla="*/ 1004552 h 4572000"/>
              <a:gd name="connsiteX2" fmla="*/ 223743 w 963669"/>
              <a:gd name="connsiteY2" fmla="*/ 1275008 h 4572000"/>
              <a:gd name="connsiteX3" fmla="*/ 429804 w 963669"/>
              <a:gd name="connsiteY3" fmla="*/ 1365160 h 4572000"/>
              <a:gd name="connsiteX4" fmla="*/ 545715 w 963669"/>
              <a:gd name="connsiteY4" fmla="*/ 1390918 h 4572000"/>
              <a:gd name="connsiteX5" fmla="*/ 738898 w 963669"/>
              <a:gd name="connsiteY5" fmla="*/ 1493949 h 4572000"/>
              <a:gd name="connsiteX6" fmla="*/ 957839 w 963669"/>
              <a:gd name="connsiteY6" fmla="*/ 1661375 h 4572000"/>
              <a:gd name="connsiteX7" fmla="*/ 893444 w 963669"/>
              <a:gd name="connsiteY7" fmla="*/ 1944709 h 4572000"/>
              <a:gd name="connsiteX8" fmla="*/ 816172 w 963669"/>
              <a:gd name="connsiteY8" fmla="*/ 2073499 h 4572000"/>
              <a:gd name="connsiteX9" fmla="*/ 674504 w 963669"/>
              <a:gd name="connsiteY9" fmla="*/ 2228046 h 4572000"/>
              <a:gd name="connsiteX10" fmla="*/ 597229 w 963669"/>
              <a:gd name="connsiteY10" fmla="*/ 2279561 h 4572000"/>
              <a:gd name="connsiteX11" fmla="*/ 584352 w 963669"/>
              <a:gd name="connsiteY11" fmla="*/ 2395470 h 4572000"/>
              <a:gd name="connsiteX12" fmla="*/ 481320 w 963669"/>
              <a:gd name="connsiteY12" fmla="*/ 2511381 h 4572000"/>
              <a:gd name="connsiteX13" fmla="*/ 288137 w 963669"/>
              <a:gd name="connsiteY13" fmla="*/ 2614411 h 4572000"/>
              <a:gd name="connsiteX14" fmla="*/ 172228 w 963669"/>
              <a:gd name="connsiteY14" fmla="*/ 2910625 h 4572000"/>
              <a:gd name="connsiteX15" fmla="*/ 107833 w 963669"/>
              <a:gd name="connsiteY15" fmla="*/ 3090929 h 4572000"/>
              <a:gd name="connsiteX16" fmla="*/ 69197 w 963669"/>
              <a:gd name="connsiteY16" fmla="*/ 3258354 h 4572000"/>
              <a:gd name="connsiteX17" fmla="*/ 56318 w 963669"/>
              <a:gd name="connsiteY17" fmla="*/ 3374264 h 4572000"/>
              <a:gd name="connsiteX18" fmla="*/ 17681 w 963669"/>
              <a:gd name="connsiteY18" fmla="*/ 3606083 h 4572000"/>
              <a:gd name="connsiteX19" fmla="*/ 120712 w 963669"/>
              <a:gd name="connsiteY19" fmla="*/ 3992450 h 4572000"/>
              <a:gd name="connsiteX20" fmla="*/ 867687 w 963669"/>
              <a:gd name="connsiteY20" fmla="*/ 4198512 h 4572000"/>
              <a:gd name="connsiteX21" fmla="*/ 146470 w 963669"/>
              <a:gd name="connsiteY21" fmla="*/ 4353059 h 4572000"/>
              <a:gd name="connsiteX22" fmla="*/ 30560 w 963669"/>
              <a:gd name="connsiteY22" fmla="*/ 4507605 h 4572000"/>
              <a:gd name="connsiteX23" fmla="*/ 30560 w 963669"/>
              <a:gd name="connsiteY23" fmla="*/ 4572000 h 4572000"/>
              <a:gd name="connsiteX0" fmla="*/ 4802 w 963669"/>
              <a:gd name="connsiteY0" fmla="*/ 0 h 4572000"/>
              <a:gd name="connsiteX1" fmla="*/ 4802 w 963669"/>
              <a:gd name="connsiteY1" fmla="*/ 1004552 h 4572000"/>
              <a:gd name="connsiteX2" fmla="*/ 223743 w 963669"/>
              <a:gd name="connsiteY2" fmla="*/ 1275008 h 4572000"/>
              <a:gd name="connsiteX3" fmla="*/ 429804 w 963669"/>
              <a:gd name="connsiteY3" fmla="*/ 1365160 h 4572000"/>
              <a:gd name="connsiteX4" fmla="*/ 545715 w 963669"/>
              <a:gd name="connsiteY4" fmla="*/ 1390918 h 4572000"/>
              <a:gd name="connsiteX5" fmla="*/ 738898 w 963669"/>
              <a:gd name="connsiteY5" fmla="*/ 1493949 h 4572000"/>
              <a:gd name="connsiteX6" fmla="*/ 957839 w 963669"/>
              <a:gd name="connsiteY6" fmla="*/ 1661375 h 4572000"/>
              <a:gd name="connsiteX7" fmla="*/ 893444 w 963669"/>
              <a:gd name="connsiteY7" fmla="*/ 1944709 h 4572000"/>
              <a:gd name="connsiteX8" fmla="*/ 816172 w 963669"/>
              <a:gd name="connsiteY8" fmla="*/ 2073499 h 4572000"/>
              <a:gd name="connsiteX9" fmla="*/ 674504 w 963669"/>
              <a:gd name="connsiteY9" fmla="*/ 2228046 h 4572000"/>
              <a:gd name="connsiteX10" fmla="*/ 597229 w 963669"/>
              <a:gd name="connsiteY10" fmla="*/ 2279561 h 4572000"/>
              <a:gd name="connsiteX11" fmla="*/ 584352 w 963669"/>
              <a:gd name="connsiteY11" fmla="*/ 2395470 h 4572000"/>
              <a:gd name="connsiteX12" fmla="*/ 442683 w 963669"/>
              <a:gd name="connsiteY12" fmla="*/ 2459865 h 4572000"/>
              <a:gd name="connsiteX13" fmla="*/ 288137 w 963669"/>
              <a:gd name="connsiteY13" fmla="*/ 2614411 h 4572000"/>
              <a:gd name="connsiteX14" fmla="*/ 172228 w 963669"/>
              <a:gd name="connsiteY14" fmla="*/ 2910625 h 4572000"/>
              <a:gd name="connsiteX15" fmla="*/ 107833 w 963669"/>
              <a:gd name="connsiteY15" fmla="*/ 3090929 h 4572000"/>
              <a:gd name="connsiteX16" fmla="*/ 69197 w 963669"/>
              <a:gd name="connsiteY16" fmla="*/ 3258354 h 4572000"/>
              <a:gd name="connsiteX17" fmla="*/ 56318 w 963669"/>
              <a:gd name="connsiteY17" fmla="*/ 3374264 h 4572000"/>
              <a:gd name="connsiteX18" fmla="*/ 17681 w 963669"/>
              <a:gd name="connsiteY18" fmla="*/ 3606083 h 4572000"/>
              <a:gd name="connsiteX19" fmla="*/ 120712 w 963669"/>
              <a:gd name="connsiteY19" fmla="*/ 3992450 h 4572000"/>
              <a:gd name="connsiteX20" fmla="*/ 867687 w 963669"/>
              <a:gd name="connsiteY20" fmla="*/ 4198512 h 4572000"/>
              <a:gd name="connsiteX21" fmla="*/ 146470 w 963669"/>
              <a:gd name="connsiteY21" fmla="*/ 4353059 h 4572000"/>
              <a:gd name="connsiteX22" fmla="*/ 30560 w 963669"/>
              <a:gd name="connsiteY22" fmla="*/ 4507605 h 4572000"/>
              <a:gd name="connsiteX23" fmla="*/ 30560 w 963669"/>
              <a:gd name="connsiteY23" fmla="*/ 4572000 h 4572000"/>
              <a:gd name="connsiteX0" fmla="*/ 4802 w 963669"/>
              <a:gd name="connsiteY0" fmla="*/ 0 h 4572000"/>
              <a:gd name="connsiteX1" fmla="*/ 4802 w 963669"/>
              <a:gd name="connsiteY1" fmla="*/ 1004552 h 4572000"/>
              <a:gd name="connsiteX2" fmla="*/ 223743 w 963669"/>
              <a:gd name="connsiteY2" fmla="*/ 1275008 h 4572000"/>
              <a:gd name="connsiteX3" fmla="*/ 429804 w 963669"/>
              <a:gd name="connsiteY3" fmla="*/ 1365160 h 4572000"/>
              <a:gd name="connsiteX4" fmla="*/ 545715 w 963669"/>
              <a:gd name="connsiteY4" fmla="*/ 1390918 h 4572000"/>
              <a:gd name="connsiteX5" fmla="*/ 738898 w 963669"/>
              <a:gd name="connsiteY5" fmla="*/ 1493949 h 4572000"/>
              <a:gd name="connsiteX6" fmla="*/ 957839 w 963669"/>
              <a:gd name="connsiteY6" fmla="*/ 1661375 h 4572000"/>
              <a:gd name="connsiteX7" fmla="*/ 893444 w 963669"/>
              <a:gd name="connsiteY7" fmla="*/ 1944709 h 4572000"/>
              <a:gd name="connsiteX8" fmla="*/ 816172 w 963669"/>
              <a:gd name="connsiteY8" fmla="*/ 2073499 h 4572000"/>
              <a:gd name="connsiteX9" fmla="*/ 674504 w 963669"/>
              <a:gd name="connsiteY9" fmla="*/ 2228046 h 4572000"/>
              <a:gd name="connsiteX10" fmla="*/ 648745 w 963669"/>
              <a:gd name="connsiteY10" fmla="*/ 2279561 h 4572000"/>
              <a:gd name="connsiteX11" fmla="*/ 584352 w 963669"/>
              <a:gd name="connsiteY11" fmla="*/ 2395470 h 4572000"/>
              <a:gd name="connsiteX12" fmla="*/ 442683 w 963669"/>
              <a:gd name="connsiteY12" fmla="*/ 2459865 h 4572000"/>
              <a:gd name="connsiteX13" fmla="*/ 288137 w 963669"/>
              <a:gd name="connsiteY13" fmla="*/ 2614411 h 4572000"/>
              <a:gd name="connsiteX14" fmla="*/ 172228 w 963669"/>
              <a:gd name="connsiteY14" fmla="*/ 2910625 h 4572000"/>
              <a:gd name="connsiteX15" fmla="*/ 107833 w 963669"/>
              <a:gd name="connsiteY15" fmla="*/ 3090929 h 4572000"/>
              <a:gd name="connsiteX16" fmla="*/ 69197 w 963669"/>
              <a:gd name="connsiteY16" fmla="*/ 3258354 h 4572000"/>
              <a:gd name="connsiteX17" fmla="*/ 56318 w 963669"/>
              <a:gd name="connsiteY17" fmla="*/ 3374264 h 4572000"/>
              <a:gd name="connsiteX18" fmla="*/ 17681 w 963669"/>
              <a:gd name="connsiteY18" fmla="*/ 3606083 h 4572000"/>
              <a:gd name="connsiteX19" fmla="*/ 120712 w 963669"/>
              <a:gd name="connsiteY19" fmla="*/ 3992450 h 4572000"/>
              <a:gd name="connsiteX20" fmla="*/ 867687 w 963669"/>
              <a:gd name="connsiteY20" fmla="*/ 4198512 h 4572000"/>
              <a:gd name="connsiteX21" fmla="*/ 146470 w 963669"/>
              <a:gd name="connsiteY21" fmla="*/ 4353059 h 4572000"/>
              <a:gd name="connsiteX22" fmla="*/ 30560 w 963669"/>
              <a:gd name="connsiteY22" fmla="*/ 4507605 h 4572000"/>
              <a:gd name="connsiteX23" fmla="*/ 30560 w 963669"/>
              <a:gd name="connsiteY23" fmla="*/ 4572000 h 4572000"/>
              <a:gd name="connsiteX0" fmla="*/ 4802 w 963669"/>
              <a:gd name="connsiteY0" fmla="*/ 0 h 4572000"/>
              <a:gd name="connsiteX1" fmla="*/ 4802 w 963669"/>
              <a:gd name="connsiteY1" fmla="*/ 1004552 h 4572000"/>
              <a:gd name="connsiteX2" fmla="*/ 223743 w 963669"/>
              <a:gd name="connsiteY2" fmla="*/ 1275008 h 4572000"/>
              <a:gd name="connsiteX3" fmla="*/ 429804 w 963669"/>
              <a:gd name="connsiteY3" fmla="*/ 1365160 h 4572000"/>
              <a:gd name="connsiteX4" fmla="*/ 545715 w 963669"/>
              <a:gd name="connsiteY4" fmla="*/ 1390918 h 4572000"/>
              <a:gd name="connsiteX5" fmla="*/ 738898 w 963669"/>
              <a:gd name="connsiteY5" fmla="*/ 1493949 h 4572000"/>
              <a:gd name="connsiteX6" fmla="*/ 957839 w 963669"/>
              <a:gd name="connsiteY6" fmla="*/ 1661375 h 4572000"/>
              <a:gd name="connsiteX7" fmla="*/ 893444 w 963669"/>
              <a:gd name="connsiteY7" fmla="*/ 1944709 h 4572000"/>
              <a:gd name="connsiteX8" fmla="*/ 816172 w 963669"/>
              <a:gd name="connsiteY8" fmla="*/ 2073499 h 4572000"/>
              <a:gd name="connsiteX9" fmla="*/ 674504 w 963669"/>
              <a:gd name="connsiteY9" fmla="*/ 2228046 h 4572000"/>
              <a:gd name="connsiteX10" fmla="*/ 648745 w 963669"/>
              <a:gd name="connsiteY10" fmla="*/ 2279561 h 4572000"/>
              <a:gd name="connsiteX11" fmla="*/ 442683 w 963669"/>
              <a:gd name="connsiteY11" fmla="*/ 2459865 h 4572000"/>
              <a:gd name="connsiteX12" fmla="*/ 288137 w 963669"/>
              <a:gd name="connsiteY12" fmla="*/ 2614411 h 4572000"/>
              <a:gd name="connsiteX13" fmla="*/ 172228 w 963669"/>
              <a:gd name="connsiteY13" fmla="*/ 2910625 h 4572000"/>
              <a:gd name="connsiteX14" fmla="*/ 107833 w 963669"/>
              <a:gd name="connsiteY14" fmla="*/ 3090929 h 4572000"/>
              <a:gd name="connsiteX15" fmla="*/ 69197 w 963669"/>
              <a:gd name="connsiteY15" fmla="*/ 3258354 h 4572000"/>
              <a:gd name="connsiteX16" fmla="*/ 56318 w 963669"/>
              <a:gd name="connsiteY16" fmla="*/ 3374264 h 4572000"/>
              <a:gd name="connsiteX17" fmla="*/ 17681 w 963669"/>
              <a:gd name="connsiteY17" fmla="*/ 3606083 h 4572000"/>
              <a:gd name="connsiteX18" fmla="*/ 120712 w 963669"/>
              <a:gd name="connsiteY18" fmla="*/ 3992450 h 4572000"/>
              <a:gd name="connsiteX19" fmla="*/ 867687 w 963669"/>
              <a:gd name="connsiteY19" fmla="*/ 4198512 h 4572000"/>
              <a:gd name="connsiteX20" fmla="*/ 146470 w 963669"/>
              <a:gd name="connsiteY20" fmla="*/ 4353059 h 4572000"/>
              <a:gd name="connsiteX21" fmla="*/ 30560 w 963669"/>
              <a:gd name="connsiteY21" fmla="*/ 4507605 h 4572000"/>
              <a:gd name="connsiteX22" fmla="*/ 30560 w 963669"/>
              <a:gd name="connsiteY22" fmla="*/ 4572000 h 4572000"/>
              <a:gd name="connsiteX0" fmla="*/ 4802 w 963669"/>
              <a:gd name="connsiteY0" fmla="*/ 0 h 4572000"/>
              <a:gd name="connsiteX1" fmla="*/ 4802 w 963669"/>
              <a:gd name="connsiteY1" fmla="*/ 1004552 h 4572000"/>
              <a:gd name="connsiteX2" fmla="*/ 223743 w 963669"/>
              <a:gd name="connsiteY2" fmla="*/ 1275008 h 4572000"/>
              <a:gd name="connsiteX3" fmla="*/ 429804 w 963669"/>
              <a:gd name="connsiteY3" fmla="*/ 1365160 h 4572000"/>
              <a:gd name="connsiteX4" fmla="*/ 545715 w 963669"/>
              <a:gd name="connsiteY4" fmla="*/ 1390918 h 4572000"/>
              <a:gd name="connsiteX5" fmla="*/ 738898 w 963669"/>
              <a:gd name="connsiteY5" fmla="*/ 1493949 h 4572000"/>
              <a:gd name="connsiteX6" fmla="*/ 957839 w 963669"/>
              <a:gd name="connsiteY6" fmla="*/ 1661375 h 4572000"/>
              <a:gd name="connsiteX7" fmla="*/ 893444 w 963669"/>
              <a:gd name="connsiteY7" fmla="*/ 1944709 h 4572000"/>
              <a:gd name="connsiteX8" fmla="*/ 816172 w 963669"/>
              <a:gd name="connsiteY8" fmla="*/ 2073499 h 4572000"/>
              <a:gd name="connsiteX9" fmla="*/ 674504 w 963669"/>
              <a:gd name="connsiteY9" fmla="*/ 2228046 h 4572000"/>
              <a:gd name="connsiteX10" fmla="*/ 545714 w 963669"/>
              <a:gd name="connsiteY10" fmla="*/ 2369713 h 4572000"/>
              <a:gd name="connsiteX11" fmla="*/ 442683 w 963669"/>
              <a:gd name="connsiteY11" fmla="*/ 2459865 h 4572000"/>
              <a:gd name="connsiteX12" fmla="*/ 288137 w 963669"/>
              <a:gd name="connsiteY12" fmla="*/ 2614411 h 4572000"/>
              <a:gd name="connsiteX13" fmla="*/ 172228 w 963669"/>
              <a:gd name="connsiteY13" fmla="*/ 2910625 h 4572000"/>
              <a:gd name="connsiteX14" fmla="*/ 107833 w 963669"/>
              <a:gd name="connsiteY14" fmla="*/ 3090929 h 4572000"/>
              <a:gd name="connsiteX15" fmla="*/ 69197 w 963669"/>
              <a:gd name="connsiteY15" fmla="*/ 3258354 h 4572000"/>
              <a:gd name="connsiteX16" fmla="*/ 56318 w 963669"/>
              <a:gd name="connsiteY16" fmla="*/ 3374264 h 4572000"/>
              <a:gd name="connsiteX17" fmla="*/ 17681 w 963669"/>
              <a:gd name="connsiteY17" fmla="*/ 3606083 h 4572000"/>
              <a:gd name="connsiteX18" fmla="*/ 120712 w 963669"/>
              <a:gd name="connsiteY18" fmla="*/ 3992450 h 4572000"/>
              <a:gd name="connsiteX19" fmla="*/ 867687 w 963669"/>
              <a:gd name="connsiteY19" fmla="*/ 4198512 h 4572000"/>
              <a:gd name="connsiteX20" fmla="*/ 146470 w 963669"/>
              <a:gd name="connsiteY20" fmla="*/ 4353059 h 4572000"/>
              <a:gd name="connsiteX21" fmla="*/ 30560 w 963669"/>
              <a:gd name="connsiteY21" fmla="*/ 4507605 h 4572000"/>
              <a:gd name="connsiteX22" fmla="*/ 30560 w 963669"/>
              <a:gd name="connsiteY22" fmla="*/ 4572000 h 4572000"/>
              <a:gd name="connsiteX0" fmla="*/ 4802 w 963669"/>
              <a:gd name="connsiteY0" fmla="*/ 0 h 4572000"/>
              <a:gd name="connsiteX1" fmla="*/ 4802 w 963669"/>
              <a:gd name="connsiteY1" fmla="*/ 888642 h 4572000"/>
              <a:gd name="connsiteX2" fmla="*/ 223743 w 963669"/>
              <a:gd name="connsiteY2" fmla="*/ 1275008 h 4572000"/>
              <a:gd name="connsiteX3" fmla="*/ 429804 w 963669"/>
              <a:gd name="connsiteY3" fmla="*/ 1365160 h 4572000"/>
              <a:gd name="connsiteX4" fmla="*/ 545715 w 963669"/>
              <a:gd name="connsiteY4" fmla="*/ 1390918 h 4572000"/>
              <a:gd name="connsiteX5" fmla="*/ 738898 w 963669"/>
              <a:gd name="connsiteY5" fmla="*/ 1493949 h 4572000"/>
              <a:gd name="connsiteX6" fmla="*/ 957839 w 963669"/>
              <a:gd name="connsiteY6" fmla="*/ 1661375 h 4572000"/>
              <a:gd name="connsiteX7" fmla="*/ 893444 w 963669"/>
              <a:gd name="connsiteY7" fmla="*/ 1944709 h 4572000"/>
              <a:gd name="connsiteX8" fmla="*/ 816172 w 963669"/>
              <a:gd name="connsiteY8" fmla="*/ 2073499 h 4572000"/>
              <a:gd name="connsiteX9" fmla="*/ 674504 w 963669"/>
              <a:gd name="connsiteY9" fmla="*/ 2228046 h 4572000"/>
              <a:gd name="connsiteX10" fmla="*/ 545714 w 963669"/>
              <a:gd name="connsiteY10" fmla="*/ 2369713 h 4572000"/>
              <a:gd name="connsiteX11" fmla="*/ 442683 w 963669"/>
              <a:gd name="connsiteY11" fmla="*/ 2459865 h 4572000"/>
              <a:gd name="connsiteX12" fmla="*/ 288137 w 963669"/>
              <a:gd name="connsiteY12" fmla="*/ 2614411 h 4572000"/>
              <a:gd name="connsiteX13" fmla="*/ 172228 w 963669"/>
              <a:gd name="connsiteY13" fmla="*/ 2910625 h 4572000"/>
              <a:gd name="connsiteX14" fmla="*/ 107833 w 963669"/>
              <a:gd name="connsiteY14" fmla="*/ 3090929 h 4572000"/>
              <a:gd name="connsiteX15" fmla="*/ 69197 w 963669"/>
              <a:gd name="connsiteY15" fmla="*/ 3258354 h 4572000"/>
              <a:gd name="connsiteX16" fmla="*/ 56318 w 963669"/>
              <a:gd name="connsiteY16" fmla="*/ 3374264 h 4572000"/>
              <a:gd name="connsiteX17" fmla="*/ 17681 w 963669"/>
              <a:gd name="connsiteY17" fmla="*/ 3606083 h 4572000"/>
              <a:gd name="connsiteX18" fmla="*/ 120712 w 963669"/>
              <a:gd name="connsiteY18" fmla="*/ 3992450 h 4572000"/>
              <a:gd name="connsiteX19" fmla="*/ 867687 w 963669"/>
              <a:gd name="connsiteY19" fmla="*/ 4198512 h 4572000"/>
              <a:gd name="connsiteX20" fmla="*/ 146470 w 963669"/>
              <a:gd name="connsiteY20" fmla="*/ 4353059 h 4572000"/>
              <a:gd name="connsiteX21" fmla="*/ 30560 w 963669"/>
              <a:gd name="connsiteY21" fmla="*/ 4507605 h 4572000"/>
              <a:gd name="connsiteX22" fmla="*/ 30560 w 963669"/>
              <a:gd name="connsiteY22" fmla="*/ 4572000 h 4572000"/>
              <a:gd name="connsiteX0" fmla="*/ 4802 w 975901"/>
              <a:gd name="connsiteY0" fmla="*/ 0 h 4572000"/>
              <a:gd name="connsiteX1" fmla="*/ 4802 w 975901"/>
              <a:gd name="connsiteY1" fmla="*/ 888642 h 4572000"/>
              <a:gd name="connsiteX2" fmla="*/ 223743 w 975901"/>
              <a:gd name="connsiteY2" fmla="*/ 1275008 h 4572000"/>
              <a:gd name="connsiteX3" fmla="*/ 429804 w 975901"/>
              <a:gd name="connsiteY3" fmla="*/ 1365160 h 4572000"/>
              <a:gd name="connsiteX4" fmla="*/ 545715 w 975901"/>
              <a:gd name="connsiteY4" fmla="*/ 1390918 h 4572000"/>
              <a:gd name="connsiteX5" fmla="*/ 738898 w 975901"/>
              <a:gd name="connsiteY5" fmla="*/ 1493949 h 4572000"/>
              <a:gd name="connsiteX6" fmla="*/ 970717 w 975901"/>
              <a:gd name="connsiteY6" fmla="*/ 1571223 h 4572000"/>
              <a:gd name="connsiteX7" fmla="*/ 893444 w 975901"/>
              <a:gd name="connsiteY7" fmla="*/ 1944709 h 4572000"/>
              <a:gd name="connsiteX8" fmla="*/ 816172 w 975901"/>
              <a:gd name="connsiteY8" fmla="*/ 2073499 h 4572000"/>
              <a:gd name="connsiteX9" fmla="*/ 674504 w 975901"/>
              <a:gd name="connsiteY9" fmla="*/ 2228046 h 4572000"/>
              <a:gd name="connsiteX10" fmla="*/ 545714 w 975901"/>
              <a:gd name="connsiteY10" fmla="*/ 2369713 h 4572000"/>
              <a:gd name="connsiteX11" fmla="*/ 442683 w 975901"/>
              <a:gd name="connsiteY11" fmla="*/ 2459865 h 4572000"/>
              <a:gd name="connsiteX12" fmla="*/ 288137 w 975901"/>
              <a:gd name="connsiteY12" fmla="*/ 2614411 h 4572000"/>
              <a:gd name="connsiteX13" fmla="*/ 172228 w 975901"/>
              <a:gd name="connsiteY13" fmla="*/ 2910625 h 4572000"/>
              <a:gd name="connsiteX14" fmla="*/ 107833 w 975901"/>
              <a:gd name="connsiteY14" fmla="*/ 3090929 h 4572000"/>
              <a:gd name="connsiteX15" fmla="*/ 69197 w 975901"/>
              <a:gd name="connsiteY15" fmla="*/ 3258354 h 4572000"/>
              <a:gd name="connsiteX16" fmla="*/ 56318 w 975901"/>
              <a:gd name="connsiteY16" fmla="*/ 3374264 h 4572000"/>
              <a:gd name="connsiteX17" fmla="*/ 17681 w 975901"/>
              <a:gd name="connsiteY17" fmla="*/ 3606083 h 4572000"/>
              <a:gd name="connsiteX18" fmla="*/ 120712 w 975901"/>
              <a:gd name="connsiteY18" fmla="*/ 3992450 h 4572000"/>
              <a:gd name="connsiteX19" fmla="*/ 867687 w 975901"/>
              <a:gd name="connsiteY19" fmla="*/ 4198512 h 4572000"/>
              <a:gd name="connsiteX20" fmla="*/ 146470 w 975901"/>
              <a:gd name="connsiteY20" fmla="*/ 4353059 h 4572000"/>
              <a:gd name="connsiteX21" fmla="*/ 30560 w 975901"/>
              <a:gd name="connsiteY21" fmla="*/ 4507605 h 4572000"/>
              <a:gd name="connsiteX22" fmla="*/ 30560 w 975901"/>
              <a:gd name="connsiteY22" fmla="*/ 4572000 h 4572000"/>
              <a:gd name="connsiteX0" fmla="*/ 4802 w 987414"/>
              <a:gd name="connsiteY0" fmla="*/ 0 h 4572000"/>
              <a:gd name="connsiteX1" fmla="*/ 4802 w 987414"/>
              <a:gd name="connsiteY1" fmla="*/ 888642 h 4572000"/>
              <a:gd name="connsiteX2" fmla="*/ 223743 w 987414"/>
              <a:gd name="connsiteY2" fmla="*/ 1275008 h 4572000"/>
              <a:gd name="connsiteX3" fmla="*/ 429804 w 987414"/>
              <a:gd name="connsiteY3" fmla="*/ 1365160 h 4572000"/>
              <a:gd name="connsiteX4" fmla="*/ 545715 w 987414"/>
              <a:gd name="connsiteY4" fmla="*/ 1390918 h 4572000"/>
              <a:gd name="connsiteX5" fmla="*/ 970717 w 987414"/>
              <a:gd name="connsiteY5" fmla="*/ 1571223 h 4572000"/>
              <a:gd name="connsiteX6" fmla="*/ 893444 w 987414"/>
              <a:gd name="connsiteY6" fmla="*/ 1944709 h 4572000"/>
              <a:gd name="connsiteX7" fmla="*/ 816172 w 987414"/>
              <a:gd name="connsiteY7" fmla="*/ 2073499 h 4572000"/>
              <a:gd name="connsiteX8" fmla="*/ 674504 w 987414"/>
              <a:gd name="connsiteY8" fmla="*/ 2228046 h 4572000"/>
              <a:gd name="connsiteX9" fmla="*/ 545714 w 987414"/>
              <a:gd name="connsiteY9" fmla="*/ 2369713 h 4572000"/>
              <a:gd name="connsiteX10" fmla="*/ 442683 w 987414"/>
              <a:gd name="connsiteY10" fmla="*/ 2459865 h 4572000"/>
              <a:gd name="connsiteX11" fmla="*/ 288137 w 987414"/>
              <a:gd name="connsiteY11" fmla="*/ 2614411 h 4572000"/>
              <a:gd name="connsiteX12" fmla="*/ 172228 w 987414"/>
              <a:gd name="connsiteY12" fmla="*/ 2910625 h 4572000"/>
              <a:gd name="connsiteX13" fmla="*/ 107833 w 987414"/>
              <a:gd name="connsiteY13" fmla="*/ 3090929 h 4572000"/>
              <a:gd name="connsiteX14" fmla="*/ 69197 w 987414"/>
              <a:gd name="connsiteY14" fmla="*/ 3258354 h 4572000"/>
              <a:gd name="connsiteX15" fmla="*/ 56318 w 987414"/>
              <a:gd name="connsiteY15" fmla="*/ 3374264 h 4572000"/>
              <a:gd name="connsiteX16" fmla="*/ 17681 w 987414"/>
              <a:gd name="connsiteY16" fmla="*/ 3606083 h 4572000"/>
              <a:gd name="connsiteX17" fmla="*/ 120712 w 987414"/>
              <a:gd name="connsiteY17" fmla="*/ 3992450 h 4572000"/>
              <a:gd name="connsiteX18" fmla="*/ 867687 w 987414"/>
              <a:gd name="connsiteY18" fmla="*/ 4198512 h 4572000"/>
              <a:gd name="connsiteX19" fmla="*/ 146470 w 987414"/>
              <a:gd name="connsiteY19" fmla="*/ 4353059 h 4572000"/>
              <a:gd name="connsiteX20" fmla="*/ 30560 w 987414"/>
              <a:gd name="connsiteY20" fmla="*/ 4507605 h 4572000"/>
              <a:gd name="connsiteX21" fmla="*/ 30560 w 987414"/>
              <a:gd name="connsiteY21"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87414" h="4572000">
                <a:moveTo>
                  <a:pt x="4802" y="0"/>
                </a:moveTo>
                <a:cubicBezTo>
                  <a:pt x="-7004" y="450760"/>
                  <a:pt x="6948" y="637504"/>
                  <a:pt x="4802" y="888642"/>
                </a:cubicBezTo>
                <a:cubicBezTo>
                  <a:pt x="2656" y="1139780"/>
                  <a:pt x="152909" y="1195588"/>
                  <a:pt x="223743" y="1275008"/>
                </a:cubicBezTo>
                <a:cubicBezTo>
                  <a:pt x="294577" y="1354428"/>
                  <a:pt x="376142" y="1345842"/>
                  <a:pt x="429804" y="1365160"/>
                </a:cubicBezTo>
                <a:cubicBezTo>
                  <a:pt x="483466" y="1384478"/>
                  <a:pt x="455563" y="1356574"/>
                  <a:pt x="545715" y="1390918"/>
                </a:cubicBezTo>
                <a:cubicBezTo>
                  <a:pt x="635867" y="1425262"/>
                  <a:pt x="912762" y="1478925"/>
                  <a:pt x="970717" y="1571223"/>
                </a:cubicBezTo>
                <a:cubicBezTo>
                  <a:pt x="1028672" y="1663521"/>
                  <a:pt x="919202" y="1860996"/>
                  <a:pt x="893444" y="1944709"/>
                </a:cubicBezTo>
                <a:cubicBezTo>
                  <a:pt x="867687" y="2028422"/>
                  <a:pt x="852662" y="2026276"/>
                  <a:pt x="816172" y="2073499"/>
                </a:cubicBezTo>
                <a:cubicBezTo>
                  <a:pt x="779682" y="2120722"/>
                  <a:pt x="719580" y="2178677"/>
                  <a:pt x="674504" y="2228046"/>
                </a:cubicBezTo>
                <a:cubicBezTo>
                  <a:pt x="629428" y="2277415"/>
                  <a:pt x="584351" y="2331077"/>
                  <a:pt x="545714" y="2369713"/>
                </a:cubicBezTo>
                <a:cubicBezTo>
                  <a:pt x="507077" y="2408350"/>
                  <a:pt x="485612" y="2419082"/>
                  <a:pt x="442683" y="2459865"/>
                </a:cubicBezTo>
                <a:cubicBezTo>
                  <a:pt x="399754" y="2500648"/>
                  <a:pt x="333213" y="2539284"/>
                  <a:pt x="288137" y="2614411"/>
                </a:cubicBezTo>
                <a:cubicBezTo>
                  <a:pt x="243061" y="2689538"/>
                  <a:pt x="202279" y="2831205"/>
                  <a:pt x="172228" y="2910625"/>
                </a:cubicBezTo>
                <a:cubicBezTo>
                  <a:pt x="142177" y="2990045"/>
                  <a:pt x="125005" y="3032974"/>
                  <a:pt x="107833" y="3090929"/>
                </a:cubicBezTo>
                <a:cubicBezTo>
                  <a:pt x="90661" y="3148884"/>
                  <a:pt x="77783" y="3211132"/>
                  <a:pt x="69197" y="3258354"/>
                </a:cubicBezTo>
                <a:cubicBezTo>
                  <a:pt x="60611" y="3305576"/>
                  <a:pt x="64904" y="3316309"/>
                  <a:pt x="56318" y="3374264"/>
                </a:cubicBezTo>
                <a:cubicBezTo>
                  <a:pt x="47732" y="3432219"/>
                  <a:pt x="6949" y="3503052"/>
                  <a:pt x="17681" y="3606083"/>
                </a:cubicBezTo>
                <a:cubicBezTo>
                  <a:pt x="28413" y="3709114"/>
                  <a:pt x="-20956" y="3893712"/>
                  <a:pt x="120712" y="3992450"/>
                </a:cubicBezTo>
                <a:cubicBezTo>
                  <a:pt x="262380" y="4091188"/>
                  <a:pt x="863394" y="4138411"/>
                  <a:pt x="867687" y="4198512"/>
                </a:cubicBezTo>
                <a:cubicBezTo>
                  <a:pt x="871980" y="4258613"/>
                  <a:pt x="285991" y="4301544"/>
                  <a:pt x="146470" y="4353059"/>
                </a:cubicBezTo>
                <a:cubicBezTo>
                  <a:pt x="6949" y="4404575"/>
                  <a:pt x="49878" y="4471115"/>
                  <a:pt x="30560" y="4507605"/>
                </a:cubicBezTo>
                <a:cubicBezTo>
                  <a:pt x="11242" y="4544095"/>
                  <a:pt x="30560" y="4550535"/>
                  <a:pt x="30560" y="4572000"/>
                </a:cubicBezTo>
              </a:path>
            </a:pathLst>
          </a:custGeom>
          <a:noFill/>
          <a:ln>
            <a:solidFill>
              <a:schemeClr val="accent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Connecteur droit 25"/>
          <p:cNvCxnSpPr/>
          <p:nvPr/>
        </p:nvCxnSpPr>
        <p:spPr>
          <a:xfrm flipH="1">
            <a:off x="3603044" y="2562840"/>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flipH="1">
            <a:off x="3623640" y="2850872"/>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p:nvCxnSpPr>
        <p:spPr>
          <a:xfrm flipH="1">
            <a:off x="3618374" y="3138904"/>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flipH="1">
            <a:off x="3615923" y="3426936"/>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flipH="1">
            <a:off x="3623640" y="3714968"/>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flipH="1">
            <a:off x="3623640" y="4003000"/>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flipH="1">
            <a:off x="3623640" y="4291032"/>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flipH="1">
            <a:off x="3623640" y="4579064"/>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flipH="1">
            <a:off x="3623640" y="4867096"/>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flipH="1">
            <a:off x="3623640" y="5155128"/>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flipH="1">
            <a:off x="3623640" y="5443160"/>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flipH="1">
            <a:off x="3623640" y="5731192"/>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flipH="1">
            <a:off x="3623640" y="6019224"/>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flipH="1">
            <a:off x="3623640" y="6307256"/>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flipH="1">
            <a:off x="3623640" y="6595288"/>
            <a:ext cx="1087837" cy="0"/>
          </a:xfrm>
          <a:prstGeom prst="line">
            <a:avLst/>
          </a:prstGeom>
          <a:ln>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Connecteur droit avec flèche 41"/>
          <p:cNvCxnSpPr/>
          <p:nvPr/>
        </p:nvCxnSpPr>
        <p:spPr>
          <a:xfrm>
            <a:off x="3263600" y="6664496"/>
            <a:ext cx="192426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3" name="ZoneTexte 42"/>
          <p:cNvSpPr txBox="1"/>
          <p:nvPr/>
        </p:nvSpPr>
        <p:spPr>
          <a:xfrm>
            <a:off x="3981251" y="6623110"/>
            <a:ext cx="1440160" cy="276999"/>
          </a:xfrm>
          <a:prstGeom prst="rect">
            <a:avLst/>
          </a:prstGeom>
          <a:noFill/>
        </p:spPr>
        <p:txBody>
          <a:bodyPr wrap="square" rtlCol="0">
            <a:spAutoFit/>
          </a:bodyPr>
          <a:lstStyle/>
          <a:p>
            <a:r>
              <a:rPr lang="en-US" sz="1200" dirty="0" smtClean="0">
                <a:solidFill>
                  <a:srgbClr val="FF0000"/>
                </a:solidFill>
              </a:rPr>
              <a:t>LAI/voxel</a:t>
            </a:r>
            <a:endParaRPr lang="en-US" sz="1200" dirty="0">
              <a:solidFill>
                <a:srgbClr val="FF0000"/>
              </a:solidFill>
            </a:endParaRPr>
          </a:p>
        </p:txBody>
      </p:sp>
      <p:sp>
        <p:nvSpPr>
          <p:cNvPr id="61" name="Forme libre 60"/>
          <p:cNvSpPr/>
          <p:nvPr/>
        </p:nvSpPr>
        <p:spPr>
          <a:xfrm>
            <a:off x="3621551" y="2110890"/>
            <a:ext cx="761690" cy="4546242"/>
          </a:xfrm>
          <a:custGeom>
            <a:avLst/>
            <a:gdLst>
              <a:gd name="connsiteX0" fmla="*/ 24103 w 642852"/>
              <a:gd name="connsiteY0" fmla="*/ 0 h 4468969"/>
              <a:gd name="connsiteX1" fmla="*/ 49860 w 642852"/>
              <a:gd name="connsiteY1" fmla="*/ 1171977 h 4468969"/>
              <a:gd name="connsiteX2" fmla="*/ 333195 w 642852"/>
              <a:gd name="connsiteY2" fmla="*/ 1313645 h 4468969"/>
              <a:gd name="connsiteX3" fmla="*/ 565015 w 642852"/>
              <a:gd name="connsiteY3" fmla="*/ 1442434 h 4468969"/>
              <a:gd name="connsiteX4" fmla="*/ 616531 w 642852"/>
              <a:gd name="connsiteY4" fmla="*/ 1983346 h 4468969"/>
              <a:gd name="connsiteX5" fmla="*/ 590773 w 642852"/>
              <a:gd name="connsiteY5" fmla="*/ 2743200 h 4468969"/>
              <a:gd name="connsiteX6" fmla="*/ 36981 w 642852"/>
              <a:gd name="connsiteY6" fmla="*/ 2846231 h 4468969"/>
              <a:gd name="connsiteX7" fmla="*/ 49860 w 642852"/>
              <a:gd name="connsiteY7" fmla="*/ 4468969 h 4468969"/>
              <a:gd name="connsiteX8" fmla="*/ 49860 w 642852"/>
              <a:gd name="connsiteY8" fmla="*/ 4468969 h 4468969"/>
              <a:gd name="connsiteX0" fmla="*/ 24103 w 642852"/>
              <a:gd name="connsiteY0" fmla="*/ 0 h 4468969"/>
              <a:gd name="connsiteX1" fmla="*/ 49860 w 642852"/>
              <a:gd name="connsiteY1" fmla="*/ 1171977 h 4468969"/>
              <a:gd name="connsiteX2" fmla="*/ 333195 w 642852"/>
              <a:gd name="connsiteY2" fmla="*/ 1313645 h 4468969"/>
              <a:gd name="connsiteX3" fmla="*/ 565015 w 642852"/>
              <a:gd name="connsiteY3" fmla="*/ 1442434 h 4468969"/>
              <a:gd name="connsiteX4" fmla="*/ 616531 w 642852"/>
              <a:gd name="connsiteY4" fmla="*/ 1983346 h 4468969"/>
              <a:gd name="connsiteX5" fmla="*/ 590773 w 642852"/>
              <a:gd name="connsiteY5" fmla="*/ 2743200 h 4468969"/>
              <a:gd name="connsiteX6" fmla="*/ 36981 w 642852"/>
              <a:gd name="connsiteY6" fmla="*/ 2846231 h 4468969"/>
              <a:gd name="connsiteX7" fmla="*/ 49860 w 642852"/>
              <a:gd name="connsiteY7" fmla="*/ 4468969 h 4468969"/>
              <a:gd name="connsiteX8" fmla="*/ 49860 w 642852"/>
              <a:gd name="connsiteY8" fmla="*/ 4468969 h 4468969"/>
              <a:gd name="connsiteX0" fmla="*/ 24103 w 642852"/>
              <a:gd name="connsiteY0" fmla="*/ 0 h 4468969"/>
              <a:gd name="connsiteX1" fmla="*/ 36981 w 642852"/>
              <a:gd name="connsiteY1" fmla="*/ 1171977 h 4468969"/>
              <a:gd name="connsiteX2" fmla="*/ 333195 w 642852"/>
              <a:gd name="connsiteY2" fmla="*/ 1313645 h 4468969"/>
              <a:gd name="connsiteX3" fmla="*/ 565015 w 642852"/>
              <a:gd name="connsiteY3" fmla="*/ 1442434 h 4468969"/>
              <a:gd name="connsiteX4" fmla="*/ 616531 w 642852"/>
              <a:gd name="connsiteY4" fmla="*/ 1983346 h 4468969"/>
              <a:gd name="connsiteX5" fmla="*/ 590773 w 642852"/>
              <a:gd name="connsiteY5" fmla="*/ 2743200 h 4468969"/>
              <a:gd name="connsiteX6" fmla="*/ 36981 w 642852"/>
              <a:gd name="connsiteY6" fmla="*/ 2846231 h 4468969"/>
              <a:gd name="connsiteX7" fmla="*/ 49860 w 642852"/>
              <a:gd name="connsiteY7" fmla="*/ 4468969 h 4468969"/>
              <a:gd name="connsiteX8" fmla="*/ 49860 w 642852"/>
              <a:gd name="connsiteY8" fmla="*/ 4468969 h 4468969"/>
              <a:gd name="connsiteX0" fmla="*/ 24103 w 642852"/>
              <a:gd name="connsiteY0" fmla="*/ 0 h 4468969"/>
              <a:gd name="connsiteX1" fmla="*/ 36981 w 642852"/>
              <a:gd name="connsiteY1" fmla="*/ 1171977 h 4468969"/>
              <a:gd name="connsiteX2" fmla="*/ 333195 w 642852"/>
              <a:gd name="connsiteY2" fmla="*/ 1403797 h 4468969"/>
              <a:gd name="connsiteX3" fmla="*/ 565015 w 642852"/>
              <a:gd name="connsiteY3" fmla="*/ 1442434 h 4468969"/>
              <a:gd name="connsiteX4" fmla="*/ 616531 w 642852"/>
              <a:gd name="connsiteY4" fmla="*/ 1983346 h 4468969"/>
              <a:gd name="connsiteX5" fmla="*/ 590773 w 642852"/>
              <a:gd name="connsiteY5" fmla="*/ 2743200 h 4468969"/>
              <a:gd name="connsiteX6" fmla="*/ 36981 w 642852"/>
              <a:gd name="connsiteY6" fmla="*/ 2846231 h 4468969"/>
              <a:gd name="connsiteX7" fmla="*/ 49860 w 642852"/>
              <a:gd name="connsiteY7" fmla="*/ 4468969 h 4468969"/>
              <a:gd name="connsiteX8" fmla="*/ 49860 w 642852"/>
              <a:gd name="connsiteY8" fmla="*/ 4468969 h 4468969"/>
              <a:gd name="connsiteX0" fmla="*/ 24103 w 642852"/>
              <a:gd name="connsiteY0" fmla="*/ 0 h 4468969"/>
              <a:gd name="connsiteX1" fmla="*/ 36981 w 642852"/>
              <a:gd name="connsiteY1" fmla="*/ 1171977 h 4468969"/>
              <a:gd name="connsiteX2" fmla="*/ 333195 w 642852"/>
              <a:gd name="connsiteY2" fmla="*/ 1403797 h 4468969"/>
              <a:gd name="connsiteX3" fmla="*/ 565015 w 642852"/>
              <a:gd name="connsiteY3" fmla="*/ 1532586 h 4468969"/>
              <a:gd name="connsiteX4" fmla="*/ 616531 w 642852"/>
              <a:gd name="connsiteY4" fmla="*/ 1983346 h 4468969"/>
              <a:gd name="connsiteX5" fmla="*/ 590773 w 642852"/>
              <a:gd name="connsiteY5" fmla="*/ 2743200 h 4468969"/>
              <a:gd name="connsiteX6" fmla="*/ 36981 w 642852"/>
              <a:gd name="connsiteY6" fmla="*/ 2846231 h 4468969"/>
              <a:gd name="connsiteX7" fmla="*/ 49860 w 642852"/>
              <a:gd name="connsiteY7" fmla="*/ 4468969 h 4468969"/>
              <a:gd name="connsiteX8" fmla="*/ 49860 w 642852"/>
              <a:gd name="connsiteY8" fmla="*/ 4468969 h 4468969"/>
              <a:gd name="connsiteX0" fmla="*/ 27898 w 685550"/>
              <a:gd name="connsiteY0" fmla="*/ 0 h 4468969"/>
              <a:gd name="connsiteX1" fmla="*/ 40776 w 685550"/>
              <a:gd name="connsiteY1" fmla="*/ 1171977 h 4468969"/>
              <a:gd name="connsiteX2" fmla="*/ 336990 w 685550"/>
              <a:gd name="connsiteY2" fmla="*/ 1403797 h 4468969"/>
              <a:gd name="connsiteX3" fmla="*/ 568810 w 685550"/>
              <a:gd name="connsiteY3" fmla="*/ 1532586 h 4468969"/>
              <a:gd name="connsiteX4" fmla="*/ 620326 w 685550"/>
              <a:gd name="connsiteY4" fmla="*/ 1983346 h 4468969"/>
              <a:gd name="connsiteX5" fmla="*/ 646083 w 685550"/>
              <a:gd name="connsiteY5" fmla="*/ 2691685 h 4468969"/>
              <a:gd name="connsiteX6" fmla="*/ 40776 w 685550"/>
              <a:gd name="connsiteY6" fmla="*/ 2846231 h 4468969"/>
              <a:gd name="connsiteX7" fmla="*/ 53655 w 685550"/>
              <a:gd name="connsiteY7" fmla="*/ 4468969 h 4468969"/>
              <a:gd name="connsiteX8" fmla="*/ 53655 w 685550"/>
              <a:gd name="connsiteY8" fmla="*/ 4468969 h 4468969"/>
              <a:gd name="connsiteX0" fmla="*/ 20312 w 613716"/>
              <a:gd name="connsiteY0" fmla="*/ 0 h 4468969"/>
              <a:gd name="connsiteX1" fmla="*/ 33190 w 613716"/>
              <a:gd name="connsiteY1" fmla="*/ 1171977 h 4468969"/>
              <a:gd name="connsiteX2" fmla="*/ 329404 w 613716"/>
              <a:gd name="connsiteY2" fmla="*/ 1403797 h 4468969"/>
              <a:gd name="connsiteX3" fmla="*/ 561224 w 613716"/>
              <a:gd name="connsiteY3" fmla="*/ 1532586 h 4468969"/>
              <a:gd name="connsiteX4" fmla="*/ 612740 w 613716"/>
              <a:gd name="connsiteY4" fmla="*/ 1983346 h 4468969"/>
              <a:gd name="connsiteX5" fmla="*/ 535466 w 613716"/>
              <a:gd name="connsiteY5" fmla="*/ 2704564 h 4468969"/>
              <a:gd name="connsiteX6" fmla="*/ 33190 w 613716"/>
              <a:gd name="connsiteY6" fmla="*/ 2846231 h 4468969"/>
              <a:gd name="connsiteX7" fmla="*/ 46069 w 613716"/>
              <a:gd name="connsiteY7" fmla="*/ 4468969 h 4468969"/>
              <a:gd name="connsiteX8" fmla="*/ 46069 w 613716"/>
              <a:gd name="connsiteY8" fmla="*/ 4468969 h 4468969"/>
              <a:gd name="connsiteX0" fmla="*/ 20312 w 677345"/>
              <a:gd name="connsiteY0" fmla="*/ 0 h 4468969"/>
              <a:gd name="connsiteX1" fmla="*/ 33190 w 677345"/>
              <a:gd name="connsiteY1" fmla="*/ 1171977 h 4468969"/>
              <a:gd name="connsiteX2" fmla="*/ 329404 w 677345"/>
              <a:gd name="connsiteY2" fmla="*/ 1403797 h 4468969"/>
              <a:gd name="connsiteX3" fmla="*/ 561224 w 677345"/>
              <a:gd name="connsiteY3" fmla="*/ 1532586 h 4468969"/>
              <a:gd name="connsiteX4" fmla="*/ 677135 w 677345"/>
              <a:gd name="connsiteY4" fmla="*/ 1983346 h 4468969"/>
              <a:gd name="connsiteX5" fmla="*/ 535466 w 677345"/>
              <a:gd name="connsiteY5" fmla="*/ 2704564 h 4468969"/>
              <a:gd name="connsiteX6" fmla="*/ 33190 w 677345"/>
              <a:gd name="connsiteY6" fmla="*/ 2846231 h 4468969"/>
              <a:gd name="connsiteX7" fmla="*/ 46069 w 677345"/>
              <a:gd name="connsiteY7" fmla="*/ 4468969 h 4468969"/>
              <a:gd name="connsiteX8" fmla="*/ 46069 w 677345"/>
              <a:gd name="connsiteY8" fmla="*/ 4468969 h 4468969"/>
              <a:gd name="connsiteX0" fmla="*/ 20312 w 677345"/>
              <a:gd name="connsiteY0" fmla="*/ 0 h 4468969"/>
              <a:gd name="connsiteX1" fmla="*/ 33190 w 677345"/>
              <a:gd name="connsiteY1" fmla="*/ 1171977 h 4468969"/>
              <a:gd name="connsiteX2" fmla="*/ 329404 w 677345"/>
              <a:gd name="connsiteY2" fmla="*/ 1403797 h 4468969"/>
              <a:gd name="connsiteX3" fmla="*/ 561224 w 677345"/>
              <a:gd name="connsiteY3" fmla="*/ 1532586 h 4468969"/>
              <a:gd name="connsiteX4" fmla="*/ 677135 w 677345"/>
              <a:gd name="connsiteY4" fmla="*/ 1983346 h 4468969"/>
              <a:gd name="connsiteX5" fmla="*/ 535466 w 677345"/>
              <a:gd name="connsiteY5" fmla="*/ 2704564 h 4468969"/>
              <a:gd name="connsiteX6" fmla="*/ 33190 w 677345"/>
              <a:gd name="connsiteY6" fmla="*/ 2846231 h 4468969"/>
              <a:gd name="connsiteX7" fmla="*/ 46069 w 677345"/>
              <a:gd name="connsiteY7" fmla="*/ 4468969 h 4468969"/>
              <a:gd name="connsiteX8" fmla="*/ 46069 w 677345"/>
              <a:gd name="connsiteY8" fmla="*/ 4468969 h 4468969"/>
              <a:gd name="connsiteX0" fmla="*/ 20312 w 677345"/>
              <a:gd name="connsiteY0" fmla="*/ 0 h 4468969"/>
              <a:gd name="connsiteX1" fmla="*/ 33190 w 677345"/>
              <a:gd name="connsiteY1" fmla="*/ 1171977 h 4468969"/>
              <a:gd name="connsiteX2" fmla="*/ 329404 w 677345"/>
              <a:gd name="connsiteY2" fmla="*/ 1403797 h 4468969"/>
              <a:gd name="connsiteX3" fmla="*/ 561224 w 677345"/>
              <a:gd name="connsiteY3" fmla="*/ 1532586 h 4468969"/>
              <a:gd name="connsiteX4" fmla="*/ 677135 w 677345"/>
              <a:gd name="connsiteY4" fmla="*/ 1983346 h 4468969"/>
              <a:gd name="connsiteX5" fmla="*/ 535466 w 677345"/>
              <a:gd name="connsiteY5" fmla="*/ 2704564 h 4468969"/>
              <a:gd name="connsiteX6" fmla="*/ 33190 w 677345"/>
              <a:gd name="connsiteY6" fmla="*/ 2846231 h 4468969"/>
              <a:gd name="connsiteX7" fmla="*/ 46069 w 677345"/>
              <a:gd name="connsiteY7" fmla="*/ 4468969 h 4468969"/>
              <a:gd name="connsiteX8" fmla="*/ 46069 w 677345"/>
              <a:gd name="connsiteY8" fmla="*/ 4468969 h 4468969"/>
              <a:gd name="connsiteX0" fmla="*/ 17941 w 674974"/>
              <a:gd name="connsiteY0" fmla="*/ 0 h 4468969"/>
              <a:gd name="connsiteX1" fmla="*/ 30819 w 674974"/>
              <a:gd name="connsiteY1" fmla="*/ 1171977 h 4468969"/>
              <a:gd name="connsiteX2" fmla="*/ 327033 w 674974"/>
              <a:gd name="connsiteY2" fmla="*/ 1403797 h 4468969"/>
              <a:gd name="connsiteX3" fmla="*/ 558853 w 674974"/>
              <a:gd name="connsiteY3" fmla="*/ 1532586 h 4468969"/>
              <a:gd name="connsiteX4" fmla="*/ 674764 w 674974"/>
              <a:gd name="connsiteY4" fmla="*/ 1983346 h 4468969"/>
              <a:gd name="connsiteX5" fmla="*/ 533095 w 674974"/>
              <a:gd name="connsiteY5" fmla="*/ 2704564 h 4468969"/>
              <a:gd name="connsiteX6" fmla="*/ 30819 w 674974"/>
              <a:gd name="connsiteY6" fmla="*/ 2846231 h 4468969"/>
              <a:gd name="connsiteX7" fmla="*/ 43698 w 674974"/>
              <a:gd name="connsiteY7" fmla="*/ 4468969 h 4468969"/>
              <a:gd name="connsiteX8" fmla="*/ 43698 w 674974"/>
              <a:gd name="connsiteY8" fmla="*/ 4468969 h 4468969"/>
              <a:gd name="connsiteX0" fmla="*/ 17941 w 674974"/>
              <a:gd name="connsiteY0" fmla="*/ 0 h 4468969"/>
              <a:gd name="connsiteX1" fmla="*/ 30819 w 674974"/>
              <a:gd name="connsiteY1" fmla="*/ 1171977 h 4468969"/>
              <a:gd name="connsiteX2" fmla="*/ 327033 w 674974"/>
              <a:gd name="connsiteY2" fmla="*/ 1403797 h 4468969"/>
              <a:gd name="connsiteX3" fmla="*/ 558853 w 674974"/>
              <a:gd name="connsiteY3" fmla="*/ 1532586 h 4468969"/>
              <a:gd name="connsiteX4" fmla="*/ 674764 w 674974"/>
              <a:gd name="connsiteY4" fmla="*/ 1983346 h 4468969"/>
              <a:gd name="connsiteX5" fmla="*/ 533095 w 674974"/>
              <a:gd name="connsiteY5" fmla="*/ 2704564 h 4468969"/>
              <a:gd name="connsiteX6" fmla="*/ 30819 w 674974"/>
              <a:gd name="connsiteY6" fmla="*/ 2846231 h 4468969"/>
              <a:gd name="connsiteX7" fmla="*/ 43698 w 674974"/>
              <a:gd name="connsiteY7" fmla="*/ 4468969 h 4468969"/>
              <a:gd name="connsiteX8" fmla="*/ 43698 w 674974"/>
              <a:gd name="connsiteY8" fmla="*/ 4468969 h 4468969"/>
              <a:gd name="connsiteX0" fmla="*/ 17941 w 674974"/>
              <a:gd name="connsiteY0" fmla="*/ 0 h 4468969"/>
              <a:gd name="connsiteX1" fmla="*/ 30819 w 674974"/>
              <a:gd name="connsiteY1" fmla="*/ 1171977 h 4468969"/>
              <a:gd name="connsiteX2" fmla="*/ 327033 w 674974"/>
              <a:gd name="connsiteY2" fmla="*/ 1403797 h 4468969"/>
              <a:gd name="connsiteX3" fmla="*/ 558853 w 674974"/>
              <a:gd name="connsiteY3" fmla="*/ 1532586 h 4468969"/>
              <a:gd name="connsiteX4" fmla="*/ 674764 w 674974"/>
              <a:gd name="connsiteY4" fmla="*/ 1983346 h 4468969"/>
              <a:gd name="connsiteX5" fmla="*/ 533095 w 674974"/>
              <a:gd name="connsiteY5" fmla="*/ 2704564 h 4468969"/>
              <a:gd name="connsiteX6" fmla="*/ 17940 w 674974"/>
              <a:gd name="connsiteY6" fmla="*/ 2949262 h 4468969"/>
              <a:gd name="connsiteX7" fmla="*/ 43698 w 674974"/>
              <a:gd name="connsiteY7" fmla="*/ 4468969 h 4468969"/>
              <a:gd name="connsiteX8" fmla="*/ 43698 w 674974"/>
              <a:gd name="connsiteY8" fmla="*/ 4468969 h 4468969"/>
              <a:gd name="connsiteX0" fmla="*/ 17941 w 674974"/>
              <a:gd name="connsiteY0" fmla="*/ 0 h 4578254"/>
              <a:gd name="connsiteX1" fmla="*/ 30819 w 674974"/>
              <a:gd name="connsiteY1" fmla="*/ 1171977 h 4578254"/>
              <a:gd name="connsiteX2" fmla="*/ 327033 w 674974"/>
              <a:gd name="connsiteY2" fmla="*/ 1403797 h 4578254"/>
              <a:gd name="connsiteX3" fmla="*/ 558853 w 674974"/>
              <a:gd name="connsiteY3" fmla="*/ 1532586 h 4578254"/>
              <a:gd name="connsiteX4" fmla="*/ 674764 w 674974"/>
              <a:gd name="connsiteY4" fmla="*/ 1983346 h 4578254"/>
              <a:gd name="connsiteX5" fmla="*/ 533095 w 674974"/>
              <a:gd name="connsiteY5" fmla="*/ 2704564 h 4578254"/>
              <a:gd name="connsiteX6" fmla="*/ 17940 w 674974"/>
              <a:gd name="connsiteY6" fmla="*/ 2949262 h 4578254"/>
              <a:gd name="connsiteX7" fmla="*/ 43698 w 674974"/>
              <a:gd name="connsiteY7" fmla="*/ 4468969 h 4578254"/>
              <a:gd name="connsiteX8" fmla="*/ 30819 w 674974"/>
              <a:gd name="connsiteY8" fmla="*/ 4456090 h 4578254"/>
              <a:gd name="connsiteX0" fmla="*/ 257578 w 914611"/>
              <a:gd name="connsiteY0" fmla="*/ 0 h 4591592"/>
              <a:gd name="connsiteX1" fmla="*/ 270456 w 914611"/>
              <a:gd name="connsiteY1" fmla="*/ 1171977 h 4591592"/>
              <a:gd name="connsiteX2" fmla="*/ 566670 w 914611"/>
              <a:gd name="connsiteY2" fmla="*/ 1403797 h 4591592"/>
              <a:gd name="connsiteX3" fmla="*/ 798490 w 914611"/>
              <a:gd name="connsiteY3" fmla="*/ 1532586 h 4591592"/>
              <a:gd name="connsiteX4" fmla="*/ 914401 w 914611"/>
              <a:gd name="connsiteY4" fmla="*/ 1983346 h 4591592"/>
              <a:gd name="connsiteX5" fmla="*/ 772732 w 914611"/>
              <a:gd name="connsiteY5" fmla="*/ 2704564 h 4591592"/>
              <a:gd name="connsiteX6" fmla="*/ 257577 w 914611"/>
              <a:gd name="connsiteY6" fmla="*/ 2949262 h 4591592"/>
              <a:gd name="connsiteX7" fmla="*/ 283335 w 914611"/>
              <a:gd name="connsiteY7" fmla="*/ 4468969 h 4591592"/>
              <a:gd name="connsiteX8" fmla="*/ 0 w 914611"/>
              <a:gd name="connsiteY8" fmla="*/ 4494727 h 4591592"/>
              <a:gd name="connsiteX0" fmla="*/ 17941 w 674974"/>
              <a:gd name="connsiteY0" fmla="*/ 0 h 4468969"/>
              <a:gd name="connsiteX1" fmla="*/ 30819 w 674974"/>
              <a:gd name="connsiteY1" fmla="*/ 1171977 h 4468969"/>
              <a:gd name="connsiteX2" fmla="*/ 327033 w 674974"/>
              <a:gd name="connsiteY2" fmla="*/ 1403797 h 4468969"/>
              <a:gd name="connsiteX3" fmla="*/ 558853 w 674974"/>
              <a:gd name="connsiteY3" fmla="*/ 1532586 h 4468969"/>
              <a:gd name="connsiteX4" fmla="*/ 674764 w 674974"/>
              <a:gd name="connsiteY4" fmla="*/ 1983346 h 4468969"/>
              <a:gd name="connsiteX5" fmla="*/ 533095 w 674974"/>
              <a:gd name="connsiteY5" fmla="*/ 2704564 h 4468969"/>
              <a:gd name="connsiteX6" fmla="*/ 17940 w 674974"/>
              <a:gd name="connsiteY6" fmla="*/ 2949262 h 4468969"/>
              <a:gd name="connsiteX7" fmla="*/ 43698 w 674974"/>
              <a:gd name="connsiteY7" fmla="*/ 4468969 h 4468969"/>
              <a:gd name="connsiteX0" fmla="*/ 27307 w 684340"/>
              <a:gd name="connsiteY0" fmla="*/ 0 h 4546242"/>
              <a:gd name="connsiteX1" fmla="*/ 40185 w 684340"/>
              <a:gd name="connsiteY1" fmla="*/ 1171977 h 4546242"/>
              <a:gd name="connsiteX2" fmla="*/ 336399 w 684340"/>
              <a:gd name="connsiteY2" fmla="*/ 1403797 h 4546242"/>
              <a:gd name="connsiteX3" fmla="*/ 568219 w 684340"/>
              <a:gd name="connsiteY3" fmla="*/ 1532586 h 4546242"/>
              <a:gd name="connsiteX4" fmla="*/ 684130 w 684340"/>
              <a:gd name="connsiteY4" fmla="*/ 1983346 h 4546242"/>
              <a:gd name="connsiteX5" fmla="*/ 542461 w 684340"/>
              <a:gd name="connsiteY5" fmla="*/ 2704564 h 4546242"/>
              <a:gd name="connsiteX6" fmla="*/ 27306 w 684340"/>
              <a:gd name="connsiteY6" fmla="*/ 2949262 h 4546242"/>
              <a:gd name="connsiteX7" fmla="*/ 40185 w 684340"/>
              <a:gd name="connsiteY7" fmla="*/ 4546242 h 4546242"/>
              <a:gd name="connsiteX0" fmla="*/ 35844 w 692877"/>
              <a:gd name="connsiteY0" fmla="*/ 0 h 4546242"/>
              <a:gd name="connsiteX1" fmla="*/ 48722 w 692877"/>
              <a:gd name="connsiteY1" fmla="*/ 1171977 h 4546242"/>
              <a:gd name="connsiteX2" fmla="*/ 344936 w 692877"/>
              <a:gd name="connsiteY2" fmla="*/ 1403797 h 4546242"/>
              <a:gd name="connsiteX3" fmla="*/ 576756 w 692877"/>
              <a:gd name="connsiteY3" fmla="*/ 1532586 h 4546242"/>
              <a:gd name="connsiteX4" fmla="*/ 692667 w 692877"/>
              <a:gd name="connsiteY4" fmla="*/ 1983346 h 4546242"/>
              <a:gd name="connsiteX5" fmla="*/ 550998 w 692877"/>
              <a:gd name="connsiteY5" fmla="*/ 2704564 h 4546242"/>
              <a:gd name="connsiteX6" fmla="*/ 35843 w 692877"/>
              <a:gd name="connsiteY6" fmla="*/ 2949262 h 4546242"/>
              <a:gd name="connsiteX7" fmla="*/ 48722 w 692877"/>
              <a:gd name="connsiteY7" fmla="*/ 4546242 h 4546242"/>
              <a:gd name="connsiteX0" fmla="*/ 17941 w 674974"/>
              <a:gd name="connsiteY0" fmla="*/ 0 h 4546242"/>
              <a:gd name="connsiteX1" fmla="*/ 30819 w 674974"/>
              <a:gd name="connsiteY1" fmla="*/ 1171977 h 4546242"/>
              <a:gd name="connsiteX2" fmla="*/ 327033 w 674974"/>
              <a:gd name="connsiteY2" fmla="*/ 1403797 h 4546242"/>
              <a:gd name="connsiteX3" fmla="*/ 558853 w 674974"/>
              <a:gd name="connsiteY3" fmla="*/ 1532586 h 4546242"/>
              <a:gd name="connsiteX4" fmla="*/ 674764 w 674974"/>
              <a:gd name="connsiteY4" fmla="*/ 1983346 h 4546242"/>
              <a:gd name="connsiteX5" fmla="*/ 533095 w 674974"/>
              <a:gd name="connsiteY5" fmla="*/ 2704564 h 4546242"/>
              <a:gd name="connsiteX6" fmla="*/ 17940 w 674974"/>
              <a:gd name="connsiteY6" fmla="*/ 2949262 h 4546242"/>
              <a:gd name="connsiteX7" fmla="*/ 30819 w 674974"/>
              <a:gd name="connsiteY7" fmla="*/ 4546242 h 4546242"/>
              <a:gd name="connsiteX0" fmla="*/ 17941 w 674974"/>
              <a:gd name="connsiteY0" fmla="*/ 0 h 4546242"/>
              <a:gd name="connsiteX1" fmla="*/ 30819 w 674974"/>
              <a:gd name="connsiteY1" fmla="*/ 1171977 h 4546242"/>
              <a:gd name="connsiteX2" fmla="*/ 327033 w 674974"/>
              <a:gd name="connsiteY2" fmla="*/ 1403797 h 4546242"/>
              <a:gd name="connsiteX3" fmla="*/ 558853 w 674974"/>
              <a:gd name="connsiteY3" fmla="*/ 1532586 h 4546242"/>
              <a:gd name="connsiteX4" fmla="*/ 674764 w 674974"/>
              <a:gd name="connsiteY4" fmla="*/ 1983346 h 4546242"/>
              <a:gd name="connsiteX5" fmla="*/ 533095 w 674974"/>
              <a:gd name="connsiteY5" fmla="*/ 2704564 h 4546242"/>
              <a:gd name="connsiteX6" fmla="*/ 17940 w 674974"/>
              <a:gd name="connsiteY6" fmla="*/ 3168203 h 4546242"/>
              <a:gd name="connsiteX7" fmla="*/ 30819 w 674974"/>
              <a:gd name="connsiteY7" fmla="*/ 4546242 h 4546242"/>
              <a:gd name="connsiteX0" fmla="*/ 17941 w 674974"/>
              <a:gd name="connsiteY0" fmla="*/ 0 h 4546242"/>
              <a:gd name="connsiteX1" fmla="*/ 30819 w 674974"/>
              <a:gd name="connsiteY1" fmla="*/ 1171977 h 4546242"/>
              <a:gd name="connsiteX2" fmla="*/ 327033 w 674974"/>
              <a:gd name="connsiteY2" fmla="*/ 1403797 h 4546242"/>
              <a:gd name="connsiteX3" fmla="*/ 558853 w 674974"/>
              <a:gd name="connsiteY3" fmla="*/ 1532586 h 4546242"/>
              <a:gd name="connsiteX4" fmla="*/ 674764 w 674974"/>
              <a:gd name="connsiteY4" fmla="*/ 1983346 h 4546242"/>
              <a:gd name="connsiteX5" fmla="*/ 533095 w 674974"/>
              <a:gd name="connsiteY5" fmla="*/ 2704564 h 4546242"/>
              <a:gd name="connsiteX6" fmla="*/ 17940 w 674974"/>
              <a:gd name="connsiteY6" fmla="*/ 3168203 h 4546242"/>
              <a:gd name="connsiteX7" fmla="*/ 30819 w 674974"/>
              <a:gd name="connsiteY7" fmla="*/ 4546242 h 4546242"/>
              <a:gd name="connsiteX0" fmla="*/ 30132 w 689447"/>
              <a:gd name="connsiteY0" fmla="*/ 0 h 4546242"/>
              <a:gd name="connsiteX1" fmla="*/ 43010 w 689447"/>
              <a:gd name="connsiteY1" fmla="*/ 1171977 h 4546242"/>
              <a:gd name="connsiteX2" fmla="*/ 339224 w 689447"/>
              <a:gd name="connsiteY2" fmla="*/ 1403797 h 4546242"/>
              <a:gd name="connsiteX3" fmla="*/ 571044 w 689447"/>
              <a:gd name="connsiteY3" fmla="*/ 1532586 h 4546242"/>
              <a:gd name="connsiteX4" fmla="*/ 686955 w 689447"/>
              <a:gd name="connsiteY4" fmla="*/ 1983346 h 4546242"/>
              <a:gd name="connsiteX5" fmla="*/ 468013 w 689447"/>
              <a:gd name="connsiteY5" fmla="*/ 2743200 h 4546242"/>
              <a:gd name="connsiteX6" fmla="*/ 30131 w 689447"/>
              <a:gd name="connsiteY6" fmla="*/ 3168203 h 4546242"/>
              <a:gd name="connsiteX7" fmla="*/ 43010 w 689447"/>
              <a:gd name="connsiteY7" fmla="*/ 4546242 h 4546242"/>
              <a:gd name="connsiteX0" fmla="*/ 30132 w 740156"/>
              <a:gd name="connsiteY0" fmla="*/ 0 h 4546242"/>
              <a:gd name="connsiteX1" fmla="*/ 43010 w 740156"/>
              <a:gd name="connsiteY1" fmla="*/ 1171977 h 4546242"/>
              <a:gd name="connsiteX2" fmla="*/ 339224 w 740156"/>
              <a:gd name="connsiteY2" fmla="*/ 1403797 h 4546242"/>
              <a:gd name="connsiteX3" fmla="*/ 571044 w 740156"/>
              <a:gd name="connsiteY3" fmla="*/ 1532586 h 4546242"/>
              <a:gd name="connsiteX4" fmla="*/ 738470 w 740156"/>
              <a:gd name="connsiteY4" fmla="*/ 1983346 h 4546242"/>
              <a:gd name="connsiteX5" fmla="*/ 468013 w 740156"/>
              <a:gd name="connsiteY5" fmla="*/ 2743200 h 4546242"/>
              <a:gd name="connsiteX6" fmla="*/ 30131 w 740156"/>
              <a:gd name="connsiteY6" fmla="*/ 3168203 h 4546242"/>
              <a:gd name="connsiteX7" fmla="*/ 43010 w 740156"/>
              <a:gd name="connsiteY7" fmla="*/ 4546242 h 4546242"/>
              <a:gd name="connsiteX0" fmla="*/ 17941 w 727965"/>
              <a:gd name="connsiteY0" fmla="*/ 0 h 4546242"/>
              <a:gd name="connsiteX1" fmla="*/ 30819 w 727965"/>
              <a:gd name="connsiteY1" fmla="*/ 1171977 h 4546242"/>
              <a:gd name="connsiteX2" fmla="*/ 327033 w 727965"/>
              <a:gd name="connsiteY2" fmla="*/ 1403797 h 4546242"/>
              <a:gd name="connsiteX3" fmla="*/ 558853 w 727965"/>
              <a:gd name="connsiteY3" fmla="*/ 1532586 h 4546242"/>
              <a:gd name="connsiteX4" fmla="*/ 726279 w 727965"/>
              <a:gd name="connsiteY4" fmla="*/ 1983346 h 4546242"/>
              <a:gd name="connsiteX5" fmla="*/ 455822 w 727965"/>
              <a:gd name="connsiteY5" fmla="*/ 2743200 h 4546242"/>
              <a:gd name="connsiteX6" fmla="*/ 17940 w 727965"/>
              <a:gd name="connsiteY6" fmla="*/ 3168203 h 4546242"/>
              <a:gd name="connsiteX7" fmla="*/ 30819 w 727965"/>
              <a:gd name="connsiteY7" fmla="*/ 4546242 h 4546242"/>
              <a:gd name="connsiteX0" fmla="*/ 35844 w 744309"/>
              <a:gd name="connsiteY0" fmla="*/ 0 h 4546242"/>
              <a:gd name="connsiteX1" fmla="*/ 48722 w 744309"/>
              <a:gd name="connsiteY1" fmla="*/ 1171977 h 4546242"/>
              <a:gd name="connsiteX2" fmla="*/ 344936 w 744309"/>
              <a:gd name="connsiteY2" fmla="*/ 1403797 h 4546242"/>
              <a:gd name="connsiteX3" fmla="*/ 576756 w 744309"/>
              <a:gd name="connsiteY3" fmla="*/ 1532586 h 4546242"/>
              <a:gd name="connsiteX4" fmla="*/ 744182 w 744309"/>
              <a:gd name="connsiteY4" fmla="*/ 1983346 h 4546242"/>
              <a:gd name="connsiteX5" fmla="*/ 550998 w 744309"/>
              <a:gd name="connsiteY5" fmla="*/ 2730321 h 4546242"/>
              <a:gd name="connsiteX6" fmla="*/ 35843 w 744309"/>
              <a:gd name="connsiteY6" fmla="*/ 3168203 h 4546242"/>
              <a:gd name="connsiteX7" fmla="*/ 48722 w 744309"/>
              <a:gd name="connsiteY7" fmla="*/ 4546242 h 4546242"/>
              <a:gd name="connsiteX0" fmla="*/ 42512 w 755882"/>
              <a:gd name="connsiteY0" fmla="*/ 0 h 4546242"/>
              <a:gd name="connsiteX1" fmla="*/ 55390 w 755882"/>
              <a:gd name="connsiteY1" fmla="*/ 1171977 h 4546242"/>
              <a:gd name="connsiteX2" fmla="*/ 351604 w 755882"/>
              <a:gd name="connsiteY2" fmla="*/ 1403797 h 4546242"/>
              <a:gd name="connsiteX3" fmla="*/ 583424 w 755882"/>
              <a:gd name="connsiteY3" fmla="*/ 1532586 h 4546242"/>
              <a:gd name="connsiteX4" fmla="*/ 750850 w 755882"/>
              <a:gd name="connsiteY4" fmla="*/ 1983346 h 4546242"/>
              <a:gd name="connsiteX5" fmla="*/ 647818 w 755882"/>
              <a:gd name="connsiteY5" fmla="*/ 2730321 h 4546242"/>
              <a:gd name="connsiteX6" fmla="*/ 42511 w 755882"/>
              <a:gd name="connsiteY6" fmla="*/ 3168203 h 4546242"/>
              <a:gd name="connsiteX7" fmla="*/ 55390 w 755882"/>
              <a:gd name="connsiteY7" fmla="*/ 4546242 h 4546242"/>
              <a:gd name="connsiteX0" fmla="*/ 38702 w 747124"/>
              <a:gd name="connsiteY0" fmla="*/ 0 h 4546242"/>
              <a:gd name="connsiteX1" fmla="*/ 51580 w 747124"/>
              <a:gd name="connsiteY1" fmla="*/ 1171977 h 4546242"/>
              <a:gd name="connsiteX2" fmla="*/ 347794 w 747124"/>
              <a:gd name="connsiteY2" fmla="*/ 1403797 h 4546242"/>
              <a:gd name="connsiteX3" fmla="*/ 579614 w 747124"/>
              <a:gd name="connsiteY3" fmla="*/ 1532586 h 4546242"/>
              <a:gd name="connsiteX4" fmla="*/ 747040 w 747124"/>
              <a:gd name="connsiteY4" fmla="*/ 1983346 h 4546242"/>
              <a:gd name="connsiteX5" fmla="*/ 592492 w 747124"/>
              <a:gd name="connsiteY5" fmla="*/ 2730321 h 4546242"/>
              <a:gd name="connsiteX6" fmla="*/ 38701 w 747124"/>
              <a:gd name="connsiteY6" fmla="*/ 3168203 h 4546242"/>
              <a:gd name="connsiteX7" fmla="*/ 51580 w 747124"/>
              <a:gd name="connsiteY7" fmla="*/ 4546242 h 4546242"/>
              <a:gd name="connsiteX0" fmla="*/ 38702 w 759984"/>
              <a:gd name="connsiteY0" fmla="*/ 0 h 4546242"/>
              <a:gd name="connsiteX1" fmla="*/ 51580 w 759984"/>
              <a:gd name="connsiteY1" fmla="*/ 1171977 h 4546242"/>
              <a:gd name="connsiteX2" fmla="*/ 347794 w 759984"/>
              <a:gd name="connsiteY2" fmla="*/ 1403797 h 4546242"/>
              <a:gd name="connsiteX3" fmla="*/ 579614 w 759984"/>
              <a:gd name="connsiteY3" fmla="*/ 1532586 h 4546242"/>
              <a:gd name="connsiteX4" fmla="*/ 759918 w 759984"/>
              <a:gd name="connsiteY4" fmla="*/ 1854557 h 4546242"/>
              <a:gd name="connsiteX5" fmla="*/ 592492 w 759984"/>
              <a:gd name="connsiteY5" fmla="*/ 2730321 h 4546242"/>
              <a:gd name="connsiteX6" fmla="*/ 38701 w 759984"/>
              <a:gd name="connsiteY6" fmla="*/ 3168203 h 4546242"/>
              <a:gd name="connsiteX7" fmla="*/ 51580 w 759984"/>
              <a:gd name="connsiteY7" fmla="*/ 4546242 h 4546242"/>
              <a:gd name="connsiteX0" fmla="*/ 38702 w 747123"/>
              <a:gd name="connsiteY0" fmla="*/ 0 h 4546242"/>
              <a:gd name="connsiteX1" fmla="*/ 51580 w 747123"/>
              <a:gd name="connsiteY1" fmla="*/ 1171977 h 4546242"/>
              <a:gd name="connsiteX2" fmla="*/ 347794 w 747123"/>
              <a:gd name="connsiteY2" fmla="*/ 1403797 h 4546242"/>
              <a:gd name="connsiteX3" fmla="*/ 579614 w 747123"/>
              <a:gd name="connsiteY3" fmla="*/ 1532586 h 4546242"/>
              <a:gd name="connsiteX4" fmla="*/ 747040 w 747123"/>
              <a:gd name="connsiteY4" fmla="*/ 2021982 h 4546242"/>
              <a:gd name="connsiteX5" fmla="*/ 592492 w 747123"/>
              <a:gd name="connsiteY5" fmla="*/ 2730321 h 4546242"/>
              <a:gd name="connsiteX6" fmla="*/ 38701 w 747123"/>
              <a:gd name="connsiteY6" fmla="*/ 3168203 h 4546242"/>
              <a:gd name="connsiteX7" fmla="*/ 51580 w 747123"/>
              <a:gd name="connsiteY7" fmla="*/ 4546242 h 4546242"/>
              <a:gd name="connsiteX0" fmla="*/ 38702 w 750173"/>
              <a:gd name="connsiteY0" fmla="*/ 0 h 4546242"/>
              <a:gd name="connsiteX1" fmla="*/ 51580 w 750173"/>
              <a:gd name="connsiteY1" fmla="*/ 1171977 h 4546242"/>
              <a:gd name="connsiteX2" fmla="*/ 347794 w 750173"/>
              <a:gd name="connsiteY2" fmla="*/ 1403797 h 4546242"/>
              <a:gd name="connsiteX3" fmla="*/ 489462 w 750173"/>
              <a:gd name="connsiteY3" fmla="*/ 1545465 h 4546242"/>
              <a:gd name="connsiteX4" fmla="*/ 747040 w 750173"/>
              <a:gd name="connsiteY4" fmla="*/ 2021982 h 4546242"/>
              <a:gd name="connsiteX5" fmla="*/ 592492 w 750173"/>
              <a:gd name="connsiteY5" fmla="*/ 2730321 h 4546242"/>
              <a:gd name="connsiteX6" fmla="*/ 38701 w 750173"/>
              <a:gd name="connsiteY6" fmla="*/ 3168203 h 4546242"/>
              <a:gd name="connsiteX7" fmla="*/ 51580 w 750173"/>
              <a:gd name="connsiteY7" fmla="*/ 4546242 h 4546242"/>
              <a:gd name="connsiteX0" fmla="*/ 38702 w 750173"/>
              <a:gd name="connsiteY0" fmla="*/ 0 h 4546242"/>
              <a:gd name="connsiteX1" fmla="*/ 51580 w 750173"/>
              <a:gd name="connsiteY1" fmla="*/ 1171977 h 4546242"/>
              <a:gd name="connsiteX2" fmla="*/ 309157 w 750173"/>
              <a:gd name="connsiteY2" fmla="*/ 1429555 h 4546242"/>
              <a:gd name="connsiteX3" fmla="*/ 489462 w 750173"/>
              <a:gd name="connsiteY3" fmla="*/ 1545465 h 4546242"/>
              <a:gd name="connsiteX4" fmla="*/ 747040 w 750173"/>
              <a:gd name="connsiteY4" fmla="*/ 2021982 h 4546242"/>
              <a:gd name="connsiteX5" fmla="*/ 592492 w 750173"/>
              <a:gd name="connsiteY5" fmla="*/ 2730321 h 4546242"/>
              <a:gd name="connsiteX6" fmla="*/ 38701 w 750173"/>
              <a:gd name="connsiteY6" fmla="*/ 3168203 h 4546242"/>
              <a:gd name="connsiteX7" fmla="*/ 51580 w 750173"/>
              <a:gd name="connsiteY7" fmla="*/ 4546242 h 4546242"/>
              <a:gd name="connsiteX0" fmla="*/ 38702 w 751439"/>
              <a:gd name="connsiteY0" fmla="*/ 0 h 4546242"/>
              <a:gd name="connsiteX1" fmla="*/ 51580 w 751439"/>
              <a:gd name="connsiteY1" fmla="*/ 1171977 h 4546242"/>
              <a:gd name="connsiteX2" fmla="*/ 309157 w 751439"/>
              <a:gd name="connsiteY2" fmla="*/ 1429555 h 4546242"/>
              <a:gd name="connsiteX3" fmla="*/ 463704 w 751439"/>
              <a:gd name="connsiteY3" fmla="*/ 1571223 h 4546242"/>
              <a:gd name="connsiteX4" fmla="*/ 747040 w 751439"/>
              <a:gd name="connsiteY4" fmla="*/ 2021982 h 4546242"/>
              <a:gd name="connsiteX5" fmla="*/ 592492 w 751439"/>
              <a:gd name="connsiteY5" fmla="*/ 2730321 h 4546242"/>
              <a:gd name="connsiteX6" fmla="*/ 38701 w 751439"/>
              <a:gd name="connsiteY6" fmla="*/ 3168203 h 4546242"/>
              <a:gd name="connsiteX7" fmla="*/ 51580 w 751439"/>
              <a:gd name="connsiteY7" fmla="*/ 4546242 h 4546242"/>
              <a:gd name="connsiteX0" fmla="*/ 38702 w 751439"/>
              <a:gd name="connsiteY0" fmla="*/ 0 h 4546242"/>
              <a:gd name="connsiteX1" fmla="*/ 51580 w 751439"/>
              <a:gd name="connsiteY1" fmla="*/ 1171977 h 4546242"/>
              <a:gd name="connsiteX2" fmla="*/ 309157 w 751439"/>
              <a:gd name="connsiteY2" fmla="*/ 1429555 h 4546242"/>
              <a:gd name="connsiteX3" fmla="*/ 463704 w 751439"/>
              <a:gd name="connsiteY3" fmla="*/ 1571223 h 4546242"/>
              <a:gd name="connsiteX4" fmla="*/ 747040 w 751439"/>
              <a:gd name="connsiteY4" fmla="*/ 2021982 h 4546242"/>
              <a:gd name="connsiteX5" fmla="*/ 592492 w 751439"/>
              <a:gd name="connsiteY5" fmla="*/ 2730321 h 4546242"/>
              <a:gd name="connsiteX6" fmla="*/ 38701 w 751439"/>
              <a:gd name="connsiteY6" fmla="*/ 3168203 h 4546242"/>
              <a:gd name="connsiteX7" fmla="*/ 51580 w 751439"/>
              <a:gd name="connsiteY7" fmla="*/ 4546242 h 4546242"/>
              <a:gd name="connsiteX0" fmla="*/ 38702 w 751439"/>
              <a:gd name="connsiteY0" fmla="*/ 0 h 4546242"/>
              <a:gd name="connsiteX1" fmla="*/ 51580 w 751439"/>
              <a:gd name="connsiteY1" fmla="*/ 1171977 h 4546242"/>
              <a:gd name="connsiteX2" fmla="*/ 257641 w 751439"/>
              <a:gd name="connsiteY2" fmla="*/ 1455313 h 4546242"/>
              <a:gd name="connsiteX3" fmla="*/ 463704 w 751439"/>
              <a:gd name="connsiteY3" fmla="*/ 1571223 h 4546242"/>
              <a:gd name="connsiteX4" fmla="*/ 747040 w 751439"/>
              <a:gd name="connsiteY4" fmla="*/ 2021982 h 4546242"/>
              <a:gd name="connsiteX5" fmla="*/ 592492 w 751439"/>
              <a:gd name="connsiteY5" fmla="*/ 2730321 h 4546242"/>
              <a:gd name="connsiteX6" fmla="*/ 38701 w 751439"/>
              <a:gd name="connsiteY6" fmla="*/ 3168203 h 4546242"/>
              <a:gd name="connsiteX7" fmla="*/ 51580 w 751439"/>
              <a:gd name="connsiteY7" fmla="*/ 4546242 h 4546242"/>
              <a:gd name="connsiteX0" fmla="*/ 38702 w 751439"/>
              <a:gd name="connsiteY0" fmla="*/ 0 h 4546242"/>
              <a:gd name="connsiteX1" fmla="*/ 25822 w 751439"/>
              <a:gd name="connsiteY1" fmla="*/ 978794 h 4546242"/>
              <a:gd name="connsiteX2" fmla="*/ 257641 w 751439"/>
              <a:gd name="connsiteY2" fmla="*/ 1455313 h 4546242"/>
              <a:gd name="connsiteX3" fmla="*/ 463704 w 751439"/>
              <a:gd name="connsiteY3" fmla="*/ 1571223 h 4546242"/>
              <a:gd name="connsiteX4" fmla="*/ 747040 w 751439"/>
              <a:gd name="connsiteY4" fmla="*/ 2021982 h 4546242"/>
              <a:gd name="connsiteX5" fmla="*/ 592492 w 751439"/>
              <a:gd name="connsiteY5" fmla="*/ 2730321 h 4546242"/>
              <a:gd name="connsiteX6" fmla="*/ 38701 w 751439"/>
              <a:gd name="connsiteY6" fmla="*/ 3168203 h 4546242"/>
              <a:gd name="connsiteX7" fmla="*/ 51580 w 751439"/>
              <a:gd name="connsiteY7" fmla="*/ 4546242 h 4546242"/>
              <a:gd name="connsiteX0" fmla="*/ 38702 w 751439"/>
              <a:gd name="connsiteY0" fmla="*/ 0 h 4546242"/>
              <a:gd name="connsiteX1" fmla="*/ 25822 w 751439"/>
              <a:gd name="connsiteY1" fmla="*/ 978794 h 4546242"/>
              <a:gd name="connsiteX2" fmla="*/ 257641 w 751439"/>
              <a:gd name="connsiteY2" fmla="*/ 1455313 h 4546242"/>
              <a:gd name="connsiteX3" fmla="*/ 463704 w 751439"/>
              <a:gd name="connsiteY3" fmla="*/ 1571223 h 4546242"/>
              <a:gd name="connsiteX4" fmla="*/ 747040 w 751439"/>
              <a:gd name="connsiteY4" fmla="*/ 2021982 h 4546242"/>
              <a:gd name="connsiteX5" fmla="*/ 592492 w 751439"/>
              <a:gd name="connsiteY5" fmla="*/ 2730321 h 4546242"/>
              <a:gd name="connsiteX6" fmla="*/ 38701 w 751439"/>
              <a:gd name="connsiteY6" fmla="*/ 3168203 h 4546242"/>
              <a:gd name="connsiteX7" fmla="*/ 51580 w 751439"/>
              <a:gd name="connsiteY7" fmla="*/ 4546242 h 4546242"/>
              <a:gd name="connsiteX0" fmla="*/ 38702 w 751439"/>
              <a:gd name="connsiteY0" fmla="*/ 0 h 4546242"/>
              <a:gd name="connsiteX1" fmla="*/ 25822 w 751439"/>
              <a:gd name="connsiteY1" fmla="*/ 978794 h 4546242"/>
              <a:gd name="connsiteX2" fmla="*/ 219005 w 751439"/>
              <a:gd name="connsiteY2" fmla="*/ 1275009 h 4546242"/>
              <a:gd name="connsiteX3" fmla="*/ 463704 w 751439"/>
              <a:gd name="connsiteY3" fmla="*/ 1571223 h 4546242"/>
              <a:gd name="connsiteX4" fmla="*/ 747040 w 751439"/>
              <a:gd name="connsiteY4" fmla="*/ 2021982 h 4546242"/>
              <a:gd name="connsiteX5" fmla="*/ 592492 w 751439"/>
              <a:gd name="connsiteY5" fmla="*/ 2730321 h 4546242"/>
              <a:gd name="connsiteX6" fmla="*/ 38701 w 751439"/>
              <a:gd name="connsiteY6" fmla="*/ 3168203 h 4546242"/>
              <a:gd name="connsiteX7" fmla="*/ 51580 w 751439"/>
              <a:gd name="connsiteY7" fmla="*/ 4546242 h 4546242"/>
              <a:gd name="connsiteX0" fmla="*/ 38702 w 768033"/>
              <a:gd name="connsiteY0" fmla="*/ 0 h 4546242"/>
              <a:gd name="connsiteX1" fmla="*/ 25822 w 768033"/>
              <a:gd name="connsiteY1" fmla="*/ 978794 h 4546242"/>
              <a:gd name="connsiteX2" fmla="*/ 219005 w 768033"/>
              <a:gd name="connsiteY2" fmla="*/ 1275009 h 4546242"/>
              <a:gd name="connsiteX3" fmla="*/ 708403 w 768033"/>
              <a:gd name="connsiteY3" fmla="*/ 1609859 h 4546242"/>
              <a:gd name="connsiteX4" fmla="*/ 747040 w 768033"/>
              <a:gd name="connsiteY4" fmla="*/ 2021982 h 4546242"/>
              <a:gd name="connsiteX5" fmla="*/ 592492 w 768033"/>
              <a:gd name="connsiteY5" fmla="*/ 2730321 h 4546242"/>
              <a:gd name="connsiteX6" fmla="*/ 38701 w 768033"/>
              <a:gd name="connsiteY6" fmla="*/ 3168203 h 4546242"/>
              <a:gd name="connsiteX7" fmla="*/ 51580 w 768033"/>
              <a:gd name="connsiteY7" fmla="*/ 4546242 h 4546242"/>
              <a:gd name="connsiteX0" fmla="*/ 38702 w 744659"/>
              <a:gd name="connsiteY0" fmla="*/ 0 h 4546242"/>
              <a:gd name="connsiteX1" fmla="*/ 25822 w 744659"/>
              <a:gd name="connsiteY1" fmla="*/ 978794 h 4546242"/>
              <a:gd name="connsiteX2" fmla="*/ 219005 w 744659"/>
              <a:gd name="connsiteY2" fmla="*/ 1275009 h 4546242"/>
              <a:gd name="connsiteX3" fmla="*/ 708403 w 744659"/>
              <a:gd name="connsiteY3" fmla="*/ 1609859 h 4546242"/>
              <a:gd name="connsiteX4" fmla="*/ 695525 w 744659"/>
              <a:gd name="connsiteY4" fmla="*/ 1970467 h 4546242"/>
              <a:gd name="connsiteX5" fmla="*/ 592492 w 744659"/>
              <a:gd name="connsiteY5" fmla="*/ 2730321 h 4546242"/>
              <a:gd name="connsiteX6" fmla="*/ 38701 w 744659"/>
              <a:gd name="connsiteY6" fmla="*/ 3168203 h 4546242"/>
              <a:gd name="connsiteX7" fmla="*/ 51580 w 744659"/>
              <a:gd name="connsiteY7" fmla="*/ 4546242 h 4546242"/>
              <a:gd name="connsiteX0" fmla="*/ 38702 w 744659"/>
              <a:gd name="connsiteY0" fmla="*/ 0 h 4546242"/>
              <a:gd name="connsiteX1" fmla="*/ 25822 w 744659"/>
              <a:gd name="connsiteY1" fmla="*/ 978794 h 4546242"/>
              <a:gd name="connsiteX2" fmla="*/ 219005 w 744659"/>
              <a:gd name="connsiteY2" fmla="*/ 1275009 h 4546242"/>
              <a:gd name="connsiteX3" fmla="*/ 708403 w 744659"/>
              <a:gd name="connsiteY3" fmla="*/ 1609859 h 4546242"/>
              <a:gd name="connsiteX4" fmla="*/ 695525 w 744659"/>
              <a:gd name="connsiteY4" fmla="*/ 1970467 h 4546242"/>
              <a:gd name="connsiteX5" fmla="*/ 592492 w 744659"/>
              <a:gd name="connsiteY5" fmla="*/ 2730321 h 4546242"/>
              <a:gd name="connsiteX6" fmla="*/ 668998 w 744659"/>
              <a:gd name="connsiteY6" fmla="*/ 2164896 h 4546242"/>
              <a:gd name="connsiteX7" fmla="*/ 38701 w 744659"/>
              <a:gd name="connsiteY7" fmla="*/ 3168203 h 4546242"/>
              <a:gd name="connsiteX8" fmla="*/ 51580 w 744659"/>
              <a:gd name="connsiteY8" fmla="*/ 4546242 h 4546242"/>
              <a:gd name="connsiteX0" fmla="*/ 38702 w 901665"/>
              <a:gd name="connsiteY0" fmla="*/ 0 h 4546242"/>
              <a:gd name="connsiteX1" fmla="*/ 25822 w 901665"/>
              <a:gd name="connsiteY1" fmla="*/ 978794 h 4546242"/>
              <a:gd name="connsiteX2" fmla="*/ 219005 w 901665"/>
              <a:gd name="connsiteY2" fmla="*/ 1275009 h 4546242"/>
              <a:gd name="connsiteX3" fmla="*/ 708403 w 901665"/>
              <a:gd name="connsiteY3" fmla="*/ 1609859 h 4546242"/>
              <a:gd name="connsiteX4" fmla="*/ 695525 w 901665"/>
              <a:gd name="connsiteY4" fmla="*/ 1970467 h 4546242"/>
              <a:gd name="connsiteX5" fmla="*/ 901585 w 901665"/>
              <a:gd name="connsiteY5" fmla="*/ 2189409 h 4546242"/>
              <a:gd name="connsiteX6" fmla="*/ 668998 w 901665"/>
              <a:gd name="connsiteY6" fmla="*/ 2164896 h 4546242"/>
              <a:gd name="connsiteX7" fmla="*/ 38701 w 901665"/>
              <a:gd name="connsiteY7" fmla="*/ 3168203 h 4546242"/>
              <a:gd name="connsiteX8" fmla="*/ 51580 w 901665"/>
              <a:gd name="connsiteY8" fmla="*/ 4546242 h 4546242"/>
              <a:gd name="connsiteX0" fmla="*/ 31980 w 898289"/>
              <a:gd name="connsiteY0" fmla="*/ 0 h 4546242"/>
              <a:gd name="connsiteX1" fmla="*/ 19100 w 898289"/>
              <a:gd name="connsiteY1" fmla="*/ 978794 h 4546242"/>
              <a:gd name="connsiteX2" fmla="*/ 212283 w 898289"/>
              <a:gd name="connsiteY2" fmla="*/ 1275009 h 4546242"/>
              <a:gd name="connsiteX3" fmla="*/ 701681 w 898289"/>
              <a:gd name="connsiteY3" fmla="*/ 1609859 h 4546242"/>
              <a:gd name="connsiteX4" fmla="*/ 688803 w 898289"/>
              <a:gd name="connsiteY4" fmla="*/ 1970467 h 4546242"/>
              <a:gd name="connsiteX5" fmla="*/ 894863 w 898289"/>
              <a:gd name="connsiteY5" fmla="*/ 2189409 h 4546242"/>
              <a:gd name="connsiteX6" fmla="*/ 494851 w 898289"/>
              <a:gd name="connsiteY6" fmla="*/ 2435352 h 4546242"/>
              <a:gd name="connsiteX7" fmla="*/ 31979 w 898289"/>
              <a:gd name="connsiteY7" fmla="*/ 3168203 h 4546242"/>
              <a:gd name="connsiteX8" fmla="*/ 44858 w 898289"/>
              <a:gd name="connsiteY8" fmla="*/ 4546242 h 4546242"/>
              <a:gd name="connsiteX0" fmla="*/ 31980 w 784890"/>
              <a:gd name="connsiteY0" fmla="*/ 0 h 4546242"/>
              <a:gd name="connsiteX1" fmla="*/ 19100 w 784890"/>
              <a:gd name="connsiteY1" fmla="*/ 978794 h 4546242"/>
              <a:gd name="connsiteX2" fmla="*/ 212283 w 784890"/>
              <a:gd name="connsiteY2" fmla="*/ 1275009 h 4546242"/>
              <a:gd name="connsiteX3" fmla="*/ 701681 w 784890"/>
              <a:gd name="connsiteY3" fmla="*/ 1609859 h 4546242"/>
              <a:gd name="connsiteX4" fmla="*/ 688803 w 784890"/>
              <a:gd name="connsiteY4" fmla="*/ 1970467 h 4546242"/>
              <a:gd name="connsiteX5" fmla="*/ 778953 w 784890"/>
              <a:gd name="connsiteY5" fmla="*/ 2189409 h 4546242"/>
              <a:gd name="connsiteX6" fmla="*/ 494851 w 784890"/>
              <a:gd name="connsiteY6" fmla="*/ 2435352 h 4546242"/>
              <a:gd name="connsiteX7" fmla="*/ 31979 w 784890"/>
              <a:gd name="connsiteY7" fmla="*/ 3168203 h 4546242"/>
              <a:gd name="connsiteX8" fmla="*/ 44858 w 784890"/>
              <a:gd name="connsiteY8" fmla="*/ 4546242 h 4546242"/>
              <a:gd name="connsiteX0" fmla="*/ 31980 w 783792"/>
              <a:gd name="connsiteY0" fmla="*/ 0 h 4546242"/>
              <a:gd name="connsiteX1" fmla="*/ 19100 w 783792"/>
              <a:gd name="connsiteY1" fmla="*/ 978794 h 4546242"/>
              <a:gd name="connsiteX2" fmla="*/ 212283 w 783792"/>
              <a:gd name="connsiteY2" fmla="*/ 1275009 h 4546242"/>
              <a:gd name="connsiteX3" fmla="*/ 701681 w 783792"/>
              <a:gd name="connsiteY3" fmla="*/ 1609859 h 4546242"/>
              <a:gd name="connsiteX4" fmla="*/ 675924 w 783792"/>
              <a:gd name="connsiteY4" fmla="*/ 1906073 h 4546242"/>
              <a:gd name="connsiteX5" fmla="*/ 778953 w 783792"/>
              <a:gd name="connsiteY5" fmla="*/ 2189409 h 4546242"/>
              <a:gd name="connsiteX6" fmla="*/ 494851 w 783792"/>
              <a:gd name="connsiteY6" fmla="*/ 2435352 h 4546242"/>
              <a:gd name="connsiteX7" fmla="*/ 31979 w 783792"/>
              <a:gd name="connsiteY7" fmla="*/ 3168203 h 4546242"/>
              <a:gd name="connsiteX8" fmla="*/ 44858 w 783792"/>
              <a:gd name="connsiteY8" fmla="*/ 4546242 h 4546242"/>
              <a:gd name="connsiteX0" fmla="*/ 33883 w 784609"/>
              <a:gd name="connsiteY0" fmla="*/ 0 h 4546242"/>
              <a:gd name="connsiteX1" fmla="*/ 21003 w 784609"/>
              <a:gd name="connsiteY1" fmla="*/ 978794 h 4546242"/>
              <a:gd name="connsiteX2" fmla="*/ 214186 w 784609"/>
              <a:gd name="connsiteY2" fmla="*/ 1275009 h 4546242"/>
              <a:gd name="connsiteX3" fmla="*/ 703584 w 784609"/>
              <a:gd name="connsiteY3" fmla="*/ 1609859 h 4546242"/>
              <a:gd name="connsiteX4" fmla="*/ 677827 w 784609"/>
              <a:gd name="connsiteY4" fmla="*/ 1906073 h 4546242"/>
              <a:gd name="connsiteX5" fmla="*/ 780856 w 784609"/>
              <a:gd name="connsiteY5" fmla="*/ 2189409 h 4546242"/>
              <a:gd name="connsiteX6" fmla="*/ 522511 w 784609"/>
              <a:gd name="connsiteY6" fmla="*/ 2834597 h 4546242"/>
              <a:gd name="connsiteX7" fmla="*/ 33882 w 784609"/>
              <a:gd name="connsiteY7" fmla="*/ 3168203 h 4546242"/>
              <a:gd name="connsiteX8" fmla="*/ 46761 w 784609"/>
              <a:gd name="connsiteY8" fmla="*/ 4546242 h 4546242"/>
              <a:gd name="connsiteX0" fmla="*/ 38644 w 787104"/>
              <a:gd name="connsiteY0" fmla="*/ 0 h 4546242"/>
              <a:gd name="connsiteX1" fmla="*/ 25764 w 787104"/>
              <a:gd name="connsiteY1" fmla="*/ 978794 h 4546242"/>
              <a:gd name="connsiteX2" fmla="*/ 218947 w 787104"/>
              <a:gd name="connsiteY2" fmla="*/ 1275009 h 4546242"/>
              <a:gd name="connsiteX3" fmla="*/ 708345 w 787104"/>
              <a:gd name="connsiteY3" fmla="*/ 1609859 h 4546242"/>
              <a:gd name="connsiteX4" fmla="*/ 682588 w 787104"/>
              <a:gd name="connsiteY4" fmla="*/ 1906073 h 4546242"/>
              <a:gd name="connsiteX5" fmla="*/ 785617 w 787104"/>
              <a:gd name="connsiteY5" fmla="*/ 2189409 h 4546242"/>
              <a:gd name="connsiteX6" fmla="*/ 591666 w 787104"/>
              <a:gd name="connsiteY6" fmla="*/ 2770203 h 4546242"/>
              <a:gd name="connsiteX7" fmla="*/ 38643 w 787104"/>
              <a:gd name="connsiteY7" fmla="*/ 3168203 h 4546242"/>
              <a:gd name="connsiteX8" fmla="*/ 51522 w 787104"/>
              <a:gd name="connsiteY8" fmla="*/ 4546242 h 4546242"/>
              <a:gd name="connsiteX0" fmla="*/ 25803 w 774263"/>
              <a:gd name="connsiteY0" fmla="*/ 0 h 4546242"/>
              <a:gd name="connsiteX1" fmla="*/ 12923 w 774263"/>
              <a:gd name="connsiteY1" fmla="*/ 978794 h 4546242"/>
              <a:gd name="connsiteX2" fmla="*/ 206106 w 774263"/>
              <a:gd name="connsiteY2" fmla="*/ 1275009 h 4546242"/>
              <a:gd name="connsiteX3" fmla="*/ 695504 w 774263"/>
              <a:gd name="connsiteY3" fmla="*/ 1609859 h 4546242"/>
              <a:gd name="connsiteX4" fmla="*/ 669747 w 774263"/>
              <a:gd name="connsiteY4" fmla="*/ 1906073 h 4546242"/>
              <a:gd name="connsiteX5" fmla="*/ 772776 w 774263"/>
              <a:gd name="connsiteY5" fmla="*/ 2189409 h 4546242"/>
              <a:gd name="connsiteX6" fmla="*/ 578825 w 774263"/>
              <a:gd name="connsiteY6" fmla="*/ 2770203 h 4546242"/>
              <a:gd name="connsiteX7" fmla="*/ 25802 w 774263"/>
              <a:gd name="connsiteY7" fmla="*/ 3168203 h 4546242"/>
              <a:gd name="connsiteX8" fmla="*/ 38681 w 774263"/>
              <a:gd name="connsiteY8" fmla="*/ 4546242 h 4546242"/>
              <a:gd name="connsiteX0" fmla="*/ 25803 w 774263"/>
              <a:gd name="connsiteY0" fmla="*/ 0 h 4546242"/>
              <a:gd name="connsiteX1" fmla="*/ 12923 w 774263"/>
              <a:gd name="connsiteY1" fmla="*/ 978794 h 4546242"/>
              <a:gd name="connsiteX2" fmla="*/ 206106 w 774263"/>
              <a:gd name="connsiteY2" fmla="*/ 1275009 h 4546242"/>
              <a:gd name="connsiteX3" fmla="*/ 695504 w 774263"/>
              <a:gd name="connsiteY3" fmla="*/ 1609859 h 4546242"/>
              <a:gd name="connsiteX4" fmla="*/ 669747 w 774263"/>
              <a:gd name="connsiteY4" fmla="*/ 1906073 h 4546242"/>
              <a:gd name="connsiteX5" fmla="*/ 772776 w 774263"/>
              <a:gd name="connsiteY5" fmla="*/ 2189409 h 4546242"/>
              <a:gd name="connsiteX6" fmla="*/ 578825 w 774263"/>
              <a:gd name="connsiteY6" fmla="*/ 2770203 h 4546242"/>
              <a:gd name="connsiteX7" fmla="*/ 25802 w 774263"/>
              <a:gd name="connsiteY7" fmla="*/ 3168203 h 4546242"/>
              <a:gd name="connsiteX8" fmla="*/ 38681 w 774263"/>
              <a:gd name="connsiteY8" fmla="*/ 4546242 h 4546242"/>
              <a:gd name="connsiteX0" fmla="*/ 14490 w 762950"/>
              <a:gd name="connsiteY0" fmla="*/ 0 h 4546242"/>
              <a:gd name="connsiteX1" fmla="*/ 1610 w 762950"/>
              <a:gd name="connsiteY1" fmla="*/ 978794 h 4546242"/>
              <a:gd name="connsiteX2" fmla="*/ 194793 w 762950"/>
              <a:gd name="connsiteY2" fmla="*/ 1275009 h 4546242"/>
              <a:gd name="connsiteX3" fmla="*/ 684191 w 762950"/>
              <a:gd name="connsiteY3" fmla="*/ 1609859 h 4546242"/>
              <a:gd name="connsiteX4" fmla="*/ 658434 w 762950"/>
              <a:gd name="connsiteY4" fmla="*/ 1906073 h 4546242"/>
              <a:gd name="connsiteX5" fmla="*/ 761463 w 762950"/>
              <a:gd name="connsiteY5" fmla="*/ 2189409 h 4546242"/>
              <a:gd name="connsiteX6" fmla="*/ 567512 w 762950"/>
              <a:gd name="connsiteY6" fmla="*/ 2770203 h 4546242"/>
              <a:gd name="connsiteX7" fmla="*/ 14489 w 762950"/>
              <a:gd name="connsiteY7" fmla="*/ 3168203 h 4546242"/>
              <a:gd name="connsiteX8" fmla="*/ 27368 w 762950"/>
              <a:gd name="connsiteY8" fmla="*/ 4546242 h 4546242"/>
              <a:gd name="connsiteX0" fmla="*/ 13569 w 762029"/>
              <a:gd name="connsiteY0" fmla="*/ 0 h 4546242"/>
              <a:gd name="connsiteX1" fmla="*/ 689 w 762029"/>
              <a:gd name="connsiteY1" fmla="*/ 978794 h 4546242"/>
              <a:gd name="connsiteX2" fmla="*/ 193872 w 762029"/>
              <a:gd name="connsiteY2" fmla="*/ 1275009 h 4546242"/>
              <a:gd name="connsiteX3" fmla="*/ 683270 w 762029"/>
              <a:gd name="connsiteY3" fmla="*/ 1609859 h 4546242"/>
              <a:gd name="connsiteX4" fmla="*/ 657513 w 762029"/>
              <a:gd name="connsiteY4" fmla="*/ 1906073 h 4546242"/>
              <a:gd name="connsiteX5" fmla="*/ 760542 w 762029"/>
              <a:gd name="connsiteY5" fmla="*/ 2189409 h 4546242"/>
              <a:gd name="connsiteX6" fmla="*/ 566591 w 762029"/>
              <a:gd name="connsiteY6" fmla="*/ 2770203 h 4546242"/>
              <a:gd name="connsiteX7" fmla="*/ 13568 w 762029"/>
              <a:gd name="connsiteY7" fmla="*/ 3168203 h 4546242"/>
              <a:gd name="connsiteX8" fmla="*/ 26447 w 762029"/>
              <a:gd name="connsiteY8" fmla="*/ 4546242 h 4546242"/>
              <a:gd name="connsiteX0" fmla="*/ 13569 w 762029"/>
              <a:gd name="connsiteY0" fmla="*/ 0 h 4546242"/>
              <a:gd name="connsiteX1" fmla="*/ 689 w 762029"/>
              <a:gd name="connsiteY1" fmla="*/ 978794 h 4546242"/>
              <a:gd name="connsiteX2" fmla="*/ 193872 w 762029"/>
              <a:gd name="connsiteY2" fmla="*/ 1275009 h 4546242"/>
              <a:gd name="connsiteX3" fmla="*/ 683270 w 762029"/>
              <a:gd name="connsiteY3" fmla="*/ 1609859 h 4546242"/>
              <a:gd name="connsiteX4" fmla="*/ 657513 w 762029"/>
              <a:gd name="connsiteY4" fmla="*/ 1906073 h 4546242"/>
              <a:gd name="connsiteX5" fmla="*/ 760542 w 762029"/>
              <a:gd name="connsiteY5" fmla="*/ 2189409 h 4546242"/>
              <a:gd name="connsiteX6" fmla="*/ 566591 w 762029"/>
              <a:gd name="connsiteY6" fmla="*/ 2770203 h 4546242"/>
              <a:gd name="connsiteX7" fmla="*/ 13568 w 762029"/>
              <a:gd name="connsiteY7" fmla="*/ 3168203 h 4546242"/>
              <a:gd name="connsiteX8" fmla="*/ 26447 w 762029"/>
              <a:gd name="connsiteY8" fmla="*/ 4546242 h 4546242"/>
              <a:gd name="connsiteX0" fmla="*/ 13569 w 762029"/>
              <a:gd name="connsiteY0" fmla="*/ 0 h 4546242"/>
              <a:gd name="connsiteX1" fmla="*/ 689 w 762029"/>
              <a:gd name="connsiteY1" fmla="*/ 978794 h 4546242"/>
              <a:gd name="connsiteX2" fmla="*/ 193872 w 762029"/>
              <a:gd name="connsiteY2" fmla="*/ 1275009 h 4546242"/>
              <a:gd name="connsiteX3" fmla="*/ 683270 w 762029"/>
              <a:gd name="connsiteY3" fmla="*/ 1609859 h 4546242"/>
              <a:gd name="connsiteX4" fmla="*/ 657513 w 762029"/>
              <a:gd name="connsiteY4" fmla="*/ 1906073 h 4546242"/>
              <a:gd name="connsiteX5" fmla="*/ 760542 w 762029"/>
              <a:gd name="connsiteY5" fmla="*/ 2189409 h 4546242"/>
              <a:gd name="connsiteX6" fmla="*/ 566591 w 762029"/>
              <a:gd name="connsiteY6" fmla="*/ 2770203 h 4546242"/>
              <a:gd name="connsiteX7" fmla="*/ 13568 w 762029"/>
              <a:gd name="connsiteY7" fmla="*/ 3168203 h 4546242"/>
              <a:gd name="connsiteX8" fmla="*/ 7397 w 762029"/>
              <a:gd name="connsiteY8" fmla="*/ 4546242 h 4546242"/>
              <a:gd name="connsiteX0" fmla="*/ 5238 w 782273"/>
              <a:gd name="connsiteY0" fmla="*/ 0 h 4546242"/>
              <a:gd name="connsiteX1" fmla="*/ 20933 w 782273"/>
              <a:gd name="connsiteY1" fmla="*/ 978794 h 4546242"/>
              <a:gd name="connsiteX2" fmla="*/ 214116 w 782273"/>
              <a:gd name="connsiteY2" fmla="*/ 1275009 h 4546242"/>
              <a:gd name="connsiteX3" fmla="*/ 703514 w 782273"/>
              <a:gd name="connsiteY3" fmla="*/ 1609859 h 4546242"/>
              <a:gd name="connsiteX4" fmla="*/ 677757 w 782273"/>
              <a:gd name="connsiteY4" fmla="*/ 1906073 h 4546242"/>
              <a:gd name="connsiteX5" fmla="*/ 780786 w 782273"/>
              <a:gd name="connsiteY5" fmla="*/ 2189409 h 4546242"/>
              <a:gd name="connsiteX6" fmla="*/ 586835 w 782273"/>
              <a:gd name="connsiteY6" fmla="*/ 2770203 h 4546242"/>
              <a:gd name="connsiteX7" fmla="*/ 33812 w 782273"/>
              <a:gd name="connsiteY7" fmla="*/ 3168203 h 4546242"/>
              <a:gd name="connsiteX8" fmla="*/ 27641 w 782273"/>
              <a:gd name="connsiteY8" fmla="*/ 4546242 h 4546242"/>
              <a:gd name="connsiteX0" fmla="*/ 16597 w 774582"/>
              <a:gd name="connsiteY0" fmla="*/ 0 h 4546242"/>
              <a:gd name="connsiteX1" fmla="*/ 13242 w 774582"/>
              <a:gd name="connsiteY1" fmla="*/ 978794 h 4546242"/>
              <a:gd name="connsiteX2" fmla="*/ 206425 w 774582"/>
              <a:gd name="connsiteY2" fmla="*/ 1275009 h 4546242"/>
              <a:gd name="connsiteX3" fmla="*/ 695823 w 774582"/>
              <a:gd name="connsiteY3" fmla="*/ 1609859 h 4546242"/>
              <a:gd name="connsiteX4" fmla="*/ 670066 w 774582"/>
              <a:gd name="connsiteY4" fmla="*/ 1906073 h 4546242"/>
              <a:gd name="connsiteX5" fmla="*/ 773095 w 774582"/>
              <a:gd name="connsiteY5" fmla="*/ 2189409 h 4546242"/>
              <a:gd name="connsiteX6" fmla="*/ 579144 w 774582"/>
              <a:gd name="connsiteY6" fmla="*/ 2770203 h 4546242"/>
              <a:gd name="connsiteX7" fmla="*/ 26121 w 774582"/>
              <a:gd name="connsiteY7" fmla="*/ 3168203 h 4546242"/>
              <a:gd name="connsiteX8" fmla="*/ 19950 w 774582"/>
              <a:gd name="connsiteY8" fmla="*/ 4546242 h 4546242"/>
              <a:gd name="connsiteX0" fmla="*/ 18729 w 776714"/>
              <a:gd name="connsiteY0" fmla="*/ 0 h 4546242"/>
              <a:gd name="connsiteX1" fmla="*/ 15374 w 776714"/>
              <a:gd name="connsiteY1" fmla="*/ 978794 h 4546242"/>
              <a:gd name="connsiteX2" fmla="*/ 208557 w 776714"/>
              <a:gd name="connsiteY2" fmla="*/ 1275009 h 4546242"/>
              <a:gd name="connsiteX3" fmla="*/ 697955 w 776714"/>
              <a:gd name="connsiteY3" fmla="*/ 1609859 h 4546242"/>
              <a:gd name="connsiteX4" fmla="*/ 672198 w 776714"/>
              <a:gd name="connsiteY4" fmla="*/ 1906073 h 4546242"/>
              <a:gd name="connsiteX5" fmla="*/ 775227 w 776714"/>
              <a:gd name="connsiteY5" fmla="*/ 2189409 h 4546242"/>
              <a:gd name="connsiteX6" fmla="*/ 581276 w 776714"/>
              <a:gd name="connsiteY6" fmla="*/ 2770203 h 4546242"/>
              <a:gd name="connsiteX7" fmla="*/ 28253 w 776714"/>
              <a:gd name="connsiteY7" fmla="*/ 3168203 h 4546242"/>
              <a:gd name="connsiteX8" fmla="*/ 22082 w 776714"/>
              <a:gd name="connsiteY8" fmla="*/ 4546242 h 4546242"/>
              <a:gd name="connsiteX0" fmla="*/ 18729 w 776714"/>
              <a:gd name="connsiteY0" fmla="*/ 0 h 4546242"/>
              <a:gd name="connsiteX1" fmla="*/ 15374 w 776714"/>
              <a:gd name="connsiteY1" fmla="*/ 978794 h 4546242"/>
              <a:gd name="connsiteX2" fmla="*/ 208557 w 776714"/>
              <a:gd name="connsiteY2" fmla="*/ 1275009 h 4546242"/>
              <a:gd name="connsiteX3" fmla="*/ 697955 w 776714"/>
              <a:gd name="connsiteY3" fmla="*/ 1609859 h 4546242"/>
              <a:gd name="connsiteX4" fmla="*/ 672198 w 776714"/>
              <a:gd name="connsiteY4" fmla="*/ 1906073 h 4546242"/>
              <a:gd name="connsiteX5" fmla="*/ 775227 w 776714"/>
              <a:gd name="connsiteY5" fmla="*/ 2189409 h 4546242"/>
              <a:gd name="connsiteX6" fmla="*/ 581276 w 776714"/>
              <a:gd name="connsiteY6" fmla="*/ 2770203 h 4546242"/>
              <a:gd name="connsiteX7" fmla="*/ 28253 w 776714"/>
              <a:gd name="connsiteY7" fmla="*/ 3168203 h 4546242"/>
              <a:gd name="connsiteX8" fmla="*/ 22082 w 776714"/>
              <a:gd name="connsiteY8" fmla="*/ 4546242 h 4546242"/>
              <a:gd name="connsiteX0" fmla="*/ 18729 w 776714"/>
              <a:gd name="connsiteY0" fmla="*/ 0 h 4546242"/>
              <a:gd name="connsiteX1" fmla="*/ 15374 w 776714"/>
              <a:gd name="connsiteY1" fmla="*/ 978794 h 4546242"/>
              <a:gd name="connsiteX2" fmla="*/ 208557 w 776714"/>
              <a:gd name="connsiteY2" fmla="*/ 1275009 h 4546242"/>
              <a:gd name="connsiteX3" fmla="*/ 697955 w 776714"/>
              <a:gd name="connsiteY3" fmla="*/ 1609859 h 4546242"/>
              <a:gd name="connsiteX4" fmla="*/ 672198 w 776714"/>
              <a:gd name="connsiteY4" fmla="*/ 1906073 h 4546242"/>
              <a:gd name="connsiteX5" fmla="*/ 775227 w 776714"/>
              <a:gd name="connsiteY5" fmla="*/ 2189409 h 4546242"/>
              <a:gd name="connsiteX6" fmla="*/ 581276 w 776714"/>
              <a:gd name="connsiteY6" fmla="*/ 2770203 h 4546242"/>
              <a:gd name="connsiteX7" fmla="*/ 28253 w 776714"/>
              <a:gd name="connsiteY7" fmla="*/ 3168203 h 4546242"/>
              <a:gd name="connsiteX8" fmla="*/ 22082 w 776714"/>
              <a:gd name="connsiteY8" fmla="*/ 4546242 h 4546242"/>
              <a:gd name="connsiteX0" fmla="*/ 10356 w 768341"/>
              <a:gd name="connsiteY0" fmla="*/ 0 h 4546242"/>
              <a:gd name="connsiteX1" fmla="*/ 7001 w 768341"/>
              <a:gd name="connsiteY1" fmla="*/ 978794 h 4546242"/>
              <a:gd name="connsiteX2" fmla="*/ 200184 w 768341"/>
              <a:gd name="connsiteY2" fmla="*/ 1275009 h 4546242"/>
              <a:gd name="connsiteX3" fmla="*/ 689582 w 768341"/>
              <a:gd name="connsiteY3" fmla="*/ 1609859 h 4546242"/>
              <a:gd name="connsiteX4" fmla="*/ 663825 w 768341"/>
              <a:gd name="connsiteY4" fmla="*/ 1906073 h 4546242"/>
              <a:gd name="connsiteX5" fmla="*/ 766854 w 768341"/>
              <a:gd name="connsiteY5" fmla="*/ 2189409 h 4546242"/>
              <a:gd name="connsiteX6" fmla="*/ 572903 w 768341"/>
              <a:gd name="connsiteY6" fmla="*/ 2770203 h 4546242"/>
              <a:gd name="connsiteX7" fmla="*/ 19880 w 768341"/>
              <a:gd name="connsiteY7" fmla="*/ 3168203 h 4546242"/>
              <a:gd name="connsiteX8" fmla="*/ 13709 w 768341"/>
              <a:gd name="connsiteY8" fmla="*/ 4546242 h 4546242"/>
              <a:gd name="connsiteX0" fmla="*/ 3338 w 761323"/>
              <a:gd name="connsiteY0" fmla="*/ 0 h 4546242"/>
              <a:gd name="connsiteX1" fmla="*/ 19033 w 761323"/>
              <a:gd name="connsiteY1" fmla="*/ 978794 h 4546242"/>
              <a:gd name="connsiteX2" fmla="*/ 193166 w 761323"/>
              <a:gd name="connsiteY2" fmla="*/ 1275009 h 4546242"/>
              <a:gd name="connsiteX3" fmla="*/ 682564 w 761323"/>
              <a:gd name="connsiteY3" fmla="*/ 1609859 h 4546242"/>
              <a:gd name="connsiteX4" fmla="*/ 656807 w 761323"/>
              <a:gd name="connsiteY4" fmla="*/ 1906073 h 4546242"/>
              <a:gd name="connsiteX5" fmla="*/ 759836 w 761323"/>
              <a:gd name="connsiteY5" fmla="*/ 2189409 h 4546242"/>
              <a:gd name="connsiteX6" fmla="*/ 565885 w 761323"/>
              <a:gd name="connsiteY6" fmla="*/ 2770203 h 4546242"/>
              <a:gd name="connsiteX7" fmla="*/ 12862 w 761323"/>
              <a:gd name="connsiteY7" fmla="*/ 3168203 h 4546242"/>
              <a:gd name="connsiteX8" fmla="*/ 6691 w 761323"/>
              <a:gd name="connsiteY8" fmla="*/ 4546242 h 4546242"/>
              <a:gd name="connsiteX0" fmla="*/ 10355 w 768340"/>
              <a:gd name="connsiteY0" fmla="*/ 0 h 4546242"/>
              <a:gd name="connsiteX1" fmla="*/ 7000 w 768340"/>
              <a:gd name="connsiteY1" fmla="*/ 969269 h 4546242"/>
              <a:gd name="connsiteX2" fmla="*/ 200183 w 768340"/>
              <a:gd name="connsiteY2" fmla="*/ 1275009 h 4546242"/>
              <a:gd name="connsiteX3" fmla="*/ 689581 w 768340"/>
              <a:gd name="connsiteY3" fmla="*/ 1609859 h 4546242"/>
              <a:gd name="connsiteX4" fmla="*/ 663824 w 768340"/>
              <a:gd name="connsiteY4" fmla="*/ 1906073 h 4546242"/>
              <a:gd name="connsiteX5" fmla="*/ 766853 w 768340"/>
              <a:gd name="connsiteY5" fmla="*/ 2189409 h 4546242"/>
              <a:gd name="connsiteX6" fmla="*/ 572902 w 768340"/>
              <a:gd name="connsiteY6" fmla="*/ 2770203 h 4546242"/>
              <a:gd name="connsiteX7" fmla="*/ 19879 w 768340"/>
              <a:gd name="connsiteY7" fmla="*/ 3168203 h 4546242"/>
              <a:gd name="connsiteX8" fmla="*/ 13708 w 768340"/>
              <a:gd name="connsiteY8" fmla="*/ 4546242 h 4546242"/>
              <a:gd name="connsiteX0" fmla="*/ 3705 w 761690"/>
              <a:gd name="connsiteY0" fmla="*/ 0 h 4546242"/>
              <a:gd name="connsiteX1" fmla="*/ 350 w 761690"/>
              <a:gd name="connsiteY1" fmla="*/ 969269 h 4546242"/>
              <a:gd name="connsiteX2" fmla="*/ 193533 w 761690"/>
              <a:gd name="connsiteY2" fmla="*/ 1275009 h 4546242"/>
              <a:gd name="connsiteX3" fmla="*/ 682931 w 761690"/>
              <a:gd name="connsiteY3" fmla="*/ 1609859 h 4546242"/>
              <a:gd name="connsiteX4" fmla="*/ 657174 w 761690"/>
              <a:gd name="connsiteY4" fmla="*/ 1906073 h 4546242"/>
              <a:gd name="connsiteX5" fmla="*/ 760203 w 761690"/>
              <a:gd name="connsiteY5" fmla="*/ 2189409 h 4546242"/>
              <a:gd name="connsiteX6" fmla="*/ 566252 w 761690"/>
              <a:gd name="connsiteY6" fmla="*/ 2770203 h 4546242"/>
              <a:gd name="connsiteX7" fmla="*/ 13229 w 761690"/>
              <a:gd name="connsiteY7" fmla="*/ 3168203 h 4546242"/>
              <a:gd name="connsiteX8" fmla="*/ 7058 w 761690"/>
              <a:gd name="connsiteY8" fmla="*/ 4546242 h 4546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690" h="4546242">
                <a:moveTo>
                  <a:pt x="3705" y="0"/>
                </a:moveTo>
                <a:cubicBezTo>
                  <a:pt x="-5821" y="314593"/>
                  <a:pt x="6812" y="804393"/>
                  <a:pt x="350" y="969269"/>
                </a:cubicBezTo>
                <a:cubicBezTo>
                  <a:pt x="-6112" y="1134145"/>
                  <a:pt x="79770" y="1168244"/>
                  <a:pt x="193533" y="1275009"/>
                </a:cubicBezTo>
                <a:cubicBezTo>
                  <a:pt x="307297" y="1381774"/>
                  <a:pt x="605657" y="1504682"/>
                  <a:pt x="682931" y="1609859"/>
                </a:cubicBezTo>
                <a:cubicBezTo>
                  <a:pt x="760205" y="1715036"/>
                  <a:pt x="644295" y="1809481"/>
                  <a:pt x="657174" y="1906073"/>
                </a:cubicBezTo>
                <a:cubicBezTo>
                  <a:pt x="670053" y="2002665"/>
                  <a:pt x="775357" y="2045387"/>
                  <a:pt x="760203" y="2189409"/>
                </a:cubicBezTo>
                <a:cubicBezTo>
                  <a:pt x="745049" y="2333431"/>
                  <a:pt x="658551" y="2697223"/>
                  <a:pt x="566252" y="2770203"/>
                </a:cubicBezTo>
                <a:cubicBezTo>
                  <a:pt x="473954" y="2843183"/>
                  <a:pt x="25980" y="2975228"/>
                  <a:pt x="13229" y="3168203"/>
                </a:cubicBezTo>
                <a:cubicBezTo>
                  <a:pt x="478" y="3361178"/>
                  <a:pt x="-1528" y="4275786"/>
                  <a:pt x="7058" y="4546242"/>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ZoneTexte 40"/>
          <p:cNvSpPr txBox="1"/>
          <p:nvPr/>
        </p:nvSpPr>
        <p:spPr>
          <a:xfrm>
            <a:off x="4669766" y="2703440"/>
            <a:ext cx="432049" cy="276999"/>
          </a:xfrm>
          <a:prstGeom prst="rect">
            <a:avLst/>
          </a:prstGeom>
          <a:noFill/>
        </p:spPr>
        <p:txBody>
          <a:bodyPr wrap="square" rtlCol="0">
            <a:spAutoFit/>
          </a:bodyPr>
          <a:lstStyle/>
          <a:p>
            <a:r>
              <a:rPr lang="en-US" sz="1200" i="1" dirty="0" smtClean="0">
                <a:solidFill>
                  <a:schemeClr val="accent2">
                    <a:lumMod val="50000"/>
                  </a:schemeClr>
                </a:solidFill>
              </a:rPr>
              <a:t>L</a:t>
            </a:r>
            <a:r>
              <a:rPr lang="en-US" sz="1200" i="1" baseline="-25000" dirty="0" smtClean="0">
                <a:solidFill>
                  <a:schemeClr val="accent2">
                    <a:lumMod val="50000"/>
                  </a:schemeClr>
                </a:solidFill>
              </a:rPr>
              <a:t>0</a:t>
            </a:r>
            <a:endParaRPr lang="en-US" sz="1200" i="1" baseline="-25000" dirty="0">
              <a:solidFill>
                <a:schemeClr val="accent2">
                  <a:lumMod val="50000"/>
                </a:schemeClr>
              </a:solidFill>
            </a:endParaRPr>
          </a:p>
        </p:txBody>
      </p:sp>
      <p:sp>
        <p:nvSpPr>
          <p:cNvPr id="44" name="ZoneTexte 43"/>
          <p:cNvSpPr txBox="1"/>
          <p:nvPr/>
        </p:nvSpPr>
        <p:spPr>
          <a:xfrm>
            <a:off x="4669766" y="2982227"/>
            <a:ext cx="432049" cy="276999"/>
          </a:xfrm>
          <a:prstGeom prst="rect">
            <a:avLst/>
          </a:prstGeom>
          <a:noFill/>
        </p:spPr>
        <p:txBody>
          <a:bodyPr wrap="square" rtlCol="0">
            <a:spAutoFit/>
          </a:bodyPr>
          <a:lstStyle/>
          <a:p>
            <a:r>
              <a:rPr lang="en-US" sz="1200" i="1" dirty="0" smtClean="0">
                <a:solidFill>
                  <a:schemeClr val="accent2">
                    <a:lumMod val="50000"/>
                  </a:schemeClr>
                </a:solidFill>
              </a:rPr>
              <a:t>L</a:t>
            </a:r>
            <a:r>
              <a:rPr lang="en-US" sz="1200" i="1" baseline="-25000" dirty="0" smtClean="0">
                <a:solidFill>
                  <a:schemeClr val="accent2">
                    <a:lumMod val="50000"/>
                  </a:schemeClr>
                </a:solidFill>
              </a:rPr>
              <a:t>1</a:t>
            </a:r>
            <a:endParaRPr lang="en-US" sz="1200" i="1" baseline="-25000" dirty="0">
              <a:solidFill>
                <a:schemeClr val="accent2">
                  <a:lumMod val="50000"/>
                </a:schemeClr>
              </a:solidFill>
            </a:endParaRPr>
          </a:p>
        </p:txBody>
      </p:sp>
      <p:sp>
        <p:nvSpPr>
          <p:cNvPr id="45" name="ZoneTexte 44"/>
          <p:cNvSpPr txBox="1"/>
          <p:nvPr/>
        </p:nvSpPr>
        <p:spPr>
          <a:xfrm>
            <a:off x="4669766" y="3270259"/>
            <a:ext cx="432049" cy="276999"/>
          </a:xfrm>
          <a:prstGeom prst="rect">
            <a:avLst/>
          </a:prstGeom>
          <a:noFill/>
        </p:spPr>
        <p:txBody>
          <a:bodyPr wrap="square" rtlCol="0">
            <a:spAutoFit/>
          </a:bodyPr>
          <a:lstStyle/>
          <a:p>
            <a:r>
              <a:rPr lang="en-US" sz="1200" i="1" dirty="0" smtClean="0">
                <a:solidFill>
                  <a:schemeClr val="accent2">
                    <a:lumMod val="50000"/>
                  </a:schemeClr>
                </a:solidFill>
              </a:rPr>
              <a:t>L</a:t>
            </a:r>
            <a:r>
              <a:rPr lang="en-US" sz="1200" i="1" baseline="-25000" dirty="0" smtClean="0">
                <a:solidFill>
                  <a:schemeClr val="accent2">
                    <a:lumMod val="50000"/>
                  </a:schemeClr>
                </a:solidFill>
              </a:rPr>
              <a:t>2</a:t>
            </a:r>
            <a:endParaRPr lang="en-US" sz="1200" i="1" baseline="-25000" dirty="0">
              <a:solidFill>
                <a:schemeClr val="accent2">
                  <a:lumMod val="50000"/>
                </a:schemeClr>
              </a:solidFill>
            </a:endParaRPr>
          </a:p>
        </p:txBody>
      </p:sp>
      <p:sp>
        <p:nvSpPr>
          <p:cNvPr id="46" name="ZoneTexte 45"/>
          <p:cNvSpPr txBox="1"/>
          <p:nvPr/>
        </p:nvSpPr>
        <p:spPr>
          <a:xfrm>
            <a:off x="4669766" y="4422387"/>
            <a:ext cx="432049" cy="276999"/>
          </a:xfrm>
          <a:prstGeom prst="rect">
            <a:avLst/>
          </a:prstGeom>
          <a:noFill/>
        </p:spPr>
        <p:txBody>
          <a:bodyPr wrap="square" rtlCol="0">
            <a:spAutoFit/>
          </a:bodyPr>
          <a:lstStyle/>
          <a:p>
            <a:r>
              <a:rPr lang="en-US" sz="1200" i="1" dirty="0" smtClean="0">
                <a:solidFill>
                  <a:schemeClr val="accent2">
                    <a:lumMod val="50000"/>
                  </a:schemeClr>
                </a:solidFill>
              </a:rPr>
              <a:t>L</a:t>
            </a:r>
            <a:r>
              <a:rPr lang="en-US" sz="1200" i="1" baseline="-25000" dirty="0" smtClean="0">
                <a:solidFill>
                  <a:schemeClr val="accent2">
                    <a:lumMod val="50000"/>
                  </a:schemeClr>
                </a:solidFill>
              </a:rPr>
              <a:t>n</a:t>
            </a:r>
            <a:endParaRPr lang="en-US" sz="1200" i="1" baseline="-25000" dirty="0">
              <a:solidFill>
                <a:schemeClr val="accent2">
                  <a:lumMod val="50000"/>
                </a:schemeClr>
              </a:solidFill>
            </a:endParaRPr>
          </a:p>
        </p:txBody>
      </p:sp>
      <p:sp>
        <p:nvSpPr>
          <p:cNvPr id="47" name="ZoneTexte 46"/>
          <p:cNvSpPr txBox="1"/>
          <p:nvPr/>
        </p:nvSpPr>
        <p:spPr>
          <a:xfrm>
            <a:off x="4669766" y="5291749"/>
            <a:ext cx="432049" cy="276999"/>
          </a:xfrm>
          <a:prstGeom prst="rect">
            <a:avLst/>
          </a:prstGeom>
          <a:noFill/>
        </p:spPr>
        <p:txBody>
          <a:bodyPr wrap="square" rtlCol="0">
            <a:spAutoFit/>
          </a:bodyPr>
          <a:lstStyle/>
          <a:p>
            <a:r>
              <a:rPr lang="en-US" sz="1200" i="1" dirty="0" smtClean="0">
                <a:solidFill>
                  <a:schemeClr val="accent2">
                    <a:lumMod val="50000"/>
                  </a:schemeClr>
                </a:solidFill>
              </a:rPr>
              <a:t>L</a:t>
            </a:r>
            <a:r>
              <a:rPr lang="en-US" sz="1200" i="1" baseline="-25000" dirty="0" smtClean="0">
                <a:solidFill>
                  <a:schemeClr val="accent2">
                    <a:lumMod val="50000"/>
                  </a:schemeClr>
                </a:solidFill>
              </a:rPr>
              <a:t>N</a:t>
            </a:r>
            <a:endParaRPr lang="en-US" sz="1200" i="1" baseline="-25000" dirty="0">
              <a:solidFill>
                <a:schemeClr val="accent2">
                  <a:lumMod val="50000"/>
                </a:schemeClr>
              </a:solidFill>
            </a:endParaRPr>
          </a:p>
        </p:txBody>
      </p:sp>
      <p:sp>
        <p:nvSpPr>
          <p:cNvPr id="48" name="ZoneTexte 47"/>
          <p:cNvSpPr txBox="1"/>
          <p:nvPr/>
        </p:nvSpPr>
        <p:spPr>
          <a:xfrm>
            <a:off x="4986977" y="2696041"/>
            <a:ext cx="1008113" cy="276999"/>
          </a:xfrm>
          <a:prstGeom prst="rect">
            <a:avLst/>
          </a:prstGeom>
          <a:noFill/>
        </p:spPr>
        <p:txBody>
          <a:bodyPr wrap="square" rtlCol="0">
            <a:spAutoFit/>
          </a:bodyPr>
          <a:lstStyle/>
          <a:p>
            <a:r>
              <a:rPr lang="en-US" sz="1200" b="1" dirty="0" smtClean="0">
                <a:solidFill>
                  <a:srgbClr val="FF0000"/>
                </a:solidFill>
                <a:sym typeface="Wingdings" panose="05000000000000000000" pitchFamily="2" charset="2"/>
              </a:rPr>
              <a:t></a:t>
            </a:r>
            <a:r>
              <a:rPr lang="en-US" sz="1200" i="1" dirty="0" smtClean="0">
                <a:solidFill>
                  <a:schemeClr val="accent2">
                    <a:lumMod val="50000"/>
                  </a:schemeClr>
                </a:solidFill>
                <a:sym typeface="Wingdings" panose="05000000000000000000" pitchFamily="2" charset="2"/>
              </a:rPr>
              <a:t> </a:t>
            </a:r>
            <a:r>
              <a:rPr lang="en-US" sz="1200" i="1" dirty="0" smtClean="0">
                <a:solidFill>
                  <a:srgbClr val="FF0000"/>
                </a:solidFill>
              </a:rPr>
              <a:t>LAI</a:t>
            </a:r>
            <a:r>
              <a:rPr lang="en-US" sz="1200" i="1" baseline="-25000" dirty="0" smtClean="0">
                <a:solidFill>
                  <a:srgbClr val="FF0000"/>
                </a:solidFill>
              </a:rPr>
              <a:t>0</a:t>
            </a:r>
            <a:endParaRPr lang="en-US" sz="1200" i="1" baseline="-25000" dirty="0">
              <a:solidFill>
                <a:srgbClr val="FF0000"/>
              </a:solidFill>
            </a:endParaRPr>
          </a:p>
        </p:txBody>
      </p:sp>
      <p:sp>
        <p:nvSpPr>
          <p:cNvPr id="49" name="ZoneTexte 48"/>
          <p:cNvSpPr txBox="1"/>
          <p:nvPr/>
        </p:nvSpPr>
        <p:spPr>
          <a:xfrm>
            <a:off x="4986977" y="2974828"/>
            <a:ext cx="1008113" cy="276999"/>
          </a:xfrm>
          <a:prstGeom prst="rect">
            <a:avLst/>
          </a:prstGeom>
          <a:noFill/>
        </p:spPr>
        <p:txBody>
          <a:bodyPr wrap="square" rtlCol="0">
            <a:spAutoFit/>
          </a:bodyPr>
          <a:lstStyle/>
          <a:p>
            <a:r>
              <a:rPr lang="en-US" sz="1200" b="1" dirty="0">
                <a:solidFill>
                  <a:srgbClr val="FF0000"/>
                </a:solidFill>
                <a:sym typeface="Wingdings" panose="05000000000000000000" pitchFamily="2" charset="2"/>
              </a:rPr>
              <a:t> </a:t>
            </a:r>
            <a:r>
              <a:rPr lang="en-US" sz="1200" i="1" dirty="0" smtClean="0">
                <a:solidFill>
                  <a:srgbClr val="FF0000"/>
                </a:solidFill>
              </a:rPr>
              <a:t>LAI</a:t>
            </a:r>
            <a:r>
              <a:rPr lang="en-US" sz="1200" i="1" baseline="-25000" dirty="0" smtClean="0">
                <a:solidFill>
                  <a:srgbClr val="FF0000"/>
                </a:solidFill>
              </a:rPr>
              <a:t>1</a:t>
            </a:r>
            <a:endParaRPr lang="en-US" sz="1200" i="1" baseline="-25000" dirty="0">
              <a:solidFill>
                <a:srgbClr val="FF0000"/>
              </a:solidFill>
            </a:endParaRPr>
          </a:p>
        </p:txBody>
      </p:sp>
      <p:sp>
        <p:nvSpPr>
          <p:cNvPr id="50" name="ZoneTexte 49"/>
          <p:cNvSpPr txBox="1"/>
          <p:nvPr/>
        </p:nvSpPr>
        <p:spPr>
          <a:xfrm>
            <a:off x="4986977" y="3262860"/>
            <a:ext cx="1008113" cy="276999"/>
          </a:xfrm>
          <a:prstGeom prst="rect">
            <a:avLst/>
          </a:prstGeom>
          <a:noFill/>
        </p:spPr>
        <p:txBody>
          <a:bodyPr wrap="square" rtlCol="0">
            <a:spAutoFit/>
          </a:bodyPr>
          <a:lstStyle/>
          <a:p>
            <a:r>
              <a:rPr lang="en-US" sz="1200" b="1" dirty="0">
                <a:solidFill>
                  <a:srgbClr val="FF0000"/>
                </a:solidFill>
                <a:sym typeface="Wingdings" panose="05000000000000000000" pitchFamily="2" charset="2"/>
              </a:rPr>
              <a:t> </a:t>
            </a:r>
            <a:r>
              <a:rPr lang="en-US" sz="1200" i="1" dirty="0" smtClean="0">
                <a:solidFill>
                  <a:srgbClr val="FF0000"/>
                </a:solidFill>
              </a:rPr>
              <a:t>LAI</a:t>
            </a:r>
            <a:r>
              <a:rPr lang="en-US" sz="1200" i="1" baseline="-25000" dirty="0" smtClean="0">
                <a:solidFill>
                  <a:srgbClr val="FF0000"/>
                </a:solidFill>
              </a:rPr>
              <a:t>2</a:t>
            </a:r>
            <a:endParaRPr lang="en-US" sz="1200" i="1" baseline="-25000" dirty="0">
              <a:solidFill>
                <a:srgbClr val="FF0000"/>
              </a:solidFill>
            </a:endParaRPr>
          </a:p>
        </p:txBody>
      </p:sp>
      <p:sp>
        <p:nvSpPr>
          <p:cNvPr id="51" name="ZoneTexte 50"/>
          <p:cNvSpPr txBox="1"/>
          <p:nvPr/>
        </p:nvSpPr>
        <p:spPr>
          <a:xfrm>
            <a:off x="4986977" y="4414988"/>
            <a:ext cx="974249" cy="284398"/>
          </a:xfrm>
          <a:prstGeom prst="rect">
            <a:avLst/>
          </a:prstGeom>
          <a:noFill/>
        </p:spPr>
        <p:txBody>
          <a:bodyPr wrap="square" rtlCol="0">
            <a:spAutoFit/>
          </a:bodyPr>
          <a:lstStyle/>
          <a:p>
            <a:r>
              <a:rPr lang="en-US" sz="1200" b="1" dirty="0">
                <a:solidFill>
                  <a:srgbClr val="FF0000"/>
                </a:solidFill>
                <a:sym typeface="Wingdings" panose="05000000000000000000" pitchFamily="2" charset="2"/>
              </a:rPr>
              <a:t> </a:t>
            </a:r>
            <a:r>
              <a:rPr lang="en-US" sz="1200" i="1" dirty="0" err="1" smtClean="0">
                <a:solidFill>
                  <a:srgbClr val="FF0000"/>
                </a:solidFill>
              </a:rPr>
              <a:t>LAI</a:t>
            </a:r>
            <a:r>
              <a:rPr lang="en-US" sz="1200" i="1" baseline="-25000" dirty="0" err="1" smtClean="0">
                <a:solidFill>
                  <a:srgbClr val="FF0000"/>
                </a:solidFill>
              </a:rPr>
              <a:t>n</a:t>
            </a:r>
            <a:endParaRPr lang="en-US" sz="1200" i="1" baseline="-25000" dirty="0">
              <a:solidFill>
                <a:srgbClr val="FF0000"/>
              </a:solidFill>
            </a:endParaRPr>
          </a:p>
        </p:txBody>
      </p:sp>
      <p:sp>
        <p:nvSpPr>
          <p:cNvPr id="52" name="ZoneTexte 51"/>
          <p:cNvSpPr txBox="1"/>
          <p:nvPr/>
        </p:nvSpPr>
        <p:spPr>
          <a:xfrm>
            <a:off x="4986978" y="5284350"/>
            <a:ext cx="866110" cy="282766"/>
          </a:xfrm>
          <a:prstGeom prst="rect">
            <a:avLst/>
          </a:prstGeom>
          <a:noFill/>
        </p:spPr>
        <p:txBody>
          <a:bodyPr wrap="square" rtlCol="0">
            <a:spAutoFit/>
          </a:bodyPr>
          <a:lstStyle/>
          <a:p>
            <a:r>
              <a:rPr lang="en-US" sz="1200" b="1" dirty="0">
                <a:solidFill>
                  <a:srgbClr val="FF0000"/>
                </a:solidFill>
                <a:sym typeface="Wingdings" panose="05000000000000000000" pitchFamily="2" charset="2"/>
              </a:rPr>
              <a:t> </a:t>
            </a:r>
            <a:r>
              <a:rPr lang="en-US" sz="1200" i="1" dirty="0" smtClean="0">
                <a:solidFill>
                  <a:srgbClr val="FF0000"/>
                </a:solidFill>
              </a:rPr>
              <a:t>LAI</a:t>
            </a:r>
            <a:r>
              <a:rPr lang="en-US" sz="1200" i="1" baseline="-25000" dirty="0" smtClean="0">
                <a:solidFill>
                  <a:srgbClr val="FF0000"/>
                </a:solidFill>
              </a:rPr>
              <a:t>N</a:t>
            </a:r>
            <a:endParaRPr lang="en-US" sz="1200" i="1" baseline="-25000" dirty="0">
              <a:solidFill>
                <a:srgbClr val="FF0000"/>
              </a:solidFill>
            </a:endParaRPr>
          </a:p>
        </p:txBody>
      </p:sp>
      <p:sp>
        <p:nvSpPr>
          <p:cNvPr id="53" name="Espace réservé du contenu 2"/>
          <p:cNvSpPr>
            <a:spLocks noGrp="1"/>
          </p:cNvSpPr>
          <p:nvPr>
            <p:ph sz="quarter" idx="1"/>
          </p:nvPr>
        </p:nvSpPr>
        <p:spPr>
          <a:xfrm>
            <a:off x="5883402" y="2057630"/>
            <a:ext cx="2782231" cy="3673561"/>
          </a:xfrm>
        </p:spPr>
        <p:txBody>
          <a:bodyPr>
            <a:noAutofit/>
          </a:bodyPr>
          <a:lstStyle/>
          <a:p>
            <a:pPr marL="0" indent="0">
              <a:buNone/>
            </a:pPr>
            <a:r>
              <a:rPr lang="en-US" sz="1600" b="1" dirty="0" smtClean="0">
                <a:solidFill>
                  <a:schemeClr val="bg1"/>
                </a:solidFill>
              </a:rPr>
              <a:t>Approximation: </a:t>
            </a:r>
          </a:p>
          <a:p>
            <a:pPr marL="0" indent="0">
              <a:buNone/>
            </a:pPr>
            <a:r>
              <a:rPr lang="en-US" sz="1600" b="1" dirty="0" err="1" smtClean="0">
                <a:solidFill>
                  <a:schemeClr val="bg1"/>
                </a:solidFill>
              </a:rPr>
              <a:t>Tenir</a:t>
            </a:r>
            <a:r>
              <a:rPr lang="en-US" sz="1600" b="1" dirty="0" smtClean="0">
                <a:solidFill>
                  <a:schemeClr val="bg1"/>
                </a:solidFill>
              </a:rPr>
              <a:t> en </a:t>
            </a:r>
            <a:r>
              <a:rPr lang="en-US" sz="1600" b="1" dirty="0" err="1" smtClean="0">
                <a:solidFill>
                  <a:schemeClr val="bg1"/>
                </a:solidFill>
              </a:rPr>
              <a:t>compte</a:t>
            </a:r>
            <a:r>
              <a:rPr lang="en-US" sz="1600" b="1" dirty="0" smtClean="0">
                <a:solidFill>
                  <a:schemeClr val="bg1"/>
                </a:solidFill>
              </a:rPr>
              <a:t> que de la première diffusion de la pulsation laser</a:t>
            </a:r>
          </a:p>
          <a:p>
            <a:pPr marL="0" indent="0">
              <a:buNone/>
            </a:pPr>
            <a:endParaRPr lang="en-US" sz="1600" b="1" dirty="0">
              <a:solidFill>
                <a:schemeClr val="bg1"/>
              </a:solidFill>
            </a:endParaRPr>
          </a:p>
          <a:p>
            <a:pPr marL="0" indent="0">
              <a:buNone/>
            </a:pPr>
            <a:endParaRPr lang="en-US" sz="1600" b="1" dirty="0" smtClean="0">
              <a:solidFill>
                <a:schemeClr val="bg1"/>
              </a:solidFill>
            </a:endParaRPr>
          </a:p>
          <a:p>
            <a:pPr marL="0" indent="0">
              <a:buNone/>
            </a:pPr>
            <a:endParaRPr lang="en-US" sz="1600" b="1" dirty="0">
              <a:solidFill>
                <a:schemeClr val="bg1"/>
              </a:solidFill>
            </a:endParaRPr>
          </a:p>
        </p:txBody>
      </p:sp>
      <mc:AlternateContent xmlns:mc="http://schemas.openxmlformats.org/markup-compatibility/2006">
        <mc:Choice xmlns="" xmlns:a14="http://schemas.microsoft.com/office/drawing/2010/main" Requires="a14">
          <p:sp>
            <p:nvSpPr>
              <p:cNvPr id="64" name="ZoneTexte 63"/>
              <p:cNvSpPr txBox="1"/>
              <p:nvPr/>
            </p:nvSpPr>
            <p:spPr>
              <a:xfrm>
                <a:off x="5982150" y="3342701"/>
                <a:ext cx="1101135" cy="5651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FR" b="1" i="1" smtClean="0">
                              <a:solidFill>
                                <a:schemeClr val="bg1"/>
                              </a:solidFill>
                              <a:latin typeface="Cambria Math"/>
                            </a:rPr>
                          </m:ctrlPr>
                        </m:sSubPr>
                        <m:e>
                          <m:r>
                            <a:rPr lang="fr-FR" b="1" i="1" smtClean="0">
                              <a:solidFill>
                                <a:schemeClr val="bg1"/>
                              </a:solidFill>
                              <a:latin typeface="Cambria Math" panose="02040503050406030204" pitchFamily="18" charset="0"/>
                            </a:rPr>
                            <m:t>𝑹</m:t>
                          </m:r>
                        </m:e>
                        <m:sub>
                          <m:r>
                            <a:rPr lang="fr-FR" b="1" i="1" smtClean="0">
                              <a:solidFill>
                                <a:schemeClr val="bg1"/>
                              </a:solidFill>
                              <a:latin typeface="Cambria Math" panose="02040503050406030204" pitchFamily="18" charset="0"/>
                            </a:rPr>
                            <m:t>𝒏</m:t>
                          </m:r>
                        </m:sub>
                      </m:sSub>
                      <m:r>
                        <a:rPr lang="fr-FR" b="1" i="1" smtClean="0">
                          <a:solidFill>
                            <a:schemeClr val="bg1"/>
                          </a:solidFill>
                          <a:latin typeface="Cambria Math" panose="02040503050406030204" pitchFamily="18" charset="0"/>
                        </a:rPr>
                        <m:t>=</m:t>
                      </m:r>
                      <m:f>
                        <m:fPr>
                          <m:ctrlPr>
                            <a:rPr lang="fr-FR" b="1" i="1" smtClean="0">
                              <a:solidFill>
                                <a:schemeClr val="bg1"/>
                              </a:solidFill>
                              <a:latin typeface="Cambria Math"/>
                            </a:rPr>
                          </m:ctrlPr>
                        </m:fPr>
                        <m:num>
                          <m:sSub>
                            <m:sSubPr>
                              <m:ctrlPr>
                                <a:rPr lang="fr-FR" b="1" i="1">
                                  <a:solidFill>
                                    <a:schemeClr val="bg1"/>
                                  </a:solidFill>
                                  <a:latin typeface="Cambria Math"/>
                                </a:rPr>
                              </m:ctrlPr>
                            </m:sSubPr>
                            <m:e>
                              <m:r>
                                <a:rPr lang="fr-FR" b="1" i="1">
                                  <a:solidFill>
                                    <a:schemeClr val="bg1"/>
                                  </a:solidFill>
                                  <a:latin typeface="Cambria Math" panose="02040503050406030204" pitchFamily="18" charset="0"/>
                                </a:rPr>
                                <m:t>𝑳</m:t>
                              </m:r>
                            </m:e>
                            <m:sub>
                              <m:r>
                                <a:rPr lang="fr-FR" b="1" i="1" smtClean="0">
                                  <a:solidFill>
                                    <a:schemeClr val="bg1"/>
                                  </a:solidFill>
                                  <a:latin typeface="Cambria Math" panose="02040503050406030204" pitchFamily="18" charset="0"/>
                                </a:rPr>
                                <m:t>𝒏</m:t>
                              </m:r>
                              <m:r>
                                <a:rPr lang="fr-FR" b="1" i="1" smtClean="0">
                                  <a:solidFill>
                                    <a:schemeClr val="bg1"/>
                                  </a:solidFill>
                                  <a:latin typeface="Cambria Math" panose="02040503050406030204" pitchFamily="18" charset="0"/>
                                </a:rPr>
                                <m:t>+</m:t>
                              </m:r>
                              <m:r>
                                <a:rPr lang="fr-FR" b="1" i="1" smtClean="0">
                                  <a:solidFill>
                                    <a:schemeClr val="bg1"/>
                                  </a:solidFill>
                                  <a:latin typeface="Cambria Math" panose="02040503050406030204" pitchFamily="18" charset="0"/>
                                </a:rPr>
                                <m:t>𝟏</m:t>
                              </m:r>
                            </m:sub>
                          </m:sSub>
                        </m:num>
                        <m:den>
                          <m:sSub>
                            <m:sSubPr>
                              <m:ctrlPr>
                                <a:rPr lang="fr-FR" b="1" i="1" smtClean="0">
                                  <a:solidFill>
                                    <a:schemeClr val="bg1"/>
                                  </a:solidFill>
                                  <a:latin typeface="Cambria Math"/>
                                </a:rPr>
                              </m:ctrlPr>
                            </m:sSubPr>
                            <m:e>
                              <m:r>
                                <a:rPr lang="fr-FR" b="1" i="1" smtClean="0">
                                  <a:solidFill>
                                    <a:schemeClr val="bg1"/>
                                  </a:solidFill>
                                  <a:latin typeface="Cambria Math" panose="02040503050406030204" pitchFamily="18" charset="0"/>
                                </a:rPr>
                                <m:t>𝑳</m:t>
                              </m:r>
                            </m:e>
                            <m:sub>
                              <m:r>
                                <a:rPr lang="fr-FR" b="1" i="1" smtClean="0">
                                  <a:solidFill>
                                    <a:schemeClr val="bg1"/>
                                  </a:solidFill>
                                  <a:latin typeface="Cambria Math" panose="02040503050406030204" pitchFamily="18" charset="0"/>
                                </a:rPr>
                                <m:t>𝒏</m:t>
                              </m:r>
                            </m:sub>
                          </m:sSub>
                        </m:den>
                      </m:f>
                    </m:oMath>
                  </m:oMathPara>
                </a14:m>
                <a:endParaRPr lang="fr-FR" b="1" i="1" dirty="0" smtClean="0">
                  <a:latin typeface="Cambria Math" panose="02040503050406030204" pitchFamily="18" charset="0"/>
                </a:endParaRPr>
              </a:p>
            </p:txBody>
          </p:sp>
        </mc:Choice>
        <mc:Fallback>
          <p:sp>
            <p:nvSpPr>
              <p:cNvPr id="64" name="ZoneTexte 63"/>
              <p:cNvSpPr txBox="1">
                <a:spLocks noRot="1" noChangeAspect="1" noMove="1" noResize="1" noEditPoints="1" noAdjustHandles="1" noChangeArrowheads="1" noChangeShapeType="1" noTextEdit="1"/>
              </p:cNvSpPr>
              <p:nvPr/>
            </p:nvSpPr>
            <p:spPr>
              <a:xfrm>
                <a:off x="5982150" y="3342701"/>
                <a:ext cx="1101135" cy="565155"/>
              </a:xfrm>
              <a:prstGeom prst="rect">
                <a:avLst/>
              </a:prstGeom>
              <a:blipFill rotWithShape="0">
                <a:blip r:embed="rId5" cstate="print"/>
                <a:stretch>
                  <a:fillRect/>
                </a:stretch>
              </a:blipFill>
            </p:spPr>
            <p:txBody>
              <a:bodyPr/>
              <a:lstStyle/>
              <a:p>
                <a:r>
                  <a:rPr lang="en-US">
                    <a:noFill/>
                  </a:rPr>
                  <a:t> </a:t>
                </a:r>
              </a:p>
            </p:txBody>
          </p:sp>
        </mc:Fallback>
      </mc:AlternateContent>
      <mc:AlternateContent xmlns:mc="http://schemas.openxmlformats.org/markup-compatibility/2006">
        <mc:Choice xmlns="" xmlns:a14="http://schemas.microsoft.com/office/drawing/2010/main" Requires="a14">
          <p:sp>
            <p:nvSpPr>
              <p:cNvPr id="65" name="Rectangle 64"/>
              <p:cNvSpPr/>
              <p:nvPr/>
            </p:nvSpPr>
            <p:spPr>
              <a:xfrm>
                <a:off x="6162745" y="3976669"/>
                <a:ext cx="1980735" cy="67646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fr-FR" b="1" i="1" smtClean="0">
                          <a:solidFill>
                            <a:schemeClr val="bg1"/>
                          </a:solidFill>
                          <a:latin typeface="Cambria Math" panose="02040503050406030204" pitchFamily="18" charset="0"/>
                        </a:rPr>
                        <m:t>=</m:t>
                      </m:r>
                      <m:f>
                        <m:fPr>
                          <m:ctrlPr>
                            <a:rPr lang="fr-FR" b="1" i="1">
                              <a:solidFill>
                                <a:schemeClr val="bg1"/>
                              </a:solidFill>
                              <a:latin typeface="Cambria Math"/>
                            </a:rPr>
                          </m:ctrlPr>
                        </m:fPr>
                        <m:num>
                          <m:sSub>
                            <m:sSubPr>
                              <m:ctrlPr>
                                <a:rPr lang="fr-FR" b="1" i="1">
                                  <a:solidFill>
                                    <a:schemeClr val="bg1"/>
                                  </a:solidFill>
                                  <a:latin typeface="Cambria Math"/>
                                </a:rPr>
                              </m:ctrlPr>
                            </m:sSubPr>
                            <m:e>
                              <m:r>
                                <a:rPr lang="fr-FR" b="1" i="1">
                                  <a:solidFill>
                                    <a:schemeClr val="bg1"/>
                                  </a:solidFill>
                                  <a:latin typeface="Cambria Math" panose="02040503050406030204" pitchFamily="18" charset="0"/>
                                </a:rPr>
                                <m:t>𝑨</m:t>
                              </m:r>
                            </m:e>
                            <m:sub>
                              <m:r>
                                <a:rPr lang="fr-FR" b="1" i="1" smtClean="0">
                                  <a:solidFill>
                                    <a:schemeClr val="bg1"/>
                                  </a:solidFill>
                                  <a:latin typeface="Cambria Math" panose="02040503050406030204" pitchFamily="18" charset="0"/>
                                </a:rPr>
                                <m:t>𝒏</m:t>
                              </m:r>
                            </m:sub>
                          </m:sSub>
                          <m:r>
                            <a:rPr lang="fr-FR" b="1" i="1">
                              <a:solidFill>
                                <a:schemeClr val="bg1"/>
                              </a:solidFill>
                              <a:latin typeface="Cambria Math" panose="02040503050406030204" pitchFamily="18" charset="0"/>
                            </a:rPr>
                            <m:t>.</m:t>
                          </m:r>
                          <m:d>
                            <m:dPr>
                              <m:ctrlPr>
                                <a:rPr lang="fr-FR" b="1" i="1">
                                  <a:solidFill>
                                    <a:schemeClr val="bg1"/>
                                  </a:solidFill>
                                  <a:latin typeface="Cambria Math"/>
                                </a:rPr>
                              </m:ctrlPr>
                            </m:dPr>
                            <m:e>
                              <m:r>
                                <a:rPr lang="fr-FR" b="1" i="1">
                                  <a:solidFill>
                                    <a:schemeClr val="bg1"/>
                                  </a:solidFill>
                                  <a:latin typeface="Cambria Math" panose="02040503050406030204" pitchFamily="18" charset="0"/>
                                </a:rPr>
                                <m:t>𝟏</m:t>
                              </m:r>
                              <m:r>
                                <a:rPr lang="fr-FR" b="1" i="1">
                                  <a:solidFill>
                                    <a:schemeClr val="bg1"/>
                                  </a:solidFill>
                                  <a:latin typeface="Cambria Math" panose="02040503050406030204" pitchFamily="18" charset="0"/>
                                </a:rPr>
                                <m:t>−</m:t>
                              </m:r>
                              <m:sSub>
                                <m:sSubPr>
                                  <m:ctrlPr>
                                    <a:rPr lang="fr-FR" b="1" i="1">
                                      <a:solidFill>
                                        <a:schemeClr val="bg1"/>
                                      </a:solidFill>
                                      <a:latin typeface="Cambria Math"/>
                                    </a:rPr>
                                  </m:ctrlPr>
                                </m:sSubPr>
                                <m:e>
                                  <m:r>
                                    <a:rPr lang="fr-FR" b="1" i="1">
                                      <a:solidFill>
                                        <a:schemeClr val="bg1"/>
                                      </a:solidFill>
                                      <a:latin typeface="Cambria Math" panose="02040503050406030204" pitchFamily="18" charset="0"/>
                                    </a:rPr>
                                    <m:t>𝑨</m:t>
                                  </m:r>
                                </m:e>
                                <m:sub>
                                  <m:r>
                                    <a:rPr lang="fr-FR" b="1" i="1" smtClean="0">
                                      <a:solidFill>
                                        <a:schemeClr val="bg1"/>
                                      </a:solidFill>
                                      <a:latin typeface="Cambria Math" panose="02040503050406030204" pitchFamily="18" charset="0"/>
                                    </a:rPr>
                                    <m:t>𝒏</m:t>
                                  </m:r>
                                  <m:r>
                                    <a:rPr lang="fr-FR" b="1" i="1" smtClean="0">
                                      <a:solidFill>
                                        <a:schemeClr val="bg1"/>
                                      </a:solidFill>
                                      <a:latin typeface="Cambria Math" panose="02040503050406030204" pitchFamily="18" charset="0"/>
                                    </a:rPr>
                                    <m:t>+</m:t>
                                  </m:r>
                                  <m:r>
                                    <a:rPr lang="fr-FR" b="1" i="1" smtClean="0">
                                      <a:solidFill>
                                        <a:schemeClr val="bg1"/>
                                      </a:solidFill>
                                      <a:latin typeface="Cambria Math" panose="02040503050406030204" pitchFamily="18" charset="0"/>
                                    </a:rPr>
                                    <m:t>𝟏</m:t>
                                  </m:r>
                                  <m:r>
                                    <a:rPr lang="fr-FR" b="1" i="1">
                                      <a:solidFill>
                                        <a:schemeClr val="bg1"/>
                                      </a:solidFill>
                                      <a:latin typeface="Cambria Math" panose="02040503050406030204" pitchFamily="18" charset="0"/>
                                    </a:rPr>
                                    <m:t> </m:t>
                                  </m:r>
                                </m:sub>
                              </m:sSub>
                            </m:e>
                          </m:d>
                        </m:num>
                        <m:den>
                          <m:r>
                            <a:rPr lang="fr-FR" b="1" i="1">
                              <a:solidFill>
                                <a:schemeClr val="bg1"/>
                              </a:solidFill>
                              <a:latin typeface="Cambria Math" panose="02040503050406030204" pitchFamily="18" charset="0"/>
                            </a:rPr>
                            <m:t>𝟏</m:t>
                          </m:r>
                          <m:r>
                            <a:rPr lang="fr-FR" b="1" i="1">
                              <a:solidFill>
                                <a:schemeClr val="bg1"/>
                              </a:solidFill>
                              <a:latin typeface="Cambria Math" panose="02040503050406030204" pitchFamily="18" charset="0"/>
                            </a:rPr>
                            <m:t>−</m:t>
                          </m:r>
                          <m:sSub>
                            <m:sSubPr>
                              <m:ctrlPr>
                                <a:rPr lang="fr-FR" b="1" i="1">
                                  <a:solidFill>
                                    <a:schemeClr val="bg1"/>
                                  </a:solidFill>
                                  <a:latin typeface="Cambria Math"/>
                                </a:rPr>
                              </m:ctrlPr>
                            </m:sSubPr>
                            <m:e>
                              <m:r>
                                <a:rPr lang="fr-FR" b="1" i="1">
                                  <a:solidFill>
                                    <a:schemeClr val="bg1"/>
                                  </a:solidFill>
                                  <a:latin typeface="Cambria Math" panose="02040503050406030204" pitchFamily="18" charset="0"/>
                                </a:rPr>
                                <m:t>𝑨</m:t>
                              </m:r>
                            </m:e>
                            <m:sub>
                              <m:r>
                                <a:rPr lang="fr-FR" b="1" i="1" smtClean="0">
                                  <a:solidFill>
                                    <a:schemeClr val="bg1"/>
                                  </a:solidFill>
                                  <a:latin typeface="Cambria Math" panose="02040503050406030204" pitchFamily="18" charset="0"/>
                                </a:rPr>
                                <m:t>𝒏</m:t>
                              </m:r>
                            </m:sub>
                          </m:sSub>
                        </m:den>
                      </m:f>
                    </m:oMath>
                  </m:oMathPara>
                </a14:m>
                <a:endParaRPr lang="en-US" b="1" dirty="0"/>
              </a:p>
            </p:txBody>
          </p:sp>
        </mc:Choice>
        <mc:Fallback>
          <p:sp>
            <p:nvSpPr>
              <p:cNvPr id="65" name="Rectangle 64"/>
              <p:cNvSpPr>
                <a:spLocks noRot="1" noChangeAspect="1" noMove="1" noResize="1" noEditPoints="1" noAdjustHandles="1" noChangeArrowheads="1" noChangeShapeType="1" noTextEdit="1"/>
              </p:cNvSpPr>
              <p:nvPr/>
            </p:nvSpPr>
            <p:spPr>
              <a:xfrm>
                <a:off x="6162745" y="3976669"/>
                <a:ext cx="1980735" cy="676467"/>
              </a:xfrm>
              <a:prstGeom prst="rect">
                <a:avLst/>
              </a:prstGeom>
              <a:blipFill rotWithShape="0">
                <a:blip r:embed="rId6" cstate="print"/>
                <a:stretch>
                  <a:fillRect/>
                </a:stretch>
              </a:blipFill>
            </p:spPr>
            <p:txBody>
              <a:bodyPr/>
              <a:lstStyle/>
              <a:p>
                <a:r>
                  <a:rPr lang="en-US">
                    <a:noFill/>
                  </a:rPr>
                  <a:t> </a:t>
                </a:r>
              </a:p>
            </p:txBody>
          </p:sp>
        </mc:Fallback>
      </mc:AlternateContent>
      <mc:AlternateContent xmlns:mc="http://schemas.openxmlformats.org/markup-compatibility/2006">
        <mc:Choice xmlns="" xmlns:a14="http://schemas.microsoft.com/office/drawing/2010/main" Requires="a14">
          <p:sp>
            <p:nvSpPr>
              <p:cNvPr id="66" name="Rectangle 65"/>
              <p:cNvSpPr/>
              <p:nvPr/>
            </p:nvSpPr>
            <p:spPr>
              <a:xfrm>
                <a:off x="5883401" y="4704852"/>
                <a:ext cx="246804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b="1" i="1" smtClean="0">
                              <a:solidFill>
                                <a:schemeClr val="bg1"/>
                              </a:solidFill>
                              <a:latin typeface="Cambria Math"/>
                            </a:rPr>
                          </m:ctrlPr>
                        </m:sSubPr>
                        <m:e>
                          <m:r>
                            <a:rPr lang="fr-FR" b="1" i="1" smtClean="0">
                              <a:solidFill>
                                <a:schemeClr val="bg1"/>
                              </a:solidFill>
                              <a:latin typeface="Cambria Math" panose="02040503050406030204" pitchFamily="18" charset="0"/>
                            </a:rPr>
                            <m:t>𝑨</m:t>
                          </m:r>
                        </m:e>
                        <m:sub>
                          <m:r>
                            <a:rPr lang="fr-FR" b="1" i="1" smtClean="0">
                              <a:solidFill>
                                <a:schemeClr val="bg1"/>
                              </a:solidFill>
                              <a:latin typeface="Cambria Math" panose="02040503050406030204" pitchFamily="18" charset="0"/>
                            </a:rPr>
                            <m:t>𝒏</m:t>
                          </m:r>
                        </m:sub>
                      </m:sSub>
                      <m:r>
                        <a:rPr lang="fr-FR" b="1" i="1" smtClean="0">
                          <a:solidFill>
                            <a:schemeClr val="bg1"/>
                          </a:solidFill>
                          <a:latin typeface="Cambria Math" panose="02040503050406030204" pitchFamily="18" charset="0"/>
                        </a:rPr>
                        <m:t>=</m:t>
                      </m:r>
                      <m:r>
                        <a:rPr lang="fr-FR" b="1" i="0" smtClean="0">
                          <a:solidFill>
                            <a:schemeClr val="bg1"/>
                          </a:solidFill>
                          <a:latin typeface="Cambria Math" panose="02040503050406030204" pitchFamily="18" charset="0"/>
                        </a:rPr>
                        <m:t>𝐞𝐱𝐩</m:t>
                      </m:r>
                      <m:d>
                        <m:dPr>
                          <m:ctrlPr>
                            <a:rPr lang="fr-FR" b="1" i="1" smtClean="0">
                              <a:solidFill>
                                <a:schemeClr val="bg1"/>
                              </a:solidFill>
                              <a:latin typeface="Cambria Math"/>
                            </a:rPr>
                          </m:ctrlPr>
                        </m:dPr>
                        <m:e>
                          <m:r>
                            <a:rPr lang="fr-FR" b="1" i="1" smtClean="0">
                              <a:solidFill>
                                <a:schemeClr val="bg1"/>
                              </a:solidFill>
                              <a:latin typeface="Cambria Math" panose="02040503050406030204" pitchFamily="18" charset="0"/>
                            </a:rPr>
                            <m:t>−</m:t>
                          </m:r>
                          <m:r>
                            <a:rPr lang="fr-FR" b="1" i="1" smtClean="0">
                              <a:solidFill>
                                <a:schemeClr val="bg1"/>
                              </a:solidFill>
                              <a:latin typeface="Cambria Math" panose="02040503050406030204" pitchFamily="18" charset="0"/>
                            </a:rPr>
                            <m:t>𝒌</m:t>
                          </m:r>
                          <m:r>
                            <a:rPr lang="fr-FR" b="1" i="1" smtClean="0">
                              <a:solidFill>
                                <a:schemeClr val="bg1"/>
                              </a:solidFill>
                              <a:latin typeface="Cambria Math" panose="02040503050406030204" pitchFamily="18" charset="0"/>
                            </a:rPr>
                            <m:t>.</m:t>
                          </m:r>
                          <m:r>
                            <a:rPr lang="fr-FR" b="1" i="1" smtClean="0">
                              <a:solidFill>
                                <a:schemeClr val="bg1"/>
                              </a:solidFill>
                              <a:latin typeface="Cambria Math" panose="02040503050406030204" pitchFamily="18" charset="0"/>
                            </a:rPr>
                            <m:t>𝑳𝑨</m:t>
                          </m:r>
                          <m:sSub>
                            <m:sSubPr>
                              <m:ctrlPr>
                                <a:rPr lang="fr-FR" b="1" i="1" smtClean="0">
                                  <a:solidFill>
                                    <a:schemeClr val="bg1"/>
                                  </a:solidFill>
                                  <a:latin typeface="Cambria Math"/>
                                </a:rPr>
                              </m:ctrlPr>
                            </m:sSubPr>
                            <m:e>
                              <m:r>
                                <a:rPr lang="fr-FR" b="1" i="1" smtClean="0">
                                  <a:solidFill>
                                    <a:schemeClr val="bg1"/>
                                  </a:solidFill>
                                  <a:latin typeface="Cambria Math" panose="02040503050406030204" pitchFamily="18" charset="0"/>
                                </a:rPr>
                                <m:t>𝑰</m:t>
                              </m:r>
                            </m:e>
                            <m:sub>
                              <m:r>
                                <a:rPr lang="fr-FR" b="1" i="1" smtClean="0">
                                  <a:solidFill>
                                    <a:schemeClr val="bg1"/>
                                  </a:solidFill>
                                  <a:latin typeface="Cambria Math" panose="02040503050406030204" pitchFamily="18" charset="0"/>
                                </a:rPr>
                                <m:t>𝒏</m:t>
                              </m:r>
                            </m:sub>
                          </m:sSub>
                        </m:e>
                      </m:d>
                      <m:r>
                        <a:rPr lang="fr-FR" b="1" i="1" smtClean="0">
                          <a:solidFill>
                            <a:schemeClr val="bg1"/>
                          </a:solidFill>
                          <a:latin typeface="Cambria Math" panose="02040503050406030204" pitchFamily="18" charset="0"/>
                        </a:rPr>
                        <m:t>  </m:t>
                      </m:r>
                    </m:oMath>
                  </m:oMathPara>
                </a14:m>
                <a:endParaRPr lang="en-US" b="1" dirty="0">
                  <a:solidFill>
                    <a:schemeClr val="bg1"/>
                  </a:solidFill>
                </a:endParaRPr>
              </a:p>
            </p:txBody>
          </p:sp>
        </mc:Choice>
        <mc:Fallback>
          <p:sp>
            <p:nvSpPr>
              <p:cNvPr id="66" name="Rectangle 65"/>
              <p:cNvSpPr>
                <a:spLocks noRot="1" noChangeAspect="1" noMove="1" noResize="1" noEditPoints="1" noAdjustHandles="1" noChangeArrowheads="1" noChangeShapeType="1" noTextEdit="1"/>
              </p:cNvSpPr>
              <p:nvPr/>
            </p:nvSpPr>
            <p:spPr>
              <a:xfrm>
                <a:off x="5883401" y="4704852"/>
                <a:ext cx="2468047" cy="369332"/>
              </a:xfrm>
              <a:prstGeom prst="rect">
                <a:avLst/>
              </a:prstGeom>
              <a:blipFill rotWithShape="0">
                <a:blip r:embed="rId7" cstate="print"/>
                <a:stretch>
                  <a:fillRect b="-11667"/>
                </a:stretch>
              </a:blipFill>
            </p:spPr>
            <p:txBody>
              <a:bodyPr/>
              <a:lstStyle/>
              <a:p>
                <a:r>
                  <a:rPr lang="en-US">
                    <a:noFill/>
                  </a:rPr>
                  <a:t> </a:t>
                </a:r>
              </a:p>
            </p:txBody>
          </p:sp>
        </mc:Fallback>
      </mc:AlternateContent>
      <mc:AlternateContent xmlns:mc="http://schemas.openxmlformats.org/markup-compatibility/2006">
        <mc:Choice xmlns="" xmlns:a14="http://schemas.microsoft.com/office/drawing/2010/main" Requires="a14">
          <p:sp>
            <p:nvSpPr>
              <p:cNvPr id="3" name="TextBox 2"/>
              <p:cNvSpPr txBox="1"/>
              <p:nvPr/>
            </p:nvSpPr>
            <p:spPr>
              <a:xfrm>
                <a:off x="5853088" y="5425733"/>
                <a:ext cx="2864062" cy="1200329"/>
              </a:xfrm>
              <a:prstGeom prst="rect">
                <a:avLst/>
              </a:prstGeom>
              <a:noFill/>
            </p:spPr>
            <p:txBody>
              <a:bodyPr wrap="square" rtlCol="0">
                <a:spAutoFit/>
              </a:bodyPr>
              <a:lstStyle/>
              <a:p>
                <a14:m>
                  <m:oMath xmlns:m="http://schemas.openxmlformats.org/officeDocument/2006/math">
                    <m:sSub>
                      <m:sSubPr>
                        <m:ctrlPr>
                          <a:rPr lang="fr-FR" b="1" i="1">
                            <a:solidFill>
                              <a:schemeClr val="bg1"/>
                            </a:solidFill>
                            <a:latin typeface="Cambria Math"/>
                          </a:rPr>
                        </m:ctrlPr>
                      </m:sSubPr>
                      <m:e>
                        <m:r>
                          <a:rPr lang="fr-FR" b="1" i="1">
                            <a:solidFill>
                              <a:schemeClr val="bg1"/>
                            </a:solidFill>
                            <a:latin typeface="Cambria Math" panose="02040503050406030204" pitchFamily="18" charset="0"/>
                          </a:rPr>
                          <m:t>𝑨</m:t>
                        </m:r>
                      </m:e>
                      <m:sub>
                        <m:r>
                          <a:rPr lang="fr-FR" b="1" i="1">
                            <a:solidFill>
                              <a:schemeClr val="bg1"/>
                            </a:solidFill>
                            <a:latin typeface="Cambria Math" panose="02040503050406030204" pitchFamily="18" charset="0"/>
                          </a:rPr>
                          <m:t>𝒏</m:t>
                        </m:r>
                      </m:sub>
                    </m:sSub>
                  </m:oMath>
                </a14:m>
                <a:r>
                  <a:rPr lang="en-US" b="1" dirty="0">
                    <a:solidFill>
                      <a:schemeClr val="bg1"/>
                    </a:solidFill>
                  </a:rPr>
                  <a:t> :</a:t>
                </a:r>
                <a:r>
                  <a:rPr lang="en-US" b="1" dirty="0" smtClean="0">
                    <a:solidFill>
                      <a:schemeClr val="bg1"/>
                    </a:solidFill>
                  </a:rPr>
                  <a:t> </a:t>
                </a:r>
                <a:r>
                  <a:rPr lang="en-US" b="1" dirty="0">
                    <a:solidFill>
                      <a:schemeClr val="bg1"/>
                    </a:solidFill>
                  </a:rPr>
                  <a:t>transmittance </a:t>
                </a:r>
                <a:r>
                  <a:rPr lang="en-US" b="1" dirty="0" err="1">
                    <a:solidFill>
                      <a:schemeClr val="bg1"/>
                    </a:solidFill>
                  </a:rPr>
                  <a:t>directe</a:t>
                </a:r>
                <a:r>
                  <a:rPr lang="en-US" b="1" dirty="0">
                    <a:solidFill>
                      <a:schemeClr val="bg1"/>
                    </a:solidFill>
                  </a:rPr>
                  <a:t> </a:t>
                </a:r>
                <a:endParaRPr lang="en-US" b="1" dirty="0" smtClean="0">
                  <a:solidFill>
                    <a:schemeClr val="bg1"/>
                  </a:solidFill>
                </a:endParaRPr>
              </a:p>
              <a:p>
                <a:r>
                  <a:rPr lang="en-US" b="1" dirty="0" smtClean="0">
                    <a:solidFill>
                      <a:schemeClr val="bg1"/>
                    </a:solidFill>
                  </a:rPr>
                  <a:t>k : coefficient  </a:t>
                </a:r>
                <a:r>
                  <a:rPr lang="en-US" b="1" dirty="0" err="1" smtClean="0">
                    <a:solidFill>
                      <a:schemeClr val="bg1"/>
                    </a:solidFill>
                  </a:rPr>
                  <a:t>d’extinction</a:t>
                </a:r>
                <a:r>
                  <a:rPr lang="en-US" b="1" dirty="0" smtClean="0">
                    <a:solidFill>
                      <a:schemeClr val="bg1"/>
                    </a:solidFill>
                  </a:rPr>
                  <a:t> </a:t>
                </a:r>
                <a:endParaRPr lang="en-US" b="1" dirty="0">
                  <a:solidFill>
                    <a:schemeClr val="bg1"/>
                  </a:solidFill>
                </a:endParaRPr>
              </a:p>
            </p:txBody>
          </p:sp>
        </mc:Choice>
        <mc:Fallback>
          <p:sp>
            <p:nvSpPr>
              <p:cNvPr id="3" name="TextBox 2"/>
              <p:cNvSpPr txBox="1">
                <a:spLocks noRot="1" noChangeAspect="1" noMove="1" noResize="1" noEditPoints="1" noAdjustHandles="1" noChangeArrowheads="1" noChangeShapeType="1" noTextEdit="1"/>
              </p:cNvSpPr>
              <p:nvPr/>
            </p:nvSpPr>
            <p:spPr>
              <a:xfrm>
                <a:off x="5853088" y="5425733"/>
                <a:ext cx="2864062" cy="1200329"/>
              </a:xfrm>
              <a:prstGeom prst="rect">
                <a:avLst/>
              </a:prstGeom>
              <a:blipFill rotWithShape="1">
                <a:blip r:embed="rId8" cstate="print"/>
                <a:stretch>
                  <a:fillRect l="-1702" t="-2538" b="-7107"/>
                </a:stretch>
              </a:blipFill>
            </p:spPr>
            <p:txBody>
              <a:bodyPr/>
              <a:lstStyle/>
              <a:p>
                <a:r>
                  <a:rPr lang="en-US">
                    <a:noFill/>
                  </a:rPr>
                  <a:t> </a:t>
                </a:r>
              </a:p>
            </p:txBody>
          </p:sp>
        </mc:Fallback>
      </mc:AlternateContent>
      <p:sp>
        <p:nvSpPr>
          <p:cNvPr id="63" name="Rectangle 3"/>
          <p:cNvSpPr txBox="1">
            <a:spLocks noChangeArrowheads="1"/>
          </p:cNvSpPr>
          <p:nvPr/>
        </p:nvSpPr>
        <p:spPr bwMode="auto">
          <a:xfrm>
            <a:off x="107504" y="908720"/>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514350" marR="0" lvl="0" indent="-514350" algn="l" defTabSz="449263" rtl="0" eaLnBrk="1" fontAlgn="base" latinLnBrk="0" hangingPunct="1">
              <a:lnSpc>
                <a:spcPct val="90000"/>
              </a:lnSpc>
              <a:spcBef>
                <a:spcPts val="700"/>
              </a:spcBef>
              <a:spcAft>
                <a:spcPct val="0"/>
              </a:spcAft>
              <a:buClr>
                <a:srgbClr val="FF9900"/>
              </a:buClr>
              <a:buSzPct val="130000"/>
              <a:tabLst/>
              <a:defRPr/>
            </a:pPr>
            <a:r>
              <a:rPr lang="fr-FR" sz="2400" b="1"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 </a:t>
            </a:r>
            <a:r>
              <a:rPr lang="fr-FR" sz="2800" b="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Approche variationnelle d’estimation de LAI</a:t>
            </a:r>
          </a:p>
          <a:p>
            <a:pPr marL="514350" indent="-514350" defTabSz="449263" fontAlgn="base">
              <a:lnSpc>
                <a:spcPct val="90000"/>
              </a:lnSpc>
              <a:spcBef>
                <a:spcPts val="700"/>
              </a:spcBef>
              <a:spcAft>
                <a:spcPct val="0"/>
              </a:spcAft>
              <a:buClr>
                <a:srgbClr val="FF9900"/>
              </a:buClr>
              <a:buSzPct val="130000"/>
              <a:defRPr/>
            </a:pPr>
            <a:r>
              <a:rPr lang="fr-FR" sz="2000" kern="0" dirty="0" smtClean="0">
                <a:effectLst>
                  <a:outerShdw blurRad="38100" dist="38100" dir="2700000" algn="tl">
                    <a:srgbClr val="C0C0C0"/>
                  </a:outerShdw>
                </a:effectLst>
                <a:latin typeface="Times New Roman" pitchFamily="18" charset="0"/>
                <a:cs typeface="Times New Roman" pitchFamily="18" charset="0"/>
              </a:rPr>
              <a:t>Approche de transfert radiatif inverse </a:t>
            </a:r>
            <a:r>
              <a:rPr lang="fr-FR" sz="2000" kern="0" dirty="0" err="1" smtClean="0">
                <a:effectLst>
                  <a:outerShdw blurRad="38100" dist="38100" dir="2700000" algn="tl">
                    <a:srgbClr val="C0C0C0"/>
                  </a:outerShdw>
                </a:effectLst>
                <a:latin typeface="Times New Roman" pitchFamily="18" charset="0"/>
                <a:cs typeface="Times New Roman" pitchFamily="18" charset="0"/>
              </a:rPr>
              <a:t>bayésienne</a:t>
            </a:r>
            <a:r>
              <a:rPr lang="fr-FR" sz="2000" kern="0" dirty="0" smtClean="0">
                <a:effectLst>
                  <a:outerShdw blurRad="38100" dist="38100" dir="2700000" algn="tl">
                    <a:srgbClr val="C0C0C0"/>
                  </a:outerShdw>
                </a:effectLst>
                <a:latin typeface="Times New Roman" pitchFamily="18" charset="0"/>
                <a:cs typeface="Times New Roman" pitchFamily="18" charset="0"/>
              </a:rPr>
              <a:t> qui estime le LAI pour chaque écho disponible</a:t>
            </a:r>
          </a:p>
          <a:p>
            <a:pPr marL="514350" marR="0" lvl="0" indent="-514350" algn="l" defTabSz="449263" rtl="0" eaLnBrk="1" fontAlgn="base" latinLnBrk="0" hangingPunct="1">
              <a:lnSpc>
                <a:spcPct val="90000"/>
              </a:lnSpc>
              <a:spcBef>
                <a:spcPts val="700"/>
              </a:spcBef>
              <a:spcAft>
                <a:spcPct val="0"/>
              </a:spcAft>
              <a:buClr>
                <a:srgbClr val="FF9900"/>
              </a:buClr>
              <a:buSzPct val="130000"/>
              <a:tabLst/>
              <a:defRPr/>
            </a:pPr>
            <a:r>
              <a:rPr kumimoji="0" lang="fr-FR" sz="3000" b="1" i="1" u="none" strike="noStrike" kern="0" cap="none" spc="0" normalizeH="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rPr>
              <a:t>     </a:t>
            </a:r>
          </a:p>
          <a:p>
            <a:pPr marL="514350" marR="0" lvl="0" indent="-514350" algn="l" defTabSz="449263" rtl="0" eaLnBrk="1" fontAlgn="base" latinLnBrk="0" hangingPunct="1">
              <a:lnSpc>
                <a:spcPct val="90000"/>
              </a:lnSpc>
              <a:spcBef>
                <a:spcPts val="700"/>
              </a:spcBef>
              <a:spcAft>
                <a:spcPct val="0"/>
              </a:spcAft>
              <a:buClr>
                <a:srgbClr val="FF9900"/>
              </a:buClr>
              <a:buSzPct val="130000"/>
              <a:tabLst/>
              <a:defRPr/>
            </a:pPr>
            <a:endParaRPr kumimoji="0" lang="fr-FR" sz="3000" b="1" i="1" u="none" strike="noStrike" kern="0" cap="none" spc="0" normalizeH="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514350" marR="0" lvl="0" indent="-514350" algn="l" defTabSz="449263" rtl="0" eaLnBrk="1" fontAlgn="base" latinLnBrk="0" hangingPunct="1">
              <a:lnSpc>
                <a:spcPct val="90000"/>
              </a:lnSpc>
              <a:spcBef>
                <a:spcPts val="700"/>
              </a:spcBef>
              <a:spcAft>
                <a:spcPct val="0"/>
              </a:spcAft>
              <a:buClr>
                <a:srgbClr val="FF9900"/>
              </a:buClr>
              <a:buSzPct val="130000"/>
              <a:tabLst/>
              <a:defRPr/>
            </a:pPr>
            <a:endParaRPr kumimoji="0" lang="fr-FR" sz="3000" b="1" i="1" u="none" strike="noStrike" kern="0" cap="none" spc="0" normalizeH="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514350" marR="0" lvl="0" indent="-514350" algn="l" defTabSz="449263" rtl="0" eaLnBrk="1" fontAlgn="base" latinLnBrk="0" hangingPunct="1">
              <a:lnSpc>
                <a:spcPct val="90000"/>
              </a:lnSpc>
              <a:spcBef>
                <a:spcPts val="700"/>
              </a:spcBef>
              <a:spcAft>
                <a:spcPct val="0"/>
              </a:spcAft>
              <a:buClr>
                <a:srgbClr val="FF9900"/>
              </a:buClr>
              <a:buSzPct val="130000"/>
              <a:tabLst/>
              <a:defRPr/>
            </a:pPr>
            <a:endParaRPr kumimoji="0" lang="fr-FR" sz="3000" b="1" i="1" u="none" strike="noStrike" kern="0" cap="none" spc="0" normalizeH="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endParaRPr kumimoji="0" lang="fr-FR" sz="2800" b="0" i="0" u="none" strike="noStrike" kern="0" cap="none" spc="0" normalizeH="0" baseline="0" noProof="0" dirty="0" smtClean="0">
              <a:ln>
                <a:noFill/>
              </a:ln>
              <a:solidFill>
                <a:srgbClr val="000099"/>
              </a:solidFill>
              <a:effectLst/>
              <a:uLnTx/>
              <a:uFillTx/>
              <a:latin typeface="Arial"/>
              <a:ea typeface="+mn-ea"/>
              <a:cs typeface="Lucida Sans Unicode"/>
            </a:endParaRPr>
          </a:p>
          <a:p>
            <a:pPr marL="341313" lvl="0" indent="-341313" defTabSz="449263" fontAlgn="base">
              <a:lnSpc>
                <a:spcPct val="90000"/>
              </a:lnSpc>
              <a:spcBef>
                <a:spcPts val="700"/>
              </a:spcBef>
              <a:spcAft>
                <a:spcPct val="0"/>
              </a:spcAft>
              <a:buClr>
                <a:srgbClr val="FF9900"/>
              </a:buClr>
              <a:buSzPct val="130000"/>
            </a:pPr>
            <a:r>
              <a:rPr lang="fr-FR" sz="2800" kern="0" noProof="0" dirty="0" smtClean="0">
                <a:solidFill>
                  <a:srgbClr val="000099"/>
                </a:solidFill>
                <a:latin typeface="Arial"/>
                <a:cs typeface="Lucida Sans Unicode"/>
              </a:rPr>
              <a:t> </a:t>
            </a:r>
            <a:endParaRPr kumimoji="0" lang="fr-FR" sz="2800" b="0" i="0" u="none" strike="noStrike" kern="0" cap="none" spc="0" normalizeH="0" baseline="0" noProof="0" dirty="0" smtClean="0">
              <a:ln>
                <a:noFill/>
              </a:ln>
              <a:solidFill>
                <a:srgbClr val="000099"/>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54"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Méthodologie d’inversion des formes d’ondes LiDAR</a:t>
            </a:r>
          </a:p>
        </p:txBody>
      </p:sp>
    </p:spTree>
    <p:extLst>
      <p:ext uri="{BB962C8B-B14F-4D97-AF65-F5344CB8AC3E}">
        <p14:creationId xmlns="" xmlns:p14="http://schemas.microsoft.com/office/powerpoint/2010/main" val="189230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0" nodeType="afterEffect">
                                  <p:stCondLst>
                                    <p:cond delay="250"/>
                                  </p:stCondLst>
                                  <p:childTnLst>
                                    <p:set>
                                      <p:cBhvr>
                                        <p:cTn id="45" dur="1" fill="hold">
                                          <p:stCondLst>
                                            <p:cond delay="0"/>
                                          </p:stCondLst>
                                        </p:cTn>
                                        <p:tgtEl>
                                          <p:spTgt spid="41"/>
                                        </p:tgtEl>
                                        <p:attrNameLst>
                                          <p:attrName>style.visibility</p:attrName>
                                        </p:attrNameLst>
                                      </p:cBhvr>
                                      <p:to>
                                        <p:strVal val="visible"/>
                                      </p:to>
                                    </p:set>
                                  </p:childTnLst>
                                </p:cTn>
                              </p:par>
                            </p:childTnLst>
                          </p:cTn>
                        </p:par>
                        <p:par>
                          <p:cTn id="46" fill="hold">
                            <p:stCondLst>
                              <p:cond delay="250"/>
                            </p:stCondLst>
                            <p:childTnLst>
                              <p:par>
                                <p:cTn id="47" presetID="1" presetClass="entr" presetSubtype="0" fill="hold" grpId="0" nodeType="afterEffect">
                                  <p:stCondLst>
                                    <p:cond delay="250"/>
                                  </p:stCondLst>
                                  <p:childTnLst>
                                    <p:set>
                                      <p:cBhvr>
                                        <p:cTn id="48" dur="1" fill="hold">
                                          <p:stCondLst>
                                            <p:cond delay="0"/>
                                          </p:stCondLst>
                                        </p:cTn>
                                        <p:tgtEl>
                                          <p:spTgt spid="44"/>
                                        </p:tgtEl>
                                        <p:attrNameLst>
                                          <p:attrName>style.visibility</p:attrName>
                                        </p:attrNameLst>
                                      </p:cBhvr>
                                      <p:to>
                                        <p:strVal val="visible"/>
                                      </p:to>
                                    </p:set>
                                  </p:childTnLst>
                                </p:cTn>
                              </p:par>
                            </p:childTnLst>
                          </p:cTn>
                        </p:par>
                        <p:par>
                          <p:cTn id="49" fill="hold">
                            <p:stCondLst>
                              <p:cond delay="500"/>
                            </p:stCondLst>
                            <p:childTnLst>
                              <p:par>
                                <p:cTn id="50" presetID="1" presetClass="entr" presetSubtype="0" fill="hold" grpId="0" nodeType="afterEffect">
                                  <p:stCondLst>
                                    <p:cond delay="250"/>
                                  </p:stCondLst>
                                  <p:childTnLst>
                                    <p:set>
                                      <p:cBhvr>
                                        <p:cTn id="51" dur="1" fill="hold">
                                          <p:stCondLst>
                                            <p:cond delay="0"/>
                                          </p:stCondLst>
                                        </p:cTn>
                                        <p:tgtEl>
                                          <p:spTgt spid="45"/>
                                        </p:tgtEl>
                                        <p:attrNameLst>
                                          <p:attrName>style.visibility</p:attrName>
                                        </p:attrNameLst>
                                      </p:cBhvr>
                                      <p:to>
                                        <p:strVal val="visible"/>
                                      </p:to>
                                    </p:set>
                                  </p:childTnLst>
                                </p:cTn>
                              </p:par>
                            </p:childTnLst>
                          </p:cTn>
                        </p:par>
                        <p:par>
                          <p:cTn id="52" fill="hold">
                            <p:stCondLst>
                              <p:cond delay="750"/>
                            </p:stCondLst>
                            <p:childTnLst>
                              <p:par>
                                <p:cTn id="53" presetID="1" presetClass="entr" presetSubtype="0" fill="hold" grpId="0" nodeType="afterEffect">
                                  <p:stCondLst>
                                    <p:cond delay="250"/>
                                  </p:stCondLst>
                                  <p:childTnLst>
                                    <p:set>
                                      <p:cBhvr>
                                        <p:cTn id="54" dur="1" fill="hold">
                                          <p:stCondLst>
                                            <p:cond delay="0"/>
                                          </p:stCondLst>
                                        </p:cTn>
                                        <p:tgtEl>
                                          <p:spTgt spid="46"/>
                                        </p:tgtEl>
                                        <p:attrNameLst>
                                          <p:attrName>style.visibility</p:attrName>
                                        </p:attrNameLst>
                                      </p:cBhvr>
                                      <p:to>
                                        <p:strVal val="visible"/>
                                      </p:to>
                                    </p:set>
                                  </p:childTnLst>
                                </p:cTn>
                              </p:par>
                            </p:childTnLst>
                          </p:cTn>
                        </p:par>
                        <p:par>
                          <p:cTn id="55" fill="hold">
                            <p:stCondLst>
                              <p:cond delay="1000"/>
                            </p:stCondLst>
                            <p:childTnLst>
                              <p:par>
                                <p:cTn id="56" presetID="1" presetClass="entr" presetSubtype="0" fill="hold" grpId="0" nodeType="afterEffect">
                                  <p:stCondLst>
                                    <p:cond delay="250"/>
                                  </p:stCondLst>
                                  <p:childTnLst>
                                    <p:set>
                                      <p:cBhvr>
                                        <p:cTn id="57" dur="1" fill="hold">
                                          <p:stCondLst>
                                            <p:cond delay="0"/>
                                          </p:stCondLst>
                                        </p:cTn>
                                        <p:tgtEl>
                                          <p:spTgt spid="47"/>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61"/>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grpId="0" nodeType="afterEffect">
                                  <p:stCondLst>
                                    <p:cond delay="0"/>
                                  </p:stCondLst>
                                  <p:childTnLst>
                                    <p:set>
                                      <p:cBhvr>
                                        <p:cTn id="68" dur="1" fill="hold">
                                          <p:stCondLst>
                                            <p:cond delay="249"/>
                                          </p:stCondLst>
                                        </p:cTn>
                                        <p:tgtEl>
                                          <p:spTgt spid="48"/>
                                        </p:tgtEl>
                                        <p:attrNameLst>
                                          <p:attrName>style.visibility</p:attrName>
                                        </p:attrNameLst>
                                      </p:cBhvr>
                                      <p:to>
                                        <p:strVal val="visible"/>
                                      </p:to>
                                    </p:set>
                                  </p:childTnLst>
                                </p:cTn>
                              </p:par>
                            </p:childTnLst>
                          </p:cTn>
                        </p:par>
                        <p:par>
                          <p:cTn id="69" fill="hold">
                            <p:stCondLst>
                              <p:cond delay="250"/>
                            </p:stCondLst>
                            <p:childTnLst>
                              <p:par>
                                <p:cTn id="70" presetID="1" presetClass="entr" presetSubtype="0" fill="hold" grpId="0" nodeType="afterEffect">
                                  <p:stCondLst>
                                    <p:cond delay="0"/>
                                  </p:stCondLst>
                                  <p:childTnLst>
                                    <p:set>
                                      <p:cBhvr>
                                        <p:cTn id="71" dur="1" fill="hold">
                                          <p:stCondLst>
                                            <p:cond delay="249"/>
                                          </p:stCondLst>
                                        </p:cTn>
                                        <p:tgtEl>
                                          <p:spTgt spid="49"/>
                                        </p:tgtEl>
                                        <p:attrNameLst>
                                          <p:attrName>style.visibility</p:attrName>
                                        </p:attrNameLst>
                                      </p:cBhvr>
                                      <p:to>
                                        <p:strVal val="visible"/>
                                      </p:to>
                                    </p:set>
                                  </p:childTnLst>
                                </p:cTn>
                              </p:par>
                            </p:childTnLst>
                          </p:cTn>
                        </p:par>
                        <p:par>
                          <p:cTn id="72" fill="hold">
                            <p:stCondLst>
                              <p:cond delay="500"/>
                            </p:stCondLst>
                            <p:childTnLst>
                              <p:par>
                                <p:cTn id="73" presetID="1" presetClass="entr" presetSubtype="0" fill="hold" grpId="0" nodeType="afterEffect">
                                  <p:stCondLst>
                                    <p:cond delay="0"/>
                                  </p:stCondLst>
                                  <p:childTnLst>
                                    <p:set>
                                      <p:cBhvr>
                                        <p:cTn id="74" dur="1" fill="hold">
                                          <p:stCondLst>
                                            <p:cond delay="249"/>
                                          </p:stCondLst>
                                        </p:cTn>
                                        <p:tgtEl>
                                          <p:spTgt spid="50"/>
                                        </p:tgtEl>
                                        <p:attrNameLst>
                                          <p:attrName>style.visibility</p:attrName>
                                        </p:attrNameLst>
                                      </p:cBhvr>
                                      <p:to>
                                        <p:strVal val="visible"/>
                                      </p:to>
                                    </p:set>
                                  </p:childTnLst>
                                </p:cTn>
                              </p:par>
                            </p:childTnLst>
                          </p:cTn>
                        </p:par>
                        <p:par>
                          <p:cTn id="75" fill="hold">
                            <p:stCondLst>
                              <p:cond delay="750"/>
                            </p:stCondLst>
                            <p:childTnLst>
                              <p:par>
                                <p:cTn id="76" presetID="1" presetClass="entr" presetSubtype="0" fill="hold" grpId="0" nodeType="afterEffect">
                                  <p:stCondLst>
                                    <p:cond delay="0"/>
                                  </p:stCondLst>
                                  <p:childTnLst>
                                    <p:set>
                                      <p:cBhvr>
                                        <p:cTn id="77" dur="1" fill="hold">
                                          <p:stCondLst>
                                            <p:cond delay="249"/>
                                          </p:stCondLst>
                                        </p:cTn>
                                        <p:tgtEl>
                                          <p:spTgt spid="51"/>
                                        </p:tgtEl>
                                        <p:attrNameLst>
                                          <p:attrName>style.visibility</p:attrName>
                                        </p:attrNameLst>
                                      </p:cBhvr>
                                      <p:to>
                                        <p:strVal val="visible"/>
                                      </p:to>
                                    </p:set>
                                  </p:childTnLst>
                                </p:cTn>
                              </p:par>
                            </p:childTnLst>
                          </p:cTn>
                        </p:par>
                        <p:par>
                          <p:cTn id="78" fill="hold">
                            <p:stCondLst>
                              <p:cond delay="1000"/>
                            </p:stCondLst>
                            <p:childTnLst>
                              <p:par>
                                <p:cTn id="79" presetID="1" presetClass="entr" presetSubtype="0" fill="hold" grpId="0" nodeType="afterEffect">
                                  <p:stCondLst>
                                    <p:cond delay="0"/>
                                  </p:stCondLst>
                                  <p:childTnLst>
                                    <p:set>
                                      <p:cBhvr>
                                        <p:cTn id="80" dur="1" fill="hold">
                                          <p:stCondLst>
                                            <p:cond delay="249"/>
                                          </p:stCondLst>
                                        </p:cTn>
                                        <p:tgtEl>
                                          <p:spTgt spid="52"/>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53">
                                            <p:txEl>
                                              <p:pRg st="0" end="0"/>
                                            </p:txEl>
                                          </p:spTgt>
                                        </p:tgtEl>
                                        <p:attrNameLst>
                                          <p:attrName>style.visibility</p:attrName>
                                        </p:attrNameLst>
                                      </p:cBhvr>
                                      <p:to>
                                        <p:strVal val="visible"/>
                                      </p:to>
                                    </p:set>
                                    <p:animEffect transition="in" filter="wipe(left)">
                                      <p:cBhvr>
                                        <p:cTn id="85" dur="250"/>
                                        <p:tgtEl>
                                          <p:spTgt spid="53">
                                            <p:txEl>
                                              <p:pRg st="0" end="0"/>
                                            </p:txEl>
                                          </p:spTgt>
                                        </p:tgtEl>
                                      </p:cBhvr>
                                    </p:animEffect>
                                  </p:childTnLst>
                                </p:cTn>
                              </p:par>
                            </p:childTnLst>
                          </p:cTn>
                        </p:par>
                        <p:par>
                          <p:cTn id="86" fill="hold">
                            <p:stCondLst>
                              <p:cond delay="250"/>
                            </p:stCondLst>
                            <p:childTnLst>
                              <p:par>
                                <p:cTn id="87" presetID="22" presetClass="entr" presetSubtype="8" fill="hold" grpId="0" nodeType="afterEffect">
                                  <p:stCondLst>
                                    <p:cond delay="250"/>
                                  </p:stCondLst>
                                  <p:childTnLst>
                                    <p:set>
                                      <p:cBhvr>
                                        <p:cTn id="88" dur="1" fill="hold">
                                          <p:stCondLst>
                                            <p:cond delay="0"/>
                                          </p:stCondLst>
                                        </p:cTn>
                                        <p:tgtEl>
                                          <p:spTgt spid="53">
                                            <p:txEl>
                                              <p:pRg st="1" end="1"/>
                                            </p:txEl>
                                          </p:spTgt>
                                        </p:tgtEl>
                                        <p:attrNameLst>
                                          <p:attrName>style.visibility</p:attrName>
                                        </p:attrNameLst>
                                      </p:cBhvr>
                                      <p:to>
                                        <p:strVal val="visible"/>
                                      </p:to>
                                    </p:set>
                                    <p:animEffect transition="in" filter="wipe(left)">
                                      <p:cBhvr>
                                        <p:cTn id="89" dur="500"/>
                                        <p:tgtEl>
                                          <p:spTgt spid="53">
                                            <p:txEl>
                                              <p:pRg st="1" end="1"/>
                                            </p:txEl>
                                          </p:spTgt>
                                        </p:tgtEl>
                                      </p:cBhvr>
                                    </p:animEffect>
                                  </p:childTnLst>
                                </p:cTn>
                              </p:par>
                            </p:childTnLst>
                          </p:cTn>
                        </p:par>
                        <p:par>
                          <p:cTn id="90" fill="hold">
                            <p:stCondLst>
                              <p:cond delay="1000"/>
                            </p:stCondLst>
                            <p:childTnLst>
                              <p:par>
                                <p:cTn id="91" presetID="22" presetClass="entr" presetSubtype="8" fill="hold" grpId="0" nodeType="afterEffect">
                                  <p:stCondLst>
                                    <p:cond delay="250"/>
                                  </p:stCondLst>
                                  <p:childTnLst>
                                    <p:set>
                                      <p:cBhvr>
                                        <p:cTn id="92" dur="1" fill="hold">
                                          <p:stCondLst>
                                            <p:cond delay="0"/>
                                          </p:stCondLst>
                                        </p:cTn>
                                        <p:tgtEl>
                                          <p:spTgt spid="64"/>
                                        </p:tgtEl>
                                        <p:attrNameLst>
                                          <p:attrName>style.visibility</p:attrName>
                                        </p:attrNameLst>
                                      </p:cBhvr>
                                      <p:to>
                                        <p:strVal val="visible"/>
                                      </p:to>
                                    </p:set>
                                    <p:animEffect transition="in" filter="wipe(left)">
                                      <p:cBhvr>
                                        <p:cTn id="93" dur="500"/>
                                        <p:tgtEl>
                                          <p:spTgt spid="64"/>
                                        </p:tgtEl>
                                      </p:cBhvr>
                                    </p:animEffect>
                                  </p:childTnLst>
                                </p:cTn>
                              </p:par>
                            </p:childTnLst>
                          </p:cTn>
                        </p:par>
                        <p:par>
                          <p:cTn id="94" fill="hold">
                            <p:stCondLst>
                              <p:cond delay="1750"/>
                            </p:stCondLst>
                            <p:childTnLst>
                              <p:par>
                                <p:cTn id="95" presetID="22" presetClass="entr" presetSubtype="8" fill="hold" grpId="0" nodeType="afterEffect">
                                  <p:stCondLst>
                                    <p:cond delay="250"/>
                                  </p:stCondLst>
                                  <p:childTnLst>
                                    <p:set>
                                      <p:cBhvr>
                                        <p:cTn id="96" dur="1" fill="hold">
                                          <p:stCondLst>
                                            <p:cond delay="0"/>
                                          </p:stCondLst>
                                        </p:cTn>
                                        <p:tgtEl>
                                          <p:spTgt spid="65"/>
                                        </p:tgtEl>
                                        <p:attrNameLst>
                                          <p:attrName>style.visibility</p:attrName>
                                        </p:attrNameLst>
                                      </p:cBhvr>
                                      <p:to>
                                        <p:strVal val="visible"/>
                                      </p:to>
                                    </p:set>
                                    <p:animEffect transition="in" filter="wipe(left)">
                                      <p:cBhvr>
                                        <p:cTn id="97" dur="500"/>
                                        <p:tgtEl>
                                          <p:spTgt spid="65"/>
                                        </p:tgtEl>
                                      </p:cBhvr>
                                    </p:animEffect>
                                  </p:childTnLst>
                                </p:cTn>
                              </p:par>
                            </p:childTnLst>
                          </p:cTn>
                        </p:par>
                        <p:par>
                          <p:cTn id="98" fill="hold">
                            <p:stCondLst>
                              <p:cond delay="2500"/>
                            </p:stCondLst>
                            <p:childTnLst>
                              <p:par>
                                <p:cTn id="99" presetID="22" presetClass="entr" presetSubtype="8" fill="hold" grpId="0" nodeType="afterEffect">
                                  <p:stCondLst>
                                    <p:cond delay="250"/>
                                  </p:stCondLst>
                                  <p:childTnLst>
                                    <p:set>
                                      <p:cBhvr>
                                        <p:cTn id="100" dur="1" fill="hold">
                                          <p:stCondLst>
                                            <p:cond delay="0"/>
                                          </p:stCondLst>
                                        </p:cTn>
                                        <p:tgtEl>
                                          <p:spTgt spid="66"/>
                                        </p:tgtEl>
                                        <p:attrNameLst>
                                          <p:attrName>style.visibility</p:attrName>
                                        </p:attrNameLst>
                                      </p:cBhvr>
                                      <p:to>
                                        <p:strVal val="visible"/>
                                      </p:to>
                                    </p:set>
                                    <p:animEffect transition="in" filter="wipe(left)">
                                      <p:cBhvr>
                                        <p:cTn id="101" dur="500"/>
                                        <p:tgtEl>
                                          <p:spTgt spid="66"/>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grpId="0" nodeType="clickEffect">
                                  <p:stCondLst>
                                    <p:cond delay="0"/>
                                  </p:stCondLst>
                                  <p:childTnLst>
                                    <p:set>
                                      <p:cBhvr>
                                        <p:cTn id="105" dur="1" fill="hold">
                                          <p:stCondLst>
                                            <p:cond delay="0"/>
                                          </p:stCondLst>
                                        </p:cTn>
                                        <p:tgtEl>
                                          <p:spTgt spid="3"/>
                                        </p:tgtEl>
                                        <p:attrNameLst>
                                          <p:attrName>style.visibility</p:attrName>
                                        </p:attrNameLst>
                                      </p:cBhvr>
                                      <p:to>
                                        <p:strVal val="visible"/>
                                      </p:to>
                                    </p:set>
                                    <p:animEffect transition="in" filter="wipe(down)">
                                      <p:cBhvr>
                                        <p:cTn id="10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animBg="1"/>
      <p:bldP spid="43" grpId="0"/>
      <p:bldP spid="61" grpId="0" animBg="1"/>
      <p:bldP spid="41" grpId="0"/>
      <p:bldP spid="44" grpId="0"/>
      <p:bldP spid="45" grpId="0"/>
      <p:bldP spid="46" grpId="0"/>
      <p:bldP spid="47" grpId="0"/>
      <p:bldP spid="48" grpId="0"/>
      <p:bldP spid="49" grpId="0"/>
      <p:bldP spid="50" grpId="0"/>
      <p:bldP spid="51" grpId="0"/>
      <p:bldP spid="52" grpId="0"/>
      <p:bldP spid="53" grpId="0" build="p"/>
      <p:bldP spid="64" grpId="0" animBg="1"/>
      <p:bldP spid="65" grpId="0" animBg="1"/>
      <p:bldP spid="66" grpId="0" animBg="1"/>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5" name="ZoneTexte 4"/>
              <p:cNvSpPr txBox="1"/>
              <p:nvPr/>
            </p:nvSpPr>
            <p:spPr>
              <a:xfrm>
                <a:off x="609600" y="2057400"/>
                <a:ext cx="2802306" cy="7791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FR" sz="2400" b="0" i="1" smtClean="0">
                              <a:latin typeface="Cambria Math"/>
                            </a:rPr>
                          </m:ctrlPr>
                        </m:sSubPr>
                        <m:e>
                          <m:r>
                            <a:rPr lang="fr-FR" sz="2400" b="0" i="1" smtClean="0">
                              <a:latin typeface="Cambria Math" panose="02040503050406030204" pitchFamily="18" charset="0"/>
                            </a:rPr>
                            <m:t>𝑅</m:t>
                          </m:r>
                        </m:e>
                        <m:sub>
                          <m:r>
                            <a:rPr lang="fr-FR" sz="2400" b="0" i="1" smtClean="0">
                              <a:latin typeface="Cambria Math" panose="02040503050406030204" pitchFamily="18" charset="0"/>
                            </a:rPr>
                            <m:t>𝑛</m:t>
                          </m:r>
                        </m:sub>
                      </m:sSub>
                      <m:r>
                        <a:rPr lang="fr-FR" sz="2400" b="0" i="1" smtClean="0">
                          <a:latin typeface="Cambria Math" panose="02040503050406030204" pitchFamily="18" charset="0"/>
                        </a:rPr>
                        <m:t>=</m:t>
                      </m:r>
                      <m:f>
                        <m:fPr>
                          <m:ctrlPr>
                            <a:rPr lang="fr-FR" sz="2400" i="1">
                              <a:latin typeface="Cambria Math"/>
                            </a:rPr>
                          </m:ctrlPr>
                        </m:fPr>
                        <m:num>
                          <m:sSub>
                            <m:sSubPr>
                              <m:ctrlPr>
                                <a:rPr lang="fr-FR" sz="2400" i="1">
                                  <a:latin typeface="Cambria Math"/>
                                </a:rPr>
                              </m:ctrlPr>
                            </m:sSubPr>
                            <m:e>
                              <m:r>
                                <a:rPr lang="fr-FR" sz="2400" i="1">
                                  <a:latin typeface="Cambria Math" panose="02040503050406030204" pitchFamily="18" charset="0"/>
                                </a:rPr>
                                <m:t>𝐴</m:t>
                              </m:r>
                            </m:e>
                            <m:sub>
                              <m:r>
                                <a:rPr lang="fr-FR" sz="2400" b="0" i="1" smtClean="0">
                                  <a:latin typeface="Cambria Math" panose="02040503050406030204" pitchFamily="18" charset="0"/>
                                </a:rPr>
                                <m:t>𝑛</m:t>
                              </m:r>
                            </m:sub>
                          </m:sSub>
                          <m:r>
                            <a:rPr lang="fr-FR" sz="2400" i="1">
                              <a:latin typeface="Cambria Math" panose="02040503050406030204" pitchFamily="18" charset="0"/>
                            </a:rPr>
                            <m:t>.</m:t>
                          </m:r>
                          <m:d>
                            <m:dPr>
                              <m:ctrlPr>
                                <a:rPr lang="fr-FR" sz="2400" i="1">
                                  <a:latin typeface="Cambria Math"/>
                                </a:rPr>
                              </m:ctrlPr>
                            </m:dPr>
                            <m:e>
                              <m:r>
                                <a:rPr lang="fr-FR" sz="2400" i="1">
                                  <a:latin typeface="Cambria Math" panose="02040503050406030204" pitchFamily="18" charset="0"/>
                                </a:rPr>
                                <m:t>1−</m:t>
                              </m:r>
                              <m:sSub>
                                <m:sSubPr>
                                  <m:ctrlPr>
                                    <a:rPr lang="fr-FR" sz="2400" i="1">
                                      <a:latin typeface="Cambria Math"/>
                                    </a:rPr>
                                  </m:ctrlPr>
                                </m:sSubPr>
                                <m:e>
                                  <m:r>
                                    <a:rPr lang="fr-FR" sz="2400" i="1">
                                      <a:latin typeface="Cambria Math" panose="02040503050406030204" pitchFamily="18" charset="0"/>
                                    </a:rPr>
                                    <m:t>𝐴</m:t>
                                  </m:r>
                                </m:e>
                                <m:sub>
                                  <m:r>
                                    <a:rPr lang="fr-FR" sz="2400" b="0" i="1" smtClean="0">
                                      <a:latin typeface="Cambria Math" panose="02040503050406030204" pitchFamily="18" charset="0"/>
                                    </a:rPr>
                                    <m:t>𝑛</m:t>
                                  </m:r>
                                  <m:r>
                                    <a:rPr lang="fr-FR" sz="2400" i="1">
                                      <a:latin typeface="Cambria Math" panose="02040503050406030204" pitchFamily="18" charset="0"/>
                                    </a:rPr>
                                    <m:t>+1 </m:t>
                                  </m:r>
                                </m:sub>
                              </m:sSub>
                            </m:e>
                          </m:d>
                        </m:num>
                        <m:den>
                          <m:r>
                            <a:rPr lang="fr-FR" sz="2400" i="1">
                              <a:latin typeface="Cambria Math" panose="02040503050406030204" pitchFamily="18" charset="0"/>
                            </a:rPr>
                            <m:t>1−</m:t>
                          </m:r>
                          <m:sSub>
                            <m:sSubPr>
                              <m:ctrlPr>
                                <a:rPr lang="fr-FR" sz="2400" i="1">
                                  <a:latin typeface="Cambria Math"/>
                                </a:rPr>
                              </m:ctrlPr>
                            </m:sSubPr>
                            <m:e>
                              <m:r>
                                <a:rPr lang="fr-FR" sz="2400" i="1">
                                  <a:latin typeface="Cambria Math" panose="02040503050406030204" pitchFamily="18" charset="0"/>
                                </a:rPr>
                                <m:t>𝐴</m:t>
                              </m:r>
                            </m:e>
                            <m:sub>
                              <m:r>
                                <a:rPr lang="fr-FR" sz="2400" b="0" i="1" smtClean="0">
                                  <a:latin typeface="Cambria Math" panose="02040503050406030204" pitchFamily="18" charset="0"/>
                                </a:rPr>
                                <m:t>𝑛</m:t>
                              </m:r>
                            </m:sub>
                          </m:sSub>
                        </m:den>
                      </m:f>
                    </m:oMath>
                  </m:oMathPara>
                </a14:m>
                <a:endParaRPr lang="en-US" sz="2400" dirty="0"/>
              </a:p>
            </p:txBody>
          </p:sp>
        </mc:Choice>
        <mc:Fallback>
          <p:sp>
            <p:nvSpPr>
              <p:cNvPr id="5" name="ZoneTexte 4"/>
              <p:cNvSpPr txBox="1">
                <a:spLocks noRot="1" noChangeAspect="1" noMove="1" noResize="1" noEditPoints="1" noAdjustHandles="1" noChangeArrowheads="1" noChangeShapeType="1" noTextEdit="1"/>
              </p:cNvSpPr>
              <p:nvPr/>
            </p:nvSpPr>
            <p:spPr>
              <a:xfrm>
                <a:off x="609600" y="2057400"/>
                <a:ext cx="2802306" cy="779188"/>
              </a:xfrm>
              <a:prstGeom prst="rect">
                <a:avLst/>
              </a:prstGeom>
              <a:blipFill rotWithShape="1">
                <a:blip r:embed="rId3" cstate="print"/>
                <a:stretch>
                  <a:fillRect/>
                </a:stretch>
              </a:blipFill>
            </p:spPr>
            <p:txBody>
              <a:bodyPr/>
              <a:lstStyle/>
              <a:p>
                <a:r>
                  <a:rPr lang="en-US">
                    <a:noFill/>
                  </a:rPr>
                  <a:t> </a:t>
                </a:r>
              </a:p>
            </p:txBody>
          </p:sp>
        </mc:Fallback>
      </mc:AlternateContent>
      <p:sp>
        <p:nvSpPr>
          <p:cNvPr id="6" name="Flèche droite 5"/>
          <p:cNvSpPr/>
          <p:nvPr/>
        </p:nvSpPr>
        <p:spPr>
          <a:xfrm>
            <a:off x="3581400" y="2311563"/>
            <a:ext cx="288032"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mc:AlternateContent xmlns:mc="http://schemas.openxmlformats.org/markup-compatibility/2006">
        <mc:Choice xmlns="" xmlns:a14="http://schemas.microsoft.com/office/drawing/2010/main" Requires="a14">
          <p:sp>
            <p:nvSpPr>
              <p:cNvPr id="7" name="ZoneTexte 6"/>
              <p:cNvSpPr txBox="1"/>
              <p:nvPr/>
            </p:nvSpPr>
            <p:spPr>
              <a:xfrm>
                <a:off x="4114800" y="2209800"/>
                <a:ext cx="119276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FR" sz="2400" i="1" smtClean="0">
                              <a:latin typeface="Cambria Math"/>
                            </a:rPr>
                          </m:ctrlPr>
                        </m:sSubPr>
                        <m:e>
                          <m:r>
                            <a:rPr lang="fr-FR" sz="2400" i="1">
                              <a:latin typeface="Cambria Math" panose="02040503050406030204" pitchFamily="18" charset="0"/>
                            </a:rPr>
                            <m:t>𝐴</m:t>
                          </m:r>
                        </m:e>
                        <m:sub>
                          <m:r>
                            <a:rPr lang="fr-FR" sz="2400" b="0" i="1" smtClean="0">
                              <a:latin typeface="Cambria Math" panose="02040503050406030204" pitchFamily="18" charset="0"/>
                            </a:rPr>
                            <m:t>𝑛</m:t>
                          </m:r>
                        </m:sub>
                      </m:sSub>
                      <m:r>
                        <a:rPr lang="fr-FR" sz="2400" i="1">
                          <a:latin typeface="Cambria Math" panose="02040503050406030204" pitchFamily="18" charset="0"/>
                          <a:ea typeface="Cambria Math" panose="02040503050406030204" pitchFamily="18" charset="0"/>
                        </a:rPr>
                        <m:t>≈</m:t>
                      </m:r>
                      <m:sSub>
                        <m:sSubPr>
                          <m:ctrlPr>
                            <a:rPr lang="fr-FR" sz="2400" i="1">
                              <a:latin typeface="Cambria Math"/>
                            </a:rPr>
                          </m:ctrlPr>
                        </m:sSubPr>
                        <m:e>
                          <m:r>
                            <a:rPr lang="fr-FR" sz="2400" i="1">
                              <a:latin typeface="Cambria Math" panose="02040503050406030204" pitchFamily="18" charset="0"/>
                            </a:rPr>
                            <m:t>𝑅</m:t>
                          </m:r>
                        </m:e>
                        <m:sub>
                          <m:r>
                            <a:rPr lang="fr-FR" sz="2400" b="0" i="1" smtClean="0">
                              <a:latin typeface="Cambria Math" panose="02040503050406030204" pitchFamily="18" charset="0"/>
                            </a:rPr>
                            <m:t>𝑛</m:t>
                          </m:r>
                        </m:sub>
                      </m:sSub>
                    </m:oMath>
                  </m:oMathPara>
                </a14:m>
                <a:endParaRPr lang="en-US" sz="2400" dirty="0"/>
              </a:p>
            </p:txBody>
          </p:sp>
        </mc:Choice>
        <mc:Fallback>
          <p:sp>
            <p:nvSpPr>
              <p:cNvPr id="7" name="ZoneTexte 6"/>
              <p:cNvSpPr txBox="1">
                <a:spLocks noRot="1" noChangeAspect="1" noMove="1" noResize="1" noEditPoints="1" noAdjustHandles="1" noChangeArrowheads="1" noChangeShapeType="1" noTextEdit="1"/>
              </p:cNvSpPr>
              <p:nvPr/>
            </p:nvSpPr>
            <p:spPr>
              <a:xfrm>
                <a:off x="4114800" y="2209800"/>
                <a:ext cx="1192762" cy="369332"/>
              </a:xfrm>
              <a:prstGeom prst="rect">
                <a:avLst/>
              </a:prstGeom>
              <a:blipFill rotWithShape="1">
                <a:blip r:embed="rId4" cstate="print"/>
                <a:stretch>
                  <a:fillRect l="-4592" b="-13333"/>
                </a:stretch>
              </a:blipFill>
            </p:spPr>
            <p:txBody>
              <a:bodyPr/>
              <a:lstStyle/>
              <a:p>
                <a:r>
                  <a:rPr lang="en-US">
                    <a:noFill/>
                  </a:rPr>
                  <a:t> </a:t>
                </a:r>
              </a:p>
            </p:txBody>
          </p:sp>
        </mc:Fallback>
      </mc:AlternateContent>
      <p:sp>
        <p:nvSpPr>
          <p:cNvPr id="8" name="Flèche droite 7"/>
          <p:cNvSpPr/>
          <p:nvPr/>
        </p:nvSpPr>
        <p:spPr>
          <a:xfrm>
            <a:off x="5503168" y="2286000"/>
            <a:ext cx="288032"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mc:AlternateContent xmlns:mc="http://schemas.openxmlformats.org/markup-compatibility/2006">
        <mc:Choice xmlns="" xmlns:a14="http://schemas.microsoft.com/office/drawing/2010/main" Requires="a14">
          <p:sp>
            <p:nvSpPr>
              <p:cNvPr id="9" name="ZoneTexte 8"/>
              <p:cNvSpPr txBox="1"/>
              <p:nvPr/>
            </p:nvSpPr>
            <p:spPr>
              <a:xfrm>
                <a:off x="6043360" y="2041854"/>
                <a:ext cx="2186240" cy="7013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FR" sz="2400" i="1" smtClean="0">
                              <a:latin typeface="Cambria Math"/>
                            </a:rPr>
                          </m:ctrlPr>
                        </m:sSubPr>
                        <m:e>
                          <m:r>
                            <a:rPr lang="fr-FR" sz="2400" b="0" i="1" smtClean="0">
                              <a:latin typeface="Cambria Math" panose="02040503050406030204" pitchFamily="18" charset="0"/>
                            </a:rPr>
                            <m:t>𝐿𝐴𝐼</m:t>
                          </m:r>
                        </m:e>
                        <m:sub>
                          <m:r>
                            <a:rPr lang="fr-FR" sz="2400" b="0" i="1" smtClean="0">
                              <a:latin typeface="Cambria Math" panose="02040503050406030204" pitchFamily="18" charset="0"/>
                            </a:rPr>
                            <m:t>𝑛</m:t>
                          </m:r>
                        </m:sub>
                      </m:sSub>
                      <m:r>
                        <a:rPr lang="fr-FR" sz="2400" i="1">
                          <a:latin typeface="Cambria Math" panose="02040503050406030204" pitchFamily="18" charset="0"/>
                          <a:ea typeface="Cambria Math" panose="02040503050406030204" pitchFamily="18" charset="0"/>
                        </a:rPr>
                        <m:t>≈</m:t>
                      </m:r>
                      <m:r>
                        <a:rPr lang="fr-FR" sz="2400" b="0" i="1" smtClean="0">
                          <a:latin typeface="Cambria Math" panose="02040503050406030204" pitchFamily="18" charset="0"/>
                        </a:rPr>
                        <m:t>−</m:t>
                      </m:r>
                      <m:f>
                        <m:fPr>
                          <m:ctrlPr>
                            <a:rPr lang="fr-FR" sz="2400" b="0" i="1" smtClean="0">
                              <a:latin typeface="Cambria Math"/>
                            </a:rPr>
                          </m:ctrlPr>
                        </m:fPr>
                        <m:num>
                          <m:func>
                            <m:funcPr>
                              <m:ctrlPr>
                                <a:rPr lang="fr-FR" sz="2400" b="0" i="1" smtClean="0">
                                  <a:latin typeface="Cambria Math"/>
                                </a:rPr>
                              </m:ctrlPr>
                            </m:funcPr>
                            <m:fName>
                              <m:r>
                                <m:rPr>
                                  <m:sty m:val="p"/>
                                </m:rPr>
                                <a:rPr lang="fr-FR" sz="2400" b="0" i="0" smtClean="0">
                                  <a:latin typeface="Cambria Math" panose="02040503050406030204" pitchFamily="18" charset="0"/>
                                </a:rPr>
                                <m:t>log</m:t>
                              </m:r>
                            </m:fName>
                            <m:e>
                              <m:sSub>
                                <m:sSubPr>
                                  <m:ctrlPr>
                                    <a:rPr lang="fr-FR" sz="2400" i="1">
                                      <a:latin typeface="Cambria Math"/>
                                    </a:rPr>
                                  </m:ctrlPr>
                                </m:sSubPr>
                                <m:e>
                                  <m:r>
                                    <a:rPr lang="fr-FR" sz="2400" b="0" i="1" smtClean="0">
                                      <a:latin typeface="Cambria Math" panose="02040503050406030204" pitchFamily="18" charset="0"/>
                                    </a:rPr>
                                    <m:t>𝑅</m:t>
                                  </m:r>
                                </m:e>
                                <m:sub>
                                  <m:r>
                                    <a:rPr lang="fr-FR" sz="2400" b="0" i="1" smtClean="0">
                                      <a:latin typeface="Cambria Math" panose="02040503050406030204" pitchFamily="18" charset="0"/>
                                    </a:rPr>
                                    <m:t>𝑛</m:t>
                                  </m:r>
                                </m:sub>
                              </m:sSub>
                            </m:e>
                          </m:func>
                        </m:num>
                        <m:den>
                          <m:r>
                            <a:rPr lang="fr-FR" sz="2400" b="0" i="1" smtClean="0">
                              <a:latin typeface="Cambria Math" panose="02040503050406030204" pitchFamily="18" charset="0"/>
                            </a:rPr>
                            <m:t>𝑘</m:t>
                          </m:r>
                        </m:den>
                      </m:f>
                    </m:oMath>
                  </m:oMathPara>
                </a14:m>
                <a:endParaRPr lang="en-US" sz="2400" dirty="0"/>
              </a:p>
            </p:txBody>
          </p:sp>
        </mc:Choice>
        <mc:Fallback>
          <p:sp>
            <p:nvSpPr>
              <p:cNvPr id="9" name="ZoneTexte 8"/>
              <p:cNvSpPr txBox="1">
                <a:spLocks noRot="1" noChangeAspect="1" noMove="1" noResize="1" noEditPoints="1" noAdjustHandles="1" noChangeArrowheads="1" noChangeShapeType="1" noTextEdit="1"/>
              </p:cNvSpPr>
              <p:nvPr/>
            </p:nvSpPr>
            <p:spPr>
              <a:xfrm>
                <a:off x="6043360" y="2041854"/>
                <a:ext cx="2186240" cy="701346"/>
              </a:xfrm>
              <a:prstGeom prst="rect">
                <a:avLst/>
              </a:prstGeom>
              <a:blipFill rotWithShape="1">
                <a:blip r:embed="rId5" cstate="print"/>
                <a:stretch>
                  <a:fillRect/>
                </a:stretch>
              </a:blipFill>
            </p:spPr>
            <p:txBody>
              <a:bodyPr/>
              <a:lstStyle/>
              <a:p>
                <a:r>
                  <a:rPr lang="en-US">
                    <a:noFill/>
                  </a:rPr>
                  <a:t> </a:t>
                </a:r>
              </a:p>
            </p:txBody>
          </p:sp>
        </mc:Fallback>
      </mc:AlternateContent>
      <p:sp>
        <p:nvSpPr>
          <p:cNvPr id="11" name="Espace réservé du contenu 2"/>
          <p:cNvSpPr txBox="1">
            <a:spLocks/>
          </p:cNvSpPr>
          <p:nvPr/>
        </p:nvSpPr>
        <p:spPr>
          <a:xfrm>
            <a:off x="467544" y="2708920"/>
            <a:ext cx="7467600" cy="367751"/>
          </a:xfrm>
          <a:prstGeom prst="rect">
            <a:avLst/>
          </a:prstGeom>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365760" lvl="1" indent="0">
              <a:buNone/>
            </a:pPr>
            <a:r>
              <a:rPr lang="en-US" sz="2400" dirty="0" smtClean="0">
                <a:solidFill>
                  <a:schemeClr val="accent1"/>
                </a:solidFill>
                <a:sym typeface="Wingdings" panose="05000000000000000000" pitchFamily="2" charset="2"/>
              </a:rPr>
              <a:t></a:t>
            </a:r>
            <a:r>
              <a:rPr lang="en-US" sz="2400" dirty="0" smtClean="0">
                <a:sym typeface="Wingdings" panose="05000000000000000000" pitchFamily="2" charset="2"/>
              </a:rPr>
              <a:t> </a:t>
            </a:r>
            <a:r>
              <a:rPr lang="fr-FR" sz="2400" dirty="0" smtClean="0">
                <a:sym typeface="Wingdings" panose="05000000000000000000" pitchFamily="2" charset="2"/>
              </a:rPr>
              <a:t>S</a:t>
            </a:r>
            <a:r>
              <a:rPr lang="fr-FR" sz="2400" dirty="0" smtClean="0"/>
              <a:t>olution </a:t>
            </a:r>
            <a:r>
              <a:rPr lang="fr-FR" sz="2400" dirty="0" err="1" smtClean="0"/>
              <a:t>irréguliaire</a:t>
            </a:r>
            <a:r>
              <a:rPr lang="fr-FR" sz="2400" dirty="0" smtClean="0"/>
              <a:t> </a:t>
            </a:r>
            <a:endParaRPr lang="en-US" sz="2400" i="1" dirty="0" smtClean="0"/>
          </a:p>
        </p:txBody>
      </p:sp>
      <p:sp>
        <p:nvSpPr>
          <p:cNvPr id="13" name="Accolade fermante 4"/>
          <p:cNvSpPr/>
          <p:nvPr/>
        </p:nvSpPr>
        <p:spPr>
          <a:xfrm rot="5400000">
            <a:off x="2911399" y="4076101"/>
            <a:ext cx="258713" cy="2377528"/>
          </a:xfrm>
          <a:prstGeom prst="rightBrace">
            <a:avLst>
              <a:gd name="adj1" fmla="val 70486"/>
              <a:gd name="adj2" fmla="val 50000"/>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ccolade fermante 7"/>
          <p:cNvSpPr/>
          <p:nvPr/>
        </p:nvSpPr>
        <p:spPr>
          <a:xfrm rot="5400000">
            <a:off x="6000695" y="3697878"/>
            <a:ext cx="288822" cy="3103867"/>
          </a:xfrm>
          <a:prstGeom prst="rightBrace">
            <a:avLst>
              <a:gd name="adj1" fmla="val 70486"/>
              <a:gd name="adj2" fmla="val 50000"/>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ZoneTexte 8"/>
          <p:cNvSpPr txBox="1"/>
          <p:nvPr/>
        </p:nvSpPr>
        <p:spPr>
          <a:xfrm>
            <a:off x="1447801" y="5482090"/>
            <a:ext cx="2667000" cy="369332"/>
          </a:xfrm>
          <a:prstGeom prst="rect">
            <a:avLst/>
          </a:prstGeom>
          <a:noFill/>
        </p:spPr>
        <p:txBody>
          <a:bodyPr wrap="square" rtlCol="0">
            <a:spAutoFit/>
          </a:bodyPr>
          <a:lstStyle/>
          <a:p>
            <a:pPr algn="ctr"/>
            <a:r>
              <a:rPr lang="fr-FR" i="1" dirty="0" smtClean="0">
                <a:solidFill>
                  <a:schemeClr val="accent2">
                    <a:lumMod val="50000"/>
                  </a:schemeClr>
                </a:solidFill>
              </a:rPr>
              <a:t>Connaissance</a:t>
            </a:r>
            <a:r>
              <a:rPr lang="en-US" i="1" dirty="0" smtClean="0">
                <a:solidFill>
                  <a:schemeClr val="accent2">
                    <a:lumMod val="50000"/>
                  </a:schemeClr>
                </a:solidFill>
              </a:rPr>
              <a:t> à priori</a:t>
            </a:r>
            <a:endParaRPr lang="en-US" i="1" dirty="0">
              <a:solidFill>
                <a:schemeClr val="accent2">
                  <a:lumMod val="50000"/>
                </a:schemeClr>
              </a:solidFill>
            </a:endParaRPr>
          </a:p>
        </p:txBody>
      </p:sp>
      <p:sp>
        <p:nvSpPr>
          <p:cNvPr id="16" name="ZoneTexte 9"/>
          <p:cNvSpPr txBox="1"/>
          <p:nvPr/>
        </p:nvSpPr>
        <p:spPr>
          <a:xfrm>
            <a:off x="5106144" y="5436668"/>
            <a:ext cx="2232248" cy="338554"/>
          </a:xfrm>
          <a:prstGeom prst="rect">
            <a:avLst/>
          </a:prstGeom>
          <a:noFill/>
        </p:spPr>
        <p:txBody>
          <a:bodyPr wrap="square" rtlCol="0">
            <a:spAutoFit/>
          </a:bodyPr>
          <a:lstStyle/>
          <a:p>
            <a:pPr algn="ctr"/>
            <a:r>
              <a:rPr lang="en-US" sz="1600" dirty="0" err="1" smtClean="0">
                <a:solidFill>
                  <a:srgbClr val="C00000"/>
                </a:solidFill>
              </a:rPr>
              <a:t>Attache</a:t>
            </a:r>
            <a:r>
              <a:rPr lang="en-US" sz="1600" dirty="0" smtClean="0">
                <a:solidFill>
                  <a:srgbClr val="C00000"/>
                </a:solidFill>
              </a:rPr>
              <a:t> aux </a:t>
            </a:r>
            <a:r>
              <a:rPr lang="en-US" sz="1600" dirty="0" err="1" smtClean="0">
                <a:solidFill>
                  <a:srgbClr val="C00000"/>
                </a:solidFill>
              </a:rPr>
              <a:t>données</a:t>
            </a:r>
            <a:endParaRPr lang="en-US" sz="1600" dirty="0">
              <a:solidFill>
                <a:srgbClr val="C00000"/>
              </a:solidFill>
            </a:endParaRPr>
          </a:p>
        </p:txBody>
      </p:sp>
      <mc:AlternateContent xmlns:mc="http://schemas.openxmlformats.org/markup-compatibility/2006">
        <mc:Choice xmlns="" xmlns:a14="http://schemas.microsoft.com/office/drawing/2010/main" Requires="a14">
          <p:sp>
            <p:nvSpPr>
              <p:cNvPr id="17" name="ZoneTexte 11"/>
              <p:cNvSpPr txBox="1"/>
              <p:nvPr/>
            </p:nvSpPr>
            <p:spPr>
              <a:xfrm>
                <a:off x="762000" y="4419600"/>
                <a:ext cx="6935040" cy="7414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FR" b="0" i="1" smtClean="0">
                          <a:latin typeface="Cambria Math" panose="02040503050406030204" pitchFamily="18" charset="0"/>
                        </a:rPr>
                        <m:t>𝑔</m:t>
                      </m:r>
                      <m:d>
                        <m:dPr>
                          <m:ctrlPr>
                            <a:rPr lang="fr-FR" b="0" i="1" smtClean="0">
                              <a:latin typeface="Cambria Math"/>
                            </a:rPr>
                          </m:ctrlPr>
                        </m:dPr>
                        <m:e>
                          <m:r>
                            <a:rPr lang="fr-FR" b="0" i="1" smtClean="0">
                              <a:latin typeface="Cambria Math" panose="02040503050406030204" pitchFamily="18" charset="0"/>
                            </a:rPr>
                            <m:t>𝐿𝐴𝐼</m:t>
                          </m:r>
                        </m:e>
                      </m:d>
                      <m:r>
                        <a:rPr lang="fr-FR" b="0" i="1" smtClean="0">
                          <a:latin typeface="Cambria Math" panose="02040503050406030204" pitchFamily="18" charset="0"/>
                        </a:rPr>
                        <m:t>=</m:t>
                      </m:r>
                      <m:f>
                        <m:fPr>
                          <m:ctrlPr>
                            <a:rPr lang="fr-FR" i="1">
                              <a:latin typeface="Cambria Math"/>
                            </a:rPr>
                          </m:ctrlPr>
                        </m:fPr>
                        <m:num>
                          <m:r>
                            <a:rPr lang="fr-FR" i="1">
                              <a:latin typeface="Cambria Math" panose="02040503050406030204" pitchFamily="18" charset="0"/>
                            </a:rPr>
                            <m:t>1</m:t>
                          </m:r>
                        </m:num>
                        <m:den>
                          <m:sSubSup>
                            <m:sSubSupPr>
                              <m:ctrlPr>
                                <a:rPr lang="fr-FR" i="1">
                                  <a:latin typeface="Cambria Math"/>
                                  <a:ea typeface="Cambria Math" panose="02040503050406030204" pitchFamily="18" charset="0"/>
                                </a:rPr>
                              </m:ctrlPr>
                            </m:sSubSupPr>
                            <m:e>
                              <m:r>
                                <a:rPr lang="fr-FR" i="1">
                                  <a:latin typeface="Cambria Math" panose="02040503050406030204" pitchFamily="18" charset="0"/>
                                  <a:ea typeface="Cambria Math" panose="02040503050406030204" pitchFamily="18" charset="0"/>
                                </a:rPr>
                                <m:t>𝜎</m:t>
                              </m:r>
                            </m:e>
                            <m:sub>
                              <m:r>
                                <a:rPr lang="fr-FR" b="0" i="1" smtClean="0">
                                  <a:latin typeface="Cambria Math" panose="02040503050406030204" pitchFamily="18" charset="0"/>
                                  <a:ea typeface="Cambria Math" panose="02040503050406030204" pitchFamily="18" charset="0"/>
                                </a:rPr>
                                <m:t>𝑟𝑒𝑔</m:t>
                              </m:r>
                            </m:sub>
                            <m:sup>
                              <m:r>
                                <a:rPr lang="fr-FR" i="1">
                                  <a:latin typeface="Cambria Math" panose="02040503050406030204" pitchFamily="18" charset="0"/>
                                  <a:ea typeface="Cambria Math" panose="02040503050406030204" pitchFamily="18" charset="0"/>
                                </a:rPr>
                                <m:t>2</m:t>
                              </m:r>
                            </m:sup>
                          </m:sSubSup>
                        </m:den>
                      </m:f>
                      <m:nary>
                        <m:naryPr>
                          <m:chr m:val="∑"/>
                          <m:supHide m:val="on"/>
                          <m:ctrlPr>
                            <a:rPr lang="fr-FR" b="0" i="1" smtClean="0">
                              <a:latin typeface="Cambria Math"/>
                            </a:rPr>
                          </m:ctrlPr>
                        </m:naryPr>
                        <m:sub>
                          <m:r>
                            <m:rPr>
                              <m:brk m:alnAt="7"/>
                            </m:rPr>
                            <a:rPr lang="fr-FR" b="0" i="1" smtClean="0">
                              <a:latin typeface="Cambria Math" panose="02040503050406030204" pitchFamily="18" charset="0"/>
                            </a:rPr>
                            <m:t>𝑛</m:t>
                          </m:r>
                        </m:sub>
                        <m:sup/>
                        <m:e>
                          <m:sSup>
                            <m:sSupPr>
                              <m:ctrlPr>
                                <a:rPr lang="fr-FR" i="1">
                                  <a:latin typeface="Cambria Math"/>
                                </a:rPr>
                              </m:ctrlPr>
                            </m:sSupPr>
                            <m:e>
                              <m:d>
                                <m:dPr>
                                  <m:ctrlPr>
                                    <a:rPr lang="fr-FR" i="1">
                                      <a:latin typeface="Cambria Math"/>
                                    </a:rPr>
                                  </m:ctrlPr>
                                </m:dPr>
                                <m:e>
                                  <m:r>
                                    <a:rPr lang="fr-FR" i="1">
                                      <a:latin typeface="Cambria Math" panose="02040503050406030204" pitchFamily="18" charset="0"/>
                                    </a:rPr>
                                    <m:t>𝐿𝐴</m:t>
                                  </m:r>
                                  <m:sSub>
                                    <m:sSubPr>
                                      <m:ctrlPr>
                                        <a:rPr lang="fr-FR" i="1">
                                          <a:latin typeface="Cambria Math"/>
                                        </a:rPr>
                                      </m:ctrlPr>
                                    </m:sSubPr>
                                    <m:e>
                                      <m:r>
                                        <a:rPr lang="fr-FR" i="1">
                                          <a:latin typeface="Cambria Math" panose="02040503050406030204" pitchFamily="18" charset="0"/>
                                        </a:rPr>
                                        <m:t>𝐼</m:t>
                                      </m:r>
                                    </m:e>
                                    <m:sub>
                                      <m:r>
                                        <a:rPr lang="fr-FR" b="0" i="1" smtClean="0">
                                          <a:latin typeface="Cambria Math" panose="02040503050406030204" pitchFamily="18" charset="0"/>
                                        </a:rPr>
                                        <m:t>𝑛</m:t>
                                      </m:r>
                                      <m:r>
                                        <a:rPr lang="fr-FR" b="0" i="1" smtClean="0">
                                          <a:latin typeface="Cambria Math" panose="02040503050406030204" pitchFamily="18" charset="0"/>
                                        </a:rPr>
                                        <m:t>+1</m:t>
                                      </m:r>
                                    </m:sub>
                                  </m:sSub>
                                  <m:r>
                                    <a:rPr lang="fr-FR" i="1">
                                      <a:latin typeface="Cambria Math" panose="02040503050406030204" pitchFamily="18" charset="0"/>
                                    </a:rPr>
                                    <m:t>−</m:t>
                                  </m:r>
                                  <m:r>
                                    <a:rPr lang="fr-FR" i="1">
                                      <a:latin typeface="Cambria Math" panose="02040503050406030204" pitchFamily="18" charset="0"/>
                                    </a:rPr>
                                    <m:t>𝐿𝐴</m:t>
                                  </m:r>
                                  <m:sSub>
                                    <m:sSubPr>
                                      <m:ctrlPr>
                                        <a:rPr lang="fr-FR" i="1">
                                          <a:latin typeface="Cambria Math"/>
                                        </a:rPr>
                                      </m:ctrlPr>
                                    </m:sSubPr>
                                    <m:e>
                                      <m:r>
                                        <a:rPr lang="fr-FR" i="1">
                                          <a:latin typeface="Cambria Math" panose="02040503050406030204" pitchFamily="18" charset="0"/>
                                        </a:rPr>
                                        <m:t>𝐼</m:t>
                                      </m:r>
                                    </m:e>
                                    <m:sub>
                                      <m:r>
                                        <a:rPr lang="fr-FR" b="0" i="1" smtClean="0">
                                          <a:latin typeface="Cambria Math" panose="02040503050406030204" pitchFamily="18" charset="0"/>
                                        </a:rPr>
                                        <m:t>𝑛</m:t>
                                      </m:r>
                                    </m:sub>
                                  </m:sSub>
                                </m:e>
                              </m:d>
                            </m:e>
                            <m:sup>
                              <m:r>
                                <a:rPr lang="fr-FR" i="1">
                                  <a:latin typeface="Cambria Math" panose="02040503050406030204" pitchFamily="18" charset="0"/>
                                </a:rPr>
                                <m:t>2</m:t>
                              </m:r>
                            </m:sup>
                          </m:sSup>
                          <m:r>
                            <a:rPr lang="fr-FR" b="0" i="1" smtClean="0">
                              <a:latin typeface="Cambria Math" panose="02040503050406030204" pitchFamily="18" charset="0"/>
                            </a:rPr>
                            <m:t>+</m:t>
                          </m:r>
                          <m:sSup>
                            <m:sSupPr>
                              <m:ctrlPr>
                                <a:rPr lang="fr-FR" b="0" i="1" smtClean="0">
                                  <a:latin typeface="Cambria Math"/>
                                </a:rPr>
                              </m:ctrlPr>
                            </m:sSupPr>
                            <m:e>
                              <m:f>
                                <m:fPr>
                                  <m:ctrlPr>
                                    <a:rPr lang="fr-FR" i="1">
                                      <a:latin typeface="Cambria Math"/>
                                    </a:rPr>
                                  </m:ctrlPr>
                                </m:fPr>
                                <m:num>
                                  <m:r>
                                    <a:rPr lang="fr-FR" i="1">
                                      <a:latin typeface="Cambria Math" panose="02040503050406030204" pitchFamily="18" charset="0"/>
                                    </a:rPr>
                                    <m:t>1</m:t>
                                  </m:r>
                                </m:num>
                                <m:den>
                                  <m:sSubSup>
                                    <m:sSubSupPr>
                                      <m:ctrlPr>
                                        <a:rPr lang="fr-FR" i="1">
                                          <a:latin typeface="Cambria Math"/>
                                          <a:ea typeface="Cambria Math" panose="02040503050406030204" pitchFamily="18" charset="0"/>
                                        </a:rPr>
                                      </m:ctrlPr>
                                    </m:sSubSupPr>
                                    <m:e>
                                      <m:r>
                                        <a:rPr lang="fr-FR" i="1">
                                          <a:latin typeface="Cambria Math" panose="02040503050406030204" pitchFamily="18" charset="0"/>
                                          <a:ea typeface="Cambria Math" panose="02040503050406030204" pitchFamily="18" charset="0"/>
                                        </a:rPr>
                                        <m:t>𝜎</m:t>
                                      </m:r>
                                    </m:e>
                                    <m:sub>
                                      <m:r>
                                        <a:rPr lang="fr-FR" i="1">
                                          <a:latin typeface="Cambria Math" panose="02040503050406030204" pitchFamily="18" charset="0"/>
                                          <a:ea typeface="Cambria Math" panose="02040503050406030204" pitchFamily="18" charset="0"/>
                                        </a:rPr>
                                        <m:t>𝑜𝑏𝑠</m:t>
                                      </m:r>
                                    </m:sub>
                                    <m:sup>
                                      <m:r>
                                        <a:rPr lang="fr-FR" i="1">
                                          <a:latin typeface="Cambria Math" panose="02040503050406030204" pitchFamily="18" charset="0"/>
                                          <a:ea typeface="Cambria Math" panose="02040503050406030204" pitchFamily="18" charset="0"/>
                                        </a:rPr>
                                        <m:t>2</m:t>
                                      </m:r>
                                    </m:sup>
                                  </m:sSubSup>
                                </m:den>
                              </m:f>
                              <m:nary>
                                <m:naryPr>
                                  <m:chr m:val="∑"/>
                                  <m:supHide m:val="on"/>
                                  <m:ctrlPr>
                                    <a:rPr lang="fr-FR" b="0" i="1" smtClean="0">
                                      <a:latin typeface="Cambria Math"/>
                                    </a:rPr>
                                  </m:ctrlPr>
                                </m:naryPr>
                                <m:sub>
                                  <m:r>
                                    <m:rPr>
                                      <m:brk m:alnAt="7"/>
                                    </m:rPr>
                                    <a:rPr lang="fr-FR" b="0" i="1" smtClean="0">
                                      <a:latin typeface="Cambria Math" panose="02040503050406030204" pitchFamily="18" charset="0"/>
                                    </a:rPr>
                                    <m:t>𝑛</m:t>
                                  </m:r>
                                </m:sub>
                                <m:sup/>
                                <m:e>
                                  <m:d>
                                    <m:dPr>
                                      <m:begChr m:val="["/>
                                      <m:endChr m:val="]"/>
                                      <m:ctrlPr>
                                        <a:rPr lang="fr-FR" b="0" i="1" smtClean="0">
                                          <a:latin typeface="Cambria Math"/>
                                        </a:rPr>
                                      </m:ctrlPr>
                                    </m:dPr>
                                    <m:e>
                                      <m:sSub>
                                        <m:sSubPr>
                                          <m:ctrlPr>
                                            <a:rPr lang="fr-FR" i="1">
                                              <a:latin typeface="Cambria Math"/>
                                            </a:rPr>
                                          </m:ctrlPr>
                                        </m:sSubPr>
                                        <m:e>
                                          <m:r>
                                            <a:rPr lang="fr-FR" i="1">
                                              <a:latin typeface="Cambria Math" panose="02040503050406030204" pitchFamily="18" charset="0"/>
                                            </a:rPr>
                                            <m:t>𝑅</m:t>
                                          </m:r>
                                        </m:e>
                                        <m:sub>
                                          <m:r>
                                            <a:rPr lang="fr-FR" b="0" i="1" smtClean="0">
                                              <a:latin typeface="Cambria Math" panose="02040503050406030204" pitchFamily="18" charset="0"/>
                                            </a:rPr>
                                            <m:t>𝑛</m:t>
                                          </m:r>
                                        </m:sub>
                                      </m:sSub>
                                      <m:r>
                                        <a:rPr lang="fr-FR" b="0" i="1" smtClean="0">
                                          <a:latin typeface="Cambria Math" panose="02040503050406030204" pitchFamily="18" charset="0"/>
                                        </a:rPr>
                                        <m:t>−</m:t>
                                      </m:r>
                                      <m:f>
                                        <m:fPr>
                                          <m:ctrlPr>
                                            <a:rPr lang="fr-FR" i="1">
                                              <a:latin typeface="Cambria Math"/>
                                            </a:rPr>
                                          </m:ctrlPr>
                                        </m:fPr>
                                        <m:num>
                                          <m:sSub>
                                            <m:sSubPr>
                                              <m:ctrlPr>
                                                <a:rPr lang="fr-FR" i="1">
                                                  <a:latin typeface="Cambria Math"/>
                                                </a:rPr>
                                              </m:ctrlPr>
                                            </m:sSubPr>
                                            <m:e>
                                              <m:r>
                                                <a:rPr lang="fr-FR" i="1">
                                                  <a:latin typeface="Cambria Math" panose="02040503050406030204" pitchFamily="18" charset="0"/>
                                                </a:rPr>
                                                <m:t>𝐴</m:t>
                                              </m:r>
                                            </m:e>
                                            <m:sub>
                                              <m:r>
                                                <a:rPr lang="fr-FR" b="0" i="1" smtClean="0">
                                                  <a:latin typeface="Cambria Math" panose="02040503050406030204" pitchFamily="18" charset="0"/>
                                                </a:rPr>
                                                <m:t>𝑛</m:t>
                                              </m:r>
                                            </m:sub>
                                          </m:sSub>
                                          <m:r>
                                            <a:rPr lang="fr-FR" i="1">
                                              <a:latin typeface="Cambria Math" panose="02040503050406030204" pitchFamily="18" charset="0"/>
                                            </a:rPr>
                                            <m:t>.</m:t>
                                          </m:r>
                                          <m:d>
                                            <m:dPr>
                                              <m:ctrlPr>
                                                <a:rPr lang="fr-FR" i="1">
                                                  <a:latin typeface="Cambria Math"/>
                                                </a:rPr>
                                              </m:ctrlPr>
                                            </m:dPr>
                                            <m:e>
                                              <m:r>
                                                <a:rPr lang="fr-FR" i="1">
                                                  <a:latin typeface="Cambria Math" panose="02040503050406030204" pitchFamily="18" charset="0"/>
                                                </a:rPr>
                                                <m:t>1−</m:t>
                                              </m:r>
                                              <m:sSub>
                                                <m:sSubPr>
                                                  <m:ctrlPr>
                                                    <a:rPr lang="fr-FR" i="1">
                                                      <a:latin typeface="Cambria Math"/>
                                                    </a:rPr>
                                                  </m:ctrlPr>
                                                </m:sSubPr>
                                                <m:e>
                                                  <m:r>
                                                    <a:rPr lang="fr-FR" i="1">
                                                      <a:latin typeface="Cambria Math" panose="02040503050406030204" pitchFamily="18" charset="0"/>
                                                    </a:rPr>
                                                    <m:t>𝐴</m:t>
                                                  </m:r>
                                                </m:e>
                                                <m:sub>
                                                  <m:r>
                                                    <a:rPr lang="fr-FR" b="0" i="1" smtClean="0">
                                                      <a:latin typeface="Cambria Math" panose="02040503050406030204" pitchFamily="18" charset="0"/>
                                                    </a:rPr>
                                                    <m:t>𝑛</m:t>
                                                  </m:r>
                                                  <m:r>
                                                    <a:rPr lang="fr-FR" b="0" i="1" smtClean="0">
                                                      <a:latin typeface="Cambria Math" panose="02040503050406030204" pitchFamily="18" charset="0"/>
                                                    </a:rPr>
                                                    <m:t>+1 </m:t>
                                                  </m:r>
                                                </m:sub>
                                              </m:sSub>
                                            </m:e>
                                          </m:d>
                                        </m:num>
                                        <m:den>
                                          <m:r>
                                            <a:rPr lang="fr-FR" i="1">
                                              <a:latin typeface="Cambria Math" panose="02040503050406030204" pitchFamily="18" charset="0"/>
                                            </a:rPr>
                                            <m:t>1−</m:t>
                                          </m:r>
                                          <m:sSub>
                                            <m:sSubPr>
                                              <m:ctrlPr>
                                                <a:rPr lang="fr-FR" i="1">
                                                  <a:latin typeface="Cambria Math"/>
                                                </a:rPr>
                                              </m:ctrlPr>
                                            </m:sSubPr>
                                            <m:e>
                                              <m:r>
                                                <a:rPr lang="fr-FR" i="1">
                                                  <a:latin typeface="Cambria Math" panose="02040503050406030204" pitchFamily="18" charset="0"/>
                                                </a:rPr>
                                                <m:t>𝐴</m:t>
                                              </m:r>
                                            </m:e>
                                            <m:sub>
                                              <m:r>
                                                <a:rPr lang="fr-FR" b="0" i="1" smtClean="0">
                                                  <a:latin typeface="Cambria Math" panose="02040503050406030204" pitchFamily="18" charset="0"/>
                                                </a:rPr>
                                                <m:t>𝑛</m:t>
                                              </m:r>
                                            </m:sub>
                                          </m:sSub>
                                        </m:den>
                                      </m:f>
                                    </m:e>
                                  </m:d>
                                </m:e>
                              </m:nary>
                            </m:e>
                            <m:sup>
                              <m:r>
                                <a:rPr lang="fr-FR" b="0" i="1" smtClean="0">
                                  <a:latin typeface="Cambria Math" panose="02040503050406030204" pitchFamily="18" charset="0"/>
                                </a:rPr>
                                <m:t>2</m:t>
                              </m:r>
                            </m:sup>
                          </m:sSup>
                        </m:e>
                      </m:nary>
                    </m:oMath>
                  </m:oMathPara>
                </a14:m>
                <a:endParaRPr lang="en-US" dirty="0"/>
              </a:p>
            </p:txBody>
          </p:sp>
        </mc:Choice>
        <mc:Fallback>
          <p:sp>
            <p:nvSpPr>
              <p:cNvPr id="17" name="ZoneTexte 11"/>
              <p:cNvSpPr txBox="1">
                <a:spLocks noRot="1" noChangeAspect="1" noMove="1" noResize="1" noEditPoints="1" noAdjustHandles="1" noChangeArrowheads="1" noChangeShapeType="1" noTextEdit="1"/>
              </p:cNvSpPr>
              <p:nvPr/>
            </p:nvSpPr>
            <p:spPr>
              <a:xfrm>
                <a:off x="762000" y="4419600"/>
                <a:ext cx="6935040" cy="741421"/>
              </a:xfrm>
              <a:prstGeom prst="rect">
                <a:avLst/>
              </a:prstGeom>
              <a:blipFill rotWithShape="1">
                <a:blip r:embed="rId6" cstate="print"/>
                <a:stretch>
                  <a:fillRect/>
                </a:stretch>
              </a:blipFill>
            </p:spPr>
            <p:txBody>
              <a:bodyPr/>
              <a:lstStyle/>
              <a:p>
                <a:r>
                  <a:rPr lang="en-US">
                    <a:noFill/>
                  </a:rPr>
                  <a:t> </a:t>
                </a:r>
              </a:p>
            </p:txBody>
          </p:sp>
        </mc:Fallback>
      </mc:AlternateContent>
      <p:pic>
        <p:nvPicPr>
          <p:cNvPr id="22" name="Espace réservé du contenu 21" descr="Image2.png"/>
          <p:cNvPicPr>
            <a:picLocks noGrp="1" noChangeAspect="1"/>
          </p:cNvPicPr>
          <p:nvPr>
            <p:ph idx="1"/>
          </p:nvPr>
        </p:nvPicPr>
        <p:blipFill>
          <a:blip r:embed="rId7" cstate="print"/>
          <a:stretch>
            <a:fillRect/>
          </a:stretch>
        </p:blipFill>
        <p:spPr>
          <a:xfrm>
            <a:off x="693226" y="908720"/>
            <a:ext cx="7479174" cy="926515"/>
          </a:xfrm>
        </p:spPr>
      </p:pic>
      <p:pic>
        <p:nvPicPr>
          <p:cNvPr id="23" name="Image 22" descr="Image3.png"/>
          <p:cNvPicPr>
            <a:picLocks noChangeAspect="1"/>
          </p:cNvPicPr>
          <p:nvPr/>
        </p:nvPicPr>
        <p:blipFill>
          <a:blip r:embed="rId8" cstate="print"/>
          <a:stretch>
            <a:fillRect/>
          </a:stretch>
        </p:blipFill>
        <p:spPr>
          <a:xfrm>
            <a:off x="755576" y="3223129"/>
            <a:ext cx="7479174" cy="3302215"/>
          </a:xfrm>
          <a:prstGeom prst="rect">
            <a:avLst/>
          </a:prstGeom>
        </p:spPr>
      </p:pic>
      <p:sp>
        <p:nvSpPr>
          <p:cNvPr id="18"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Méthodologie d’inversion des formes d’ondes LiDAR</a:t>
            </a:r>
          </a:p>
        </p:txBody>
      </p:sp>
      <p:sp>
        <p:nvSpPr>
          <p:cNvPr id="19" name="ZoneTexte 18"/>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36</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extLst>
      <p:ext uri="{BB962C8B-B14F-4D97-AF65-F5344CB8AC3E}">
        <p14:creationId xmlns="" xmlns:p14="http://schemas.microsoft.com/office/powerpoint/2010/main" val="379281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00"/>
                                        <p:tgtEl>
                                          <p:spTgt spid="1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4" grpId="0" animBg="1"/>
      <p:bldP spid="15" grpId="0"/>
      <p:bldP spid="16" grpId="0"/>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90600"/>
            <a:ext cx="8001000" cy="5483352"/>
          </a:xfrm>
        </p:spPr>
        <p:txBody>
          <a:bodyPr>
            <a:normAutofit/>
          </a:bodyPr>
          <a:lstStyle/>
          <a:p>
            <a:pPr algn="just"/>
            <a:r>
              <a:rPr lang="fr-FR" sz="2400" b="1" i="1" dirty="0" smtClean="0">
                <a:solidFill>
                  <a:schemeClr val="accent6"/>
                </a:solidFill>
                <a:latin typeface="Times New Roman" pitchFamily="18" charset="0"/>
                <a:cs typeface="Times New Roman" pitchFamily="18" charset="0"/>
              </a:rPr>
              <a:t>Afin de résoudre cette fonction coût :</a:t>
            </a:r>
          </a:p>
          <a:p>
            <a:pPr algn="just"/>
            <a:r>
              <a:rPr lang="fr-FR" sz="2400" b="1" dirty="0" smtClean="0">
                <a:solidFill>
                  <a:srgbClr val="002060"/>
                </a:solidFill>
                <a:latin typeface="Times New Roman" pitchFamily="18" charset="0"/>
                <a:cs typeface="Times New Roman" pitchFamily="18" charset="0"/>
              </a:rPr>
              <a:t>Méthode </a:t>
            </a:r>
            <a:r>
              <a:rPr lang="fr-FR" sz="2400" b="1" dirty="0">
                <a:solidFill>
                  <a:srgbClr val="002060"/>
                </a:solidFill>
                <a:latin typeface="Times New Roman" pitchFamily="18" charset="0"/>
                <a:cs typeface="Times New Roman" pitchFamily="18" charset="0"/>
              </a:rPr>
              <a:t>du </a:t>
            </a:r>
            <a:r>
              <a:rPr lang="fr-FR" sz="2400" b="1" dirty="0" smtClean="0">
                <a:solidFill>
                  <a:srgbClr val="002060"/>
                </a:solidFill>
                <a:latin typeface="Times New Roman" pitchFamily="18" charset="0"/>
                <a:cs typeface="Times New Roman" pitchFamily="18" charset="0"/>
              </a:rPr>
              <a:t>gradient: </a:t>
            </a:r>
          </a:p>
          <a:p>
            <a:pPr algn="just">
              <a:buFontTx/>
              <a:buChar char="-"/>
            </a:pPr>
            <a:r>
              <a:rPr lang="fr-FR" sz="2000" dirty="0" smtClean="0">
                <a:latin typeface="Times New Roman" pitchFamily="18" charset="0"/>
                <a:cs typeface="Times New Roman" pitchFamily="18" charset="0"/>
              </a:rPr>
              <a:t>Considérer une solution initiale </a:t>
            </a:r>
            <a:r>
              <a:rPr lang="fr-FR" sz="2000" dirty="0" err="1" smtClean="0">
                <a:latin typeface="Times New Roman" pitchFamily="18" charset="0"/>
                <a:cs typeface="Times New Roman" pitchFamily="18" charset="0"/>
              </a:rPr>
              <a:t>qcq</a:t>
            </a:r>
            <a:r>
              <a:rPr lang="fr-FR" sz="2000" dirty="0" smtClean="0">
                <a:latin typeface="Times New Roman" pitchFamily="18" charset="0"/>
                <a:cs typeface="Times New Roman" pitchFamily="18" charset="0"/>
              </a:rPr>
              <a:t> du problème</a:t>
            </a:r>
          </a:p>
          <a:p>
            <a:pPr algn="just">
              <a:buFontTx/>
              <a:buChar char="-"/>
            </a:pPr>
            <a:r>
              <a:rPr lang="fr-FR" sz="2000" dirty="0" smtClean="0">
                <a:latin typeface="Times New Roman" pitchFamily="18" charset="0"/>
                <a:cs typeface="Times New Roman" pitchFamily="18" charset="0"/>
              </a:rPr>
              <a:t>mettre à jour la solution itérativement suivant la direction opposée du gradient =&gt; convergence au minimum.</a:t>
            </a:r>
          </a:p>
          <a:p>
            <a:pPr algn="just">
              <a:buNone/>
            </a:pPr>
            <a:r>
              <a:rPr lang="fr-FR" sz="2000" dirty="0" smtClean="0">
                <a:latin typeface="Times New Roman" pitchFamily="18" charset="0"/>
                <a:cs typeface="Times New Roman" pitchFamily="18" charset="0"/>
              </a:rPr>
              <a:t>                  pas de convergence vers la solution optimale</a:t>
            </a:r>
          </a:p>
          <a:p>
            <a:pPr algn="just">
              <a:buNone/>
            </a:pPr>
            <a:r>
              <a:rPr lang="fr-FR" sz="2000" dirty="0" smtClean="0">
                <a:latin typeface="Times New Roman" pitchFamily="18" charset="0"/>
                <a:cs typeface="Times New Roman" pitchFamily="18" charset="0"/>
              </a:rPr>
              <a:t>                  parfois divergence</a:t>
            </a:r>
          </a:p>
          <a:p>
            <a:pPr algn="just">
              <a:buNone/>
            </a:pPr>
            <a:r>
              <a:rPr lang="fr-FR" sz="2000" dirty="0" smtClean="0">
                <a:latin typeface="Times New Roman" pitchFamily="18" charset="0"/>
                <a:cs typeface="Times New Roman" pitchFamily="18" charset="0"/>
              </a:rPr>
              <a:t>                  hypothèse non vérifié : la fonction coût a une courbe convexe  avec un seul minimum</a:t>
            </a:r>
          </a:p>
        </p:txBody>
      </p:sp>
      <p:pic>
        <p:nvPicPr>
          <p:cNvPr id="8" name="Image 7" descr="probleme.PNG"/>
          <p:cNvPicPr>
            <a:picLocks noChangeAspect="1"/>
          </p:cNvPicPr>
          <p:nvPr/>
        </p:nvPicPr>
        <p:blipFill>
          <a:blip r:embed="rId3" cstate="print"/>
          <a:stretch>
            <a:fillRect/>
          </a:stretch>
        </p:blipFill>
        <p:spPr>
          <a:xfrm>
            <a:off x="611560" y="3068960"/>
            <a:ext cx="936104" cy="864096"/>
          </a:xfrm>
          <a:prstGeom prst="rect">
            <a:avLst/>
          </a:prstGeom>
        </p:spPr>
      </p:pic>
      <p:pic>
        <p:nvPicPr>
          <p:cNvPr id="13" name="Image 12" descr="courbe1.PNG"/>
          <p:cNvPicPr>
            <a:picLocks noChangeAspect="1"/>
          </p:cNvPicPr>
          <p:nvPr/>
        </p:nvPicPr>
        <p:blipFill>
          <a:blip r:embed="rId4" cstate="print"/>
          <a:stretch>
            <a:fillRect/>
          </a:stretch>
        </p:blipFill>
        <p:spPr>
          <a:xfrm>
            <a:off x="251520" y="4365104"/>
            <a:ext cx="4104455" cy="1706648"/>
          </a:xfrm>
          <a:prstGeom prst="rect">
            <a:avLst/>
          </a:prstGeom>
        </p:spPr>
      </p:pic>
      <p:pic>
        <p:nvPicPr>
          <p:cNvPr id="14" name="Image 13" descr="courbe2.PNG"/>
          <p:cNvPicPr>
            <a:picLocks noChangeAspect="1"/>
          </p:cNvPicPr>
          <p:nvPr/>
        </p:nvPicPr>
        <p:blipFill>
          <a:blip r:embed="rId5" cstate="print"/>
          <a:stretch>
            <a:fillRect/>
          </a:stretch>
        </p:blipFill>
        <p:spPr>
          <a:xfrm>
            <a:off x="4355976" y="4509120"/>
            <a:ext cx="4381725" cy="1435174"/>
          </a:xfrm>
          <a:prstGeom prst="rect">
            <a:avLst/>
          </a:prstGeom>
        </p:spPr>
      </p:pic>
      <p:sp>
        <p:nvSpPr>
          <p:cNvPr id="15"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Méthodologie d’inversion des formes d’ondes LiDAR</a:t>
            </a:r>
          </a:p>
        </p:txBody>
      </p:sp>
      <p:sp>
        <p:nvSpPr>
          <p:cNvPr id="10" name="ZoneTexte 9"/>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37</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extLst>
      <p:ext uri="{BB962C8B-B14F-4D97-AF65-F5344CB8AC3E}">
        <p14:creationId xmlns="" xmlns:p14="http://schemas.microsoft.com/office/powerpoint/2010/main" val="222244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heckerboard(across)">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90600"/>
            <a:ext cx="8001000" cy="5483352"/>
          </a:xfrm>
        </p:spPr>
        <p:txBody>
          <a:bodyPr>
            <a:normAutofit/>
          </a:bodyPr>
          <a:lstStyle/>
          <a:p>
            <a:pPr lvl="5" algn="just"/>
            <a:r>
              <a:rPr lang="fr-FR" sz="2400" b="1" dirty="0" smtClean="0">
                <a:solidFill>
                  <a:srgbClr val="002060"/>
                </a:solidFill>
                <a:latin typeface="Times New Roman" pitchFamily="18" charset="0"/>
                <a:cs typeface="Times New Roman" pitchFamily="18" charset="0"/>
              </a:rPr>
              <a:t>Approche multi-échelle </a:t>
            </a:r>
          </a:p>
        </p:txBody>
      </p:sp>
      <p:pic>
        <p:nvPicPr>
          <p:cNvPr id="10" name="Image 9" descr="solution.PNG"/>
          <p:cNvPicPr>
            <a:picLocks noChangeAspect="1"/>
          </p:cNvPicPr>
          <p:nvPr/>
        </p:nvPicPr>
        <p:blipFill>
          <a:blip r:embed="rId3" cstate="print"/>
          <a:stretch>
            <a:fillRect/>
          </a:stretch>
        </p:blipFill>
        <p:spPr>
          <a:xfrm>
            <a:off x="683568" y="1052736"/>
            <a:ext cx="1296144" cy="1008112"/>
          </a:xfrm>
          <a:prstGeom prst="rect">
            <a:avLst/>
          </a:prstGeom>
        </p:spPr>
      </p:pic>
      <p:sp>
        <p:nvSpPr>
          <p:cNvPr id="11" name="ZoneTexte 10"/>
          <p:cNvSpPr txBox="1"/>
          <p:nvPr/>
        </p:nvSpPr>
        <p:spPr>
          <a:xfrm>
            <a:off x="971600" y="2276872"/>
            <a:ext cx="6840760" cy="1015663"/>
          </a:xfrm>
          <a:prstGeom prst="rect">
            <a:avLst/>
          </a:prstGeom>
          <a:noFill/>
        </p:spPr>
        <p:txBody>
          <a:bodyPr wrap="square" rtlCol="0">
            <a:spAutoFit/>
          </a:bodyPr>
          <a:lstStyle/>
          <a:p>
            <a:pPr algn="just"/>
            <a:r>
              <a:rPr lang="fr-FR" sz="2000" dirty="0" smtClean="0">
                <a:latin typeface="Times New Roman" pitchFamily="18" charset="0"/>
                <a:cs typeface="Times New Roman" pitchFamily="18" charset="0"/>
              </a:rPr>
              <a:t>Processus itératif qui résout des problèmes convexes dont l’ensemble des solutions correspondantes convergence progressivement vers la solution du problème initial</a:t>
            </a:r>
          </a:p>
        </p:txBody>
      </p:sp>
      <p:pic>
        <p:nvPicPr>
          <p:cNvPr id="15" name="Image 14" descr="courbe3.PNG"/>
          <p:cNvPicPr>
            <a:picLocks noChangeAspect="1"/>
          </p:cNvPicPr>
          <p:nvPr/>
        </p:nvPicPr>
        <p:blipFill>
          <a:blip r:embed="rId4" cstate="print"/>
          <a:stretch>
            <a:fillRect/>
          </a:stretch>
        </p:blipFill>
        <p:spPr>
          <a:xfrm>
            <a:off x="1115616" y="3429000"/>
            <a:ext cx="7056784" cy="2493975"/>
          </a:xfrm>
          <a:prstGeom prst="rect">
            <a:avLst/>
          </a:prstGeom>
        </p:spPr>
      </p:pic>
      <p:sp>
        <p:nvSpPr>
          <p:cNvPr id="16"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Méthodologie d’inversion des formes d’ondes LiDAR</a:t>
            </a:r>
          </a:p>
        </p:txBody>
      </p:sp>
      <p:sp>
        <p:nvSpPr>
          <p:cNvPr id="8" name="ZoneTexte 7"/>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38</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extLst>
      <p:ext uri="{BB962C8B-B14F-4D97-AF65-F5344CB8AC3E}">
        <p14:creationId xmlns="" xmlns:p14="http://schemas.microsoft.com/office/powerpoint/2010/main" val="22224450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placette_chine.PNG"/>
          <p:cNvPicPr/>
          <p:nvPr/>
        </p:nvPicPr>
        <p:blipFill>
          <a:blip r:embed="rId3" cstate="print"/>
          <a:stretch>
            <a:fillRect/>
          </a:stretch>
        </p:blipFill>
        <p:spPr>
          <a:xfrm>
            <a:off x="4788024" y="2348880"/>
            <a:ext cx="4355976" cy="3672408"/>
          </a:xfrm>
          <a:prstGeom prst="rect">
            <a:avLst/>
          </a:prstGeom>
        </p:spPr>
      </p:pic>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32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p:txBody>
      </p:sp>
      <p:sp>
        <p:nvSpPr>
          <p:cNvPr id="7" name="Rectangle 6"/>
          <p:cNvSpPr/>
          <p:nvPr/>
        </p:nvSpPr>
        <p:spPr>
          <a:xfrm>
            <a:off x="107504" y="908720"/>
            <a:ext cx="8928992" cy="5693866"/>
          </a:xfrm>
          <a:prstGeom prst="rect">
            <a:avLst/>
          </a:prstGeom>
        </p:spPr>
        <p:txBody>
          <a:bodyPr wrap="square">
            <a:spAutoFit/>
          </a:bodyPr>
          <a:lstStyle/>
          <a:p>
            <a:pPr lvl="0"/>
            <a:r>
              <a:rPr lang="fr-FR" sz="2800" i="1" kern="0" dirty="0" smtClean="0">
                <a:solidFill>
                  <a:schemeClr val="accent6">
                    <a:lumMod val="50000"/>
                  </a:schemeClr>
                </a:solidFill>
                <a:effectLst>
                  <a:outerShdw blurRad="38100" dist="38100" dir="2700000" algn="tl">
                    <a:srgbClr val="C0C0C0"/>
                  </a:outerShdw>
                </a:effectLst>
                <a:latin typeface="Times New Roman" pitchFamily="18" charset="0"/>
                <a:cs typeface="Times New Roman" pitchFamily="18" charset="0"/>
              </a:rPr>
              <a:t>- </a:t>
            </a:r>
            <a:r>
              <a:rPr lang="fr-FR" sz="2800" b="1" kern="0" dirty="0" smtClean="0">
                <a:solidFill>
                  <a:schemeClr val="accent2"/>
                </a:solidFill>
                <a:latin typeface="Times New Roman" pitchFamily="18" charset="0"/>
                <a:cs typeface="Times New Roman" pitchFamily="18" charset="0"/>
              </a:rPr>
              <a:t>Site expérimental</a:t>
            </a:r>
          </a:p>
          <a:p>
            <a:pPr>
              <a:buFontTx/>
              <a:buChar char="-"/>
            </a:pPr>
            <a:r>
              <a:rPr lang="fr-FR" sz="2400" dirty="0" smtClean="0">
                <a:solidFill>
                  <a:schemeClr val="tx2"/>
                </a:solidFill>
                <a:latin typeface="Times New Roman" pitchFamily="18" charset="0"/>
                <a:cs typeface="Times New Roman" pitchFamily="18" charset="0"/>
              </a:rPr>
              <a:t>Zone de 100m x 100m divisé en 16 placettes de 25m x 25m</a:t>
            </a:r>
          </a:p>
          <a:p>
            <a:pPr>
              <a:buFontTx/>
              <a:buChar char="-"/>
            </a:pPr>
            <a:endParaRPr lang="fr-FR" sz="2400" dirty="0" smtClean="0">
              <a:solidFill>
                <a:schemeClr val="tx2"/>
              </a:solidFill>
              <a:latin typeface="Times New Roman" pitchFamily="18" charset="0"/>
              <a:cs typeface="Times New Roman" pitchFamily="18" charset="0"/>
            </a:endParaRPr>
          </a:p>
          <a:p>
            <a:pPr>
              <a:buFontTx/>
              <a:buChar char="-"/>
            </a:pPr>
            <a:r>
              <a:rPr lang="fr-FR" sz="2400" dirty="0" smtClean="0">
                <a:solidFill>
                  <a:schemeClr val="tx2"/>
                </a:solidFill>
                <a:latin typeface="Times New Roman" pitchFamily="18" charset="0"/>
                <a:cs typeface="Times New Roman" pitchFamily="18" charset="0"/>
              </a:rPr>
              <a:t>Mesures terrains prises le 15 Juin: </a:t>
            </a:r>
          </a:p>
          <a:p>
            <a:r>
              <a:rPr lang="fr-FR" sz="2400" dirty="0" smtClean="0">
                <a:solidFill>
                  <a:schemeClr val="tx2"/>
                </a:solidFill>
                <a:latin typeface="Times New Roman" pitchFamily="18" charset="0"/>
                <a:cs typeface="Times New Roman" pitchFamily="18" charset="0"/>
              </a:rPr>
              <a:t>positions, altitudes, hauteurs et tailles</a:t>
            </a:r>
          </a:p>
          <a:p>
            <a:r>
              <a:rPr lang="fr-FR" sz="2400" dirty="0" smtClean="0">
                <a:solidFill>
                  <a:schemeClr val="tx2"/>
                </a:solidFill>
                <a:latin typeface="Times New Roman" pitchFamily="18" charset="0"/>
                <a:cs typeface="Times New Roman" pitchFamily="18" charset="0"/>
              </a:rPr>
              <a:t>des couronnes sont mesurées pour </a:t>
            </a:r>
          </a:p>
          <a:p>
            <a:r>
              <a:rPr lang="fr-FR" sz="2400" dirty="0" smtClean="0">
                <a:solidFill>
                  <a:schemeClr val="tx2"/>
                </a:solidFill>
                <a:latin typeface="Times New Roman" pitchFamily="18" charset="0"/>
                <a:cs typeface="Times New Roman" pitchFamily="18" charset="0"/>
              </a:rPr>
              <a:t>chaque arbre des placettes. </a:t>
            </a:r>
          </a:p>
          <a:p>
            <a:endParaRPr lang="fr-FR" sz="2400" dirty="0" smtClean="0">
              <a:solidFill>
                <a:schemeClr val="tx2"/>
              </a:solidFill>
              <a:latin typeface="Times New Roman" pitchFamily="18" charset="0"/>
              <a:cs typeface="Times New Roman" pitchFamily="18" charset="0"/>
            </a:endParaRPr>
          </a:p>
          <a:p>
            <a:pPr>
              <a:buFontTx/>
              <a:buChar char="-"/>
            </a:pPr>
            <a:r>
              <a:rPr lang="fr-FR" sz="2400" dirty="0" smtClean="0">
                <a:solidFill>
                  <a:schemeClr val="tx2"/>
                </a:solidFill>
                <a:latin typeface="Times New Roman" pitchFamily="18" charset="0"/>
                <a:cs typeface="Times New Roman" pitchFamily="18" charset="0"/>
              </a:rPr>
              <a:t>Hauteur moyenne des placettes = 9,5 m </a:t>
            </a:r>
          </a:p>
          <a:p>
            <a:pPr>
              <a:buFontTx/>
              <a:buChar char="-"/>
            </a:pPr>
            <a:r>
              <a:rPr lang="fr-FR" sz="2400" dirty="0" smtClean="0">
                <a:solidFill>
                  <a:schemeClr val="tx2"/>
                </a:solidFill>
                <a:latin typeface="Times New Roman" pitchFamily="18" charset="0"/>
                <a:cs typeface="Times New Roman" pitchFamily="18" charset="0"/>
              </a:rPr>
              <a:t>Un total de 1656 arbres.</a:t>
            </a:r>
          </a:p>
          <a:p>
            <a:pPr>
              <a:buFontTx/>
              <a:buChar char="-"/>
            </a:pPr>
            <a:endParaRPr lang="fr-FR" sz="2400" dirty="0" smtClean="0">
              <a:solidFill>
                <a:schemeClr val="tx2"/>
              </a:solidFill>
              <a:latin typeface="Times New Roman" pitchFamily="18" charset="0"/>
              <a:cs typeface="Times New Roman" pitchFamily="18" charset="0"/>
            </a:endParaRPr>
          </a:p>
          <a:p>
            <a:pPr>
              <a:buFontTx/>
              <a:buChar char="-"/>
            </a:pPr>
            <a:r>
              <a:rPr lang="fr-FR" sz="2400" dirty="0" smtClean="0">
                <a:solidFill>
                  <a:schemeClr val="tx2"/>
                </a:solidFill>
                <a:latin typeface="Times New Roman" pitchFamily="18" charset="0"/>
                <a:cs typeface="Times New Roman" pitchFamily="18" charset="0"/>
              </a:rPr>
              <a:t>LAI par placette: TRAC</a:t>
            </a:r>
          </a:p>
          <a:p>
            <a:pPr lvl="0"/>
            <a:r>
              <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 </a:t>
            </a: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pic>
        <p:nvPicPr>
          <p:cNvPr id="8" name="Image 7" descr="DAYEKOMAP.PNG"/>
          <p:cNvPicPr/>
          <p:nvPr/>
        </p:nvPicPr>
        <p:blipFill>
          <a:blip r:embed="rId4" cstate="print"/>
          <a:stretch>
            <a:fillRect/>
          </a:stretch>
        </p:blipFill>
        <p:spPr>
          <a:xfrm>
            <a:off x="107504" y="1832228"/>
            <a:ext cx="6444208" cy="4549100"/>
          </a:xfrm>
          <a:prstGeom prst="rect">
            <a:avLst/>
          </a:prstGeom>
        </p:spPr>
      </p:pic>
      <p:pic>
        <p:nvPicPr>
          <p:cNvPr id="9" name="Image 8" descr="TSB63015-300x400.jpg"/>
          <p:cNvPicPr/>
          <p:nvPr/>
        </p:nvPicPr>
        <p:blipFill>
          <a:blip r:embed="rId5" cstate="print"/>
          <a:stretch>
            <a:fillRect/>
          </a:stretch>
        </p:blipFill>
        <p:spPr>
          <a:xfrm>
            <a:off x="6624736" y="1772816"/>
            <a:ext cx="2483768" cy="4536504"/>
          </a:xfrm>
          <a:prstGeom prst="rect">
            <a:avLst/>
          </a:prstGeom>
        </p:spPr>
      </p:pic>
      <p:sp>
        <p:nvSpPr>
          <p:cNvPr id="11"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Zone forestière et données réelles</a:t>
            </a:r>
          </a:p>
        </p:txBody>
      </p:sp>
      <p:sp>
        <p:nvSpPr>
          <p:cNvPr id="12" name="ZoneTexte 11"/>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39</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nodeType="clickEffect">
                                  <p:stCondLst>
                                    <p:cond delay="0"/>
                                  </p:stCondLst>
                                  <p:childTnLst>
                                    <p:anim calcmode="lin" valueType="num">
                                      <p:cBhvr additive="base">
                                        <p:cTn id="14" dur="500"/>
                                        <p:tgtEl>
                                          <p:spTgt spid="8"/>
                                        </p:tgtEl>
                                        <p:attrNameLst>
                                          <p:attrName>ppt_x</p:attrName>
                                        </p:attrNameLst>
                                      </p:cBhvr>
                                      <p:tavLst>
                                        <p:tav tm="0">
                                          <p:val>
                                            <p:strVal val="ppt_x"/>
                                          </p:val>
                                        </p:tav>
                                        <p:tav tm="100000">
                                          <p:val>
                                            <p:strVal val="ppt_x"/>
                                          </p:val>
                                        </p:tav>
                                      </p:tavLst>
                                    </p:anim>
                                    <p:anim calcmode="lin" valueType="num">
                                      <p:cBhvr additive="base">
                                        <p:cTn id="15" dur="500"/>
                                        <p:tgtEl>
                                          <p:spTgt spid="8"/>
                                        </p:tgtEl>
                                        <p:attrNameLst>
                                          <p:attrName>ppt_y</p:attrName>
                                        </p:attrNameLst>
                                      </p:cBhvr>
                                      <p:tavLst>
                                        <p:tav tm="0">
                                          <p:val>
                                            <p:strVal val="ppt_y"/>
                                          </p:val>
                                        </p:tav>
                                        <p:tav tm="100000">
                                          <p:val>
                                            <p:strVal val="1+ppt_h/2"/>
                                          </p:val>
                                        </p:tav>
                                      </p:tavLst>
                                    </p:anim>
                                    <p:set>
                                      <p:cBhvr>
                                        <p:cTn id="16" dur="1" fill="hold">
                                          <p:stCondLst>
                                            <p:cond delay="499"/>
                                          </p:stCondLst>
                                        </p:cTn>
                                        <p:tgtEl>
                                          <p:spTgt spid="8"/>
                                        </p:tgtEl>
                                        <p:attrNameLst>
                                          <p:attrName>style.visibility</p:attrName>
                                        </p:attrNameLst>
                                      </p:cBhvr>
                                      <p:to>
                                        <p:strVal val="hidden"/>
                                      </p:to>
                                    </p:set>
                                  </p:childTnLst>
                                </p:cTn>
                              </p:par>
                              <p:par>
                                <p:cTn id="17" presetID="2" presetClass="exit" presetSubtype="4" fill="hold" nodeType="withEffect">
                                  <p:stCondLst>
                                    <p:cond delay="0"/>
                                  </p:stCondLst>
                                  <p:childTnLst>
                                    <p:anim calcmode="lin" valueType="num">
                                      <p:cBhvr additive="base">
                                        <p:cTn id="18" dur="500"/>
                                        <p:tgtEl>
                                          <p:spTgt spid="9"/>
                                        </p:tgtEl>
                                        <p:attrNameLst>
                                          <p:attrName>ppt_x</p:attrName>
                                        </p:attrNameLst>
                                      </p:cBhvr>
                                      <p:tavLst>
                                        <p:tav tm="0">
                                          <p:val>
                                            <p:strVal val="ppt_x"/>
                                          </p:val>
                                        </p:tav>
                                        <p:tav tm="100000">
                                          <p:val>
                                            <p:strVal val="ppt_x"/>
                                          </p:val>
                                        </p:tav>
                                      </p:tavLst>
                                    </p:anim>
                                    <p:anim calcmode="lin" valueType="num">
                                      <p:cBhvr additive="base">
                                        <p:cTn id="19" dur="500"/>
                                        <p:tgtEl>
                                          <p:spTgt spid="9"/>
                                        </p:tgtEl>
                                        <p:attrNameLst>
                                          <p:attrName>ppt_y</p:attrName>
                                        </p:attrNameLst>
                                      </p:cBhvr>
                                      <p:tavLst>
                                        <p:tav tm="0">
                                          <p:val>
                                            <p:strVal val="ppt_y"/>
                                          </p:val>
                                        </p:tav>
                                        <p:tav tm="100000">
                                          <p:val>
                                            <p:strVal val="1+ppt_h/2"/>
                                          </p:val>
                                        </p:tav>
                                      </p:tavLst>
                                    </p:anim>
                                    <p:set>
                                      <p:cBhvr>
                                        <p:cTn id="20" dur="1" fill="hold">
                                          <p:stCondLst>
                                            <p:cond delay="499"/>
                                          </p:stCondLst>
                                        </p:cTn>
                                        <p:tgtEl>
                                          <p:spTgt spid="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xEl>
                                              <p:pRg st="12" end="12"/>
                                            </p:txEl>
                                          </p:spTgt>
                                        </p:tgtEl>
                                        <p:attrNameLst>
                                          <p:attrName>style.visibility</p:attrName>
                                        </p:attrNameLst>
                                      </p:cBhvr>
                                      <p:to>
                                        <p:strVal val="visible"/>
                                      </p:to>
                                    </p:set>
                                  </p:childTnLst>
                                </p:cTn>
                              </p:par>
                              <p:par>
                                <p:cTn id="41" presetID="2" presetClass="entr" presetSubtype="4"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32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p:txBody>
      </p:sp>
      <p:sp>
        <p:nvSpPr>
          <p:cNvPr id="7" name="Rectangle 6"/>
          <p:cNvSpPr/>
          <p:nvPr/>
        </p:nvSpPr>
        <p:spPr>
          <a:xfrm>
            <a:off x="107504" y="908720"/>
            <a:ext cx="8928992" cy="5632311"/>
          </a:xfrm>
          <a:prstGeom prst="rect">
            <a:avLst/>
          </a:prstGeom>
        </p:spPr>
        <p:txBody>
          <a:bodyPr wrap="square">
            <a:spAutoFit/>
          </a:bodyPr>
          <a:lstStyle/>
          <a:p>
            <a:pPr lvl="0">
              <a:buFontTx/>
              <a:buChar char="-"/>
            </a:pPr>
            <a:r>
              <a:rPr lang="fr-FR" sz="2800" b="1" kern="0" dirty="0" smtClean="0">
                <a:solidFill>
                  <a:schemeClr val="accent2"/>
                </a:solidFill>
                <a:latin typeface="Times New Roman" pitchFamily="18" charset="0"/>
                <a:cs typeface="Times New Roman" pitchFamily="18" charset="0"/>
              </a:rPr>
              <a:t>Données LiDAR</a:t>
            </a:r>
          </a:p>
          <a:p>
            <a:pPr lvl="0">
              <a:buFontTx/>
              <a:buChar char="-"/>
            </a:pPr>
            <a:endParaRPr lang="fr-FR" sz="2400" kern="0" dirty="0" smtClean="0">
              <a:solidFill>
                <a:schemeClr val="accent6">
                  <a:lumMod val="50000"/>
                </a:schemeClr>
              </a:solidFill>
              <a:effectLst>
                <a:outerShdw blurRad="38100" dist="38100" dir="2700000" algn="tl">
                  <a:srgbClr val="C0C0C0"/>
                </a:outerShdw>
              </a:effectLst>
              <a:latin typeface="Times New Roman" pitchFamily="18" charset="0"/>
              <a:cs typeface="Times New Roman" pitchFamily="18" charset="0"/>
            </a:endParaRPr>
          </a:p>
          <a:p>
            <a:pPr lvl="0">
              <a:buFontTx/>
              <a:buChar char="-"/>
            </a:pPr>
            <a:r>
              <a:rPr lang="fr-FR" sz="2000" kern="0" dirty="0" smtClean="0">
                <a:solidFill>
                  <a:schemeClr val="tx2"/>
                </a:solidFill>
                <a:effectLst>
                  <a:outerShdw blurRad="38100" dist="38100" dir="2700000" algn="tl">
                    <a:srgbClr val="C0C0C0"/>
                  </a:outerShdw>
                </a:effectLst>
                <a:latin typeface="Times New Roman" pitchFamily="18" charset="0"/>
                <a:cs typeface="Times New Roman" pitchFamily="18" charset="0"/>
              </a:rPr>
              <a:t> </a:t>
            </a:r>
            <a:r>
              <a:rPr lang="fr-FR" sz="2000" kern="0" dirty="0" smtClean="0">
                <a:effectLst>
                  <a:outerShdw blurRad="38100" dist="38100" dir="2700000" algn="tl">
                    <a:srgbClr val="C0C0C0"/>
                  </a:outerShdw>
                </a:effectLst>
                <a:latin typeface="Times New Roman" pitchFamily="18" charset="0"/>
                <a:cs typeface="Times New Roman" pitchFamily="18" charset="0"/>
              </a:rPr>
              <a:t>acquis le 23 juin 2008</a:t>
            </a:r>
          </a:p>
          <a:p>
            <a:pPr lvl="0">
              <a:buFontTx/>
              <a:buChar char="-"/>
            </a:pPr>
            <a:endParaRPr lang="fr-FR" sz="2000" kern="0" dirty="0" smtClean="0">
              <a:effectLst>
                <a:outerShdw blurRad="38100" dist="38100" dir="2700000" algn="tl">
                  <a:srgbClr val="C0C0C0"/>
                </a:outerShdw>
              </a:effectLst>
              <a:latin typeface="Times New Roman" pitchFamily="18" charset="0"/>
              <a:cs typeface="Times New Roman" pitchFamily="18" charset="0"/>
            </a:endParaRPr>
          </a:p>
          <a:p>
            <a:pPr lvl="0">
              <a:buFontTx/>
              <a:buChar char="-"/>
            </a:pPr>
            <a:r>
              <a:rPr lang="fr-FR" sz="2000" kern="0" dirty="0" smtClean="0">
                <a:effectLst>
                  <a:outerShdw blurRad="38100" dist="38100" dir="2700000" algn="tl">
                    <a:srgbClr val="C0C0C0"/>
                  </a:outerShdw>
                </a:effectLst>
                <a:latin typeface="Times New Roman" pitchFamily="18" charset="0"/>
                <a:cs typeface="Times New Roman" pitchFamily="18" charset="0"/>
              </a:rPr>
              <a:t>Capteur utilisé: </a:t>
            </a:r>
            <a:r>
              <a:rPr lang="fr-FR" sz="2000" kern="0" dirty="0" err="1" smtClean="0">
                <a:effectLst>
                  <a:outerShdw blurRad="38100" dist="38100" dir="2700000" algn="tl">
                    <a:srgbClr val="C0C0C0"/>
                  </a:outerShdw>
                </a:effectLst>
                <a:latin typeface="Times New Roman" pitchFamily="18" charset="0"/>
                <a:cs typeface="Times New Roman" pitchFamily="18" charset="0"/>
              </a:rPr>
              <a:t>Ri</a:t>
            </a:r>
            <a:r>
              <a:rPr lang="fr-FR" sz="2000" dirty="0" err="1" smtClean="0">
                <a:latin typeface="Times New Roman" pitchFamily="18" charset="0"/>
                <a:cs typeface="Times New Roman" pitchFamily="18" charset="0"/>
              </a:rPr>
              <a:t>egl</a:t>
            </a:r>
            <a:r>
              <a:rPr lang="fr-FR" sz="2000" dirty="0" smtClean="0">
                <a:latin typeface="Times New Roman" pitchFamily="18" charset="0"/>
                <a:cs typeface="Times New Roman" pitchFamily="18" charset="0"/>
              </a:rPr>
              <a:t> LMS-Q560 </a:t>
            </a:r>
          </a:p>
          <a:p>
            <a:pPr lvl="0">
              <a:buFontTx/>
              <a:buChar char="-"/>
            </a:pPr>
            <a:endParaRPr lang="fr-FR" sz="2000" dirty="0" smtClean="0">
              <a:latin typeface="Times New Roman" pitchFamily="18" charset="0"/>
              <a:cs typeface="Times New Roman" pitchFamily="18" charset="0"/>
            </a:endParaRPr>
          </a:p>
          <a:p>
            <a:pPr lvl="0">
              <a:buFontTx/>
              <a:buChar char="-"/>
            </a:pPr>
            <a:r>
              <a:rPr lang="fr-FR" sz="2000" kern="0" dirty="0" smtClean="0">
                <a:effectLst>
                  <a:outerShdw blurRad="38100" dist="38100" dir="2700000" algn="tl">
                    <a:srgbClr val="C0C0C0"/>
                  </a:outerShdw>
                </a:effectLst>
                <a:latin typeface="Times New Roman" pitchFamily="18" charset="0"/>
                <a:cs typeface="Times New Roman" pitchFamily="18" charset="0"/>
              </a:rPr>
              <a:t>Empreinte = 38 cm pour 760 m d’altitude de vol</a:t>
            </a:r>
          </a:p>
          <a:p>
            <a:pPr lvl="0">
              <a:buFontTx/>
              <a:buChar char="-"/>
            </a:pPr>
            <a:endParaRPr lang="fr-FR" sz="2000" kern="0" dirty="0" smtClean="0">
              <a:effectLst>
                <a:outerShdw blurRad="38100" dist="38100" dir="2700000" algn="tl">
                  <a:srgbClr val="C0C0C0"/>
                </a:outerShdw>
              </a:effectLst>
              <a:latin typeface="Times New Roman" pitchFamily="18" charset="0"/>
              <a:cs typeface="Times New Roman" pitchFamily="18" charset="0"/>
            </a:endParaRPr>
          </a:p>
          <a:p>
            <a:pPr lvl="0">
              <a:buFontTx/>
              <a:buChar char="-"/>
            </a:pPr>
            <a:r>
              <a:rPr lang="fr-FR" sz="2000" kern="0" dirty="0" smtClean="0">
                <a:effectLst>
                  <a:outerShdw blurRad="38100" dist="38100" dir="2700000" algn="tl">
                    <a:srgbClr val="C0C0C0"/>
                  </a:outerShdw>
                </a:effectLst>
                <a:latin typeface="Times New Roman" pitchFamily="18" charset="0"/>
                <a:cs typeface="Times New Roman" pitchFamily="18" charset="0"/>
              </a:rPr>
              <a:t>Longueur d’onde =1064nm</a:t>
            </a:r>
          </a:p>
          <a:p>
            <a:pPr lvl="0">
              <a:buFontTx/>
              <a:buChar char="-"/>
            </a:pPr>
            <a:endParaRPr lang="fr-FR" sz="2000" kern="0" dirty="0" smtClean="0">
              <a:effectLst>
                <a:outerShdw blurRad="38100" dist="38100" dir="2700000" algn="tl">
                  <a:srgbClr val="C0C0C0"/>
                </a:outerShdw>
              </a:effectLst>
              <a:latin typeface="Times New Roman" pitchFamily="18" charset="0"/>
              <a:cs typeface="Times New Roman" pitchFamily="18" charset="0"/>
            </a:endParaRPr>
          </a:p>
          <a:p>
            <a:pPr lvl="0">
              <a:buFontTx/>
              <a:buChar char="-"/>
            </a:pPr>
            <a:r>
              <a:rPr lang="fr-FR" sz="2000" kern="0" dirty="0" smtClean="0">
                <a:effectLst>
                  <a:outerShdw blurRad="38100" dist="38100" dir="2700000" algn="tl">
                    <a:srgbClr val="C0C0C0"/>
                  </a:outerShdw>
                </a:effectLst>
                <a:latin typeface="Times New Roman" pitchFamily="18" charset="0"/>
                <a:cs typeface="Times New Roman" pitchFamily="18" charset="0"/>
              </a:rPr>
              <a:t>Enregistrer 5 retours au max</a:t>
            </a:r>
          </a:p>
          <a:p>
            <a:pPr lvl="0">
              <a:buFontTx/>
              <a:buChar char="-"/>
            </a:pPr>
            <a:endParaRPr lang="fr-FR" sz="2000" kern="0" dirty="0" smtClean="0">
              <a:effectLst>
                <a:outerShdw blurRad="38100" dist="38100" dir="2700000" algn="tl">
                  <a:srgbClr val="C0C0C0"/>
                </a:outerShdw>
              </a:effectLst>
              <a:latin typeface="Times New Roman" pitchFamily="18" charset="0"/>
              <a:cs typeface="Times New Roman" pitchFamily="18" charset="0"/>
            </a:endParaRPr>
          </a:p>
          <a:p>
            <a:pPr lvl="0">
              <a:buFontTx/>
              <a:buChar char="-"/>
            </a:pPr>
            <a:r>
              <a:rPr lang="fr-FR" sz="2000" kern="0" dirty="0" smtClean="0">
                <a:effectLst>
                  <a:outerShdw blurRad="38100" dist="38100" dir="2700000" algn="tl">
                    <a:srgbClr val="C0C0C0"/>
                  </a:outerShdw>
                </a:effectLst>
                <a:latin typeface="Times New Roman" pitchFamily="18" charset="0"/>
                <a:cs typeface="Times New Roman" pitchFamily="18" charset="0"/>
              </a:rPr>
              <a:t>Pas d’échantillonnage= 1ns</a:t>
            </a:r>
          </a:p>
          <a:p>
            <a:pPr lvl="0">
              <a:buFontTx/>
              <a:buChar char="-"/>
            </a:pPr>
            <a:endParaRPr lang="fr-FR" sz="2000" kern="0" dirty="0" smtClean="0">
              <a:effectLst>
                <a:outerShdw blurRad="38100" dist="38100" dir="2700000" algn="tl">
                  <a:srgbClr val="C0C0C0"/>
                </a:outerShdw>
              </a:effectLst>
              <a:latin typeface="Times New Roman" pitchFamily="18" charset="0"/>
              <a:cs typeface="Times New Roman" pitchFamily="18" charset="0"/>
            </a:endParaRPr>
          </a:p>
          <a:p>
            <a:pPr lvl="0">
              <a:buFontTx/>
              <a:buChar char="-"/>
            </a:pPr>
            <a:r>
              <a:rPr lang="fr-FR" sz="2000" kern="0" dirty="0" smtClean="0">
                <a:effectLst>
                  <a:outerShdw blurRad="38100" dist="38100" dir="2700000" algn="tl">
                    <a:srgbClr val="C0C0C0"/>
                  </a:outerShdw>
                </a:effectLst>
                <a:latin typeface="Times New Roman" pitchFamily="18" charset="0"/>
                <a:cs typeface="Times New Roman" pitchFamily="18" charset="0"/>
              </a:rPr>
              <a:t>Densité des points LiDAR = 2-4 points/m²</a:t>
            </a: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sp>
        <p:nvSpPr>
          <p:cNvPr id="6"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Zone forestière et données réelles</a:t>
            </a:r>
          </a:p>
        </p:txBody>
      </p:sp>
      <p:sp>
        <p:nvSpPr>
          <p:cNvPr id="8" name="ZoneTexte 7"/>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40</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32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p:txBody>
      </p:sp>
      <p:pic>
        <p:nvPicPr>
          <p:cNvPr id="6" name="Image 5" descr="plan.png"/>
          <p:cNvPicPr/>
          <p:nvPr/>
        </p:nvPicPr>
        <p:blipFill>
          <a:blip r:embed="rId3" cstate="print"/>
          <a:stretch>
            <a:fillRect/>
          </a:stretch>
        </p:blipFill>
        <p:spPr>
          <a:xfrm>
            <a:off x="539552" y="1340768"/>
            <a:ext cx="8208912" cy="4896544"/>
          </a:xfrm>
          <a:prstGeom prst="rect">
            <a:avLst/>
          </a:prstGeom>
        </p:spPr>
      </p:pic>
      <p:sp>
        <p:nvSpPr>
          <p:cNvPr id="7"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Méthodologie d’inversion des données LiDAR</a:t>
            </a:r>
          </a:p>
        </p:txBody>
      </p:sp>
      <p:sp>
        <p:nvSpPr>
          <p:cNvPr id="8" name="ZoneTexte 7"/>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41</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validation_mnt.png"/>
          <p:cNvPicPr/>
          <p:nvPr/>
        </p:nvPicPr>
        <p:blipFill>
          <a:blip r:embed="rId3" cstate="print"/>
          <a:stretch>
            <a:fillRect/>
          </a:stretch>
        </p:blipFill>
        <p:spPr>
          <a:xfrm>
            <a:off x="4572000" y="3212976"/>
            <a:ext cx="4320480" cy="2775972"/>
          </a:xfrm>
          <a:prstGeom prst="rect">
            <a:avLst/>
          </a:prstGeom>
        </p:spPr>
      </p:pic>
      <p:pic>
        <p:nvPicPr>
          <p:cNvPr id="9" name="Image 8" descr="derniersretoures.png"/>
          <p:cNvPicPr/>
          <p:nvPr/>
        </p:nvPicPr>
        <p:blipFill>
          <a:blip r:embed="rId4" cstate="print"/>
          <a:stretch>
            <a:fillRect/>
          </a:stretch>
        </p:blipFill>
        <p:spPr>
          <a:xfrm>
            <a:off x="107504" y="3068960"/>
            <a:ext cx="4355976" cy="2867025"/>
          </a:xfrm>
          <a:prstGeom prst="rect">
            <a:avLst/>
          </a:prstGeom>
        </p:spPr>
      </p:pic>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32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p:txBody>
      </p:sp>
      <p:sp>
        <p:nvSpPr>
          <p:cNvPr id="7" name="Rectangle 6"/>
          <p:cNvSpPr/>
          <p:nvPr/>
        </p:nvSpPr>
        <p:spPr>
          <a:xfrm>
            <a:off x="107504" y="1124745"/>
            <a:ext cx="8928992" cy="5324535"/>
          </a:xfrm>
          <a:prstGeom prst="rect">
            <a:avLst/>
          </a:prstGeom>
        </p:spPr>
        <p:txBody>
          <a:bodyPr wrap="square">
            <a:spAutoFit/>
          </a:bodyPr>
          <a:lstStyle/>
          <a:p>
            <a:pPr>
              <a:buFontTx/>
              <a:buChar char="-"/>
            </a:pPr>
            <a:r>
              <a:rPr lang="fr-FR" sz="2800" b="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DTM</a:t>
            </a:r>
          </a:p>
          <a:p>
            <a:pPr marL="0" lvl="1" indent="0">
              <a:spcBef>
                <a:spcPts val="600"/>
              </a:spcBef>
              <a:buSzPct val="70000"/>
              <a:buFontTx/>
              <a:buChar char="-"/>
            </a:pPr>
            <a:r>
              <a:rPr lang="fr-FR" sz="2000" dirty="0" smtClean="0">
                <a:latin typeface="Times New Roman" pitchFamily="18" charset="0"/>
                <a:cs typeface="Times New Roman" pitchFamily="18" charset="0"/>
              </a:rPr>
              <a:t> traitement des derniers retours (correction des points aberrants qui ne sont pas du sol) </a:t>
            </a:r>
          </a:p>
          <a:p>
            <a:pPr marL="0" lvl="1" indent="0">
              <a:spcBef>
                <a:spcPts val="600"/>
              </a:spcBef>
              <a:buSzPct val="70000"/>
              <a:buFontTx/>
              <a:buChar char="-"/>
            </a:pPr>
            <a:r>
              <a:rPr lang="fr-FR" sz="2000" dirty="0" smtClean="0">
                <a:latin typeface="Times New Roman" pitchFamily="18" charset="0"/>
                <a:cs typeface="Times New Roman" pitchFamily="18" charset="0"/>
              </a:rPr>
              <a:t>Valider avec les mesures terrains (RMSE = 0,35 m) </a:t>
            </a:r>
          </a:p>
          <a:p>
            <a:pPr marL="0" lvl="1" indent="0">
              <a:spcBef>
                <a:spcPts val="600"/>
              </a:spcBef>
              <a:buSzPct val="70000"/>
              <a:buFontTx/>
              <a:buChar char="-"/>
            </a:pPr>
            <a:endParaRPr lang="fr-FR" sz="2400" dirty="0" smtClean="0">
              <a:solidFill>
                <a:srgbClr val="002060"/>
              </a:solidFill>
              <a:latin typeface="Times New Roman" pitchFamily="18" charset="0"/>
              <a:cs typeface="Times New Roman" pitchFamily="18" charset="0"/>
            </a:endParaRPr>
          </a:p>
          <a:p>
            <a:pPr marL="0" lvl="1" indent="0">
              <a:spcBef>
                <a:spcPts val="600"/>
              </a:spcBef>
              <a:buSzPct val="70000"/>
              <a:buFontTx/>
              <a:buChar char="-"/>
            </a:pPr>
            <a:endParaRPr lang="fr-FR" sz="2400" dirty="0" smtClean="0">
              <a:solidFill>
                <a:srgbClr val="002060"/>
              </a:solidFill>
              <a:latin typeface="Times New Roman" pitchFamily="18" charset="0"/>
              <a:cs typeface="Times New Roman" pitchFamily="18" charset="0"/>
            </a:endParaRPr>
          </a:p>
          <a:p>
            <a:pPr marL="0" lvl="1" indent="0">
              <a:spcBef>
                <a:spcPts val="600"/>
              </a:spcBef>
              <a:buSzPct val="70000"/>
              <a:buFontTx/>
              <a:buChar char="-"/>
            </a:pPr>
            <a:endParaRPr lang="fr-FR" sz="2400" dirty="0" smtClean="0">
              <a:solidFill>
                <a:srgbClr val="002060"/>
              </a:solidFill>
              <a:latin typeface="Times New Roman" pitchFamily="18" charset="0"/>
              <a:cs typeface="Times New Roman" pitchFamily="18" charset="0"/>
            </a:endParaRPr>
          </a:p>
          <a:p>
            <a:pPr marL="0" lvl="1" indent="0">
              <a:spcBef>
                <a:spcPts val="600"/>
              </a:spcBef>
              <a:buSzPct val="70000"/>
              <a:buFontTx/>
              <a:buChar char="-"/>
            </a:pPr>
            <a:endParaRPr lang="fr-FR" sz="2400" dirty="0" smtClean="0">
              <a:solidFill>
                <a:srgbClr val="002060"/>
              </a:solidFill>
              <a:latin typeface="Times New Roman" pitchFamily="18" charset="0"/>
              <a:cs typeface="Times New Roman" pitchFamily="18" charset="0"/>
            </a:endParaRPr>
          </a:p>
          <a:p>
            <a:pPr marL="0" lvl="1" indent="0">
              <a:spcBef>
                <a:spcPts val="600"/>
              </a:spcBef>
              <a:buSzPct val="70000"/>
              <a:buFontTx/>
              <a:buChar char="-"/>
            </a:pPr>
            <a:endParaRPr lang="fr-FR" sz="2400" dirty="0" smtClean="0">
              <a:solidFill>
                <a:srgbClr val="002060"/>
              </a:solidFill>
              <a:latin typeface="Times New Roman" pitchFamily="18" charset="0"/>
              <a:cs typeface="Times New Roman" pitchFamily="18" charset="0"/>
            </a:endParaRPr>
          </a:p>
          <a:p>
            <a:pPr marL="0" lvl="1" indent="0">
              <a:spcBef>
                <a:spcPts val="600"/>
              </a:spcBef>
              <a:buSzPct val="70000"/>
              <a:buFontTx/>
              <a:buChar char="-"/>
            </a:pPr>
            <a:endParaRPr lang="fr-FR" sz="2400" dirty="0" smtClean="0">
              <a:solidFill>
                <a:srgbClr val="002060"/>
              </a:solidFill>
              <a:latin typeface="Times New Roman" pitchFamily="18" charset="0"/>
              <a:cs typeface="Times New Roman" pitchFamily="18" charset="0"/>
            </a:endParaRPr>
          </a:p>
          <a:p>
            <a:pPr marL="0" lvl="1" indent="0">
              <a:spcBef>
                <a:spcPts val="600"/>
              </a:spcBef>
              <a:buSzPct val="70000"/>
            </a:pPr>
            <a:endParaRPr lang="fr-FR" sz="800" dirty="0" smtClean="0">
              <a:solidFill>
                <a:srgbClr val="002060"/>
              </a:solidFill>
              <a:latin typeface="Times New Roman" pitchFamily="18" charset="0"/>
              <a:cs typeface="Times New Roman" pitchFamily="18" charset="0"/>
            </a:endParaRPr>
          </a:p>
          <a:p>
            <a:pPr marL="0" lvl="1" indent="0">
              <a:spcBef>
                <a:spcPts val="600"/>
              </a:spcBef>
              <a:buSzPct val="70000"/>
            </a:pPr>
            <a:endParaRPr lang="fr-FR" sz="800" dirty="0" smtClean="0">
              <a:solidFill>
                <a:srgbClr val="002060"/>
              </a:solidFill>
              <a:latin typeface="Times New Roman" pitchFamily="18" charset="0"/>
              <a:cs typeface="Times New Roman" pitchFamily="18" charset="0"/>
            </a:endParaRPr>
          </a:p>
          <a:p>
            <a:pPr marL="0" lvl="1" indent="0">
              <a:spcBef>
                <a:spcPts val="600"/>
              </a:spcBef>
              <a:buSzPct val="70000"/>
            </a:pPr>
            <a:endParaRPr lang="fr-FR" sz="800" dirty="0" smtClean="0">
              <a:solidFill>
                <a:srgbClr val="002060"/>
              </a:solidFill>
              <a:latin typeface="Times New Roman" pitchFamily="18" charset="0"/>
              <a:cs typeface="Times New Roman" pitchFamily="18" charset="0"/>
            </a:endParaRPr>
          </a:p>
          <a:p>
            <a:pPr marL="0" lvl="1" indent="0">
              <a:spcBef>
                <a:spcPts val="600"/>
              </a:spcBef>
              <a:buSzPct val="70000"/>
            </a:pPr>
            <a:r>
              <a:rPr lang="fr-FR" sz="2400" dirty="0" smtClean="0">
                <a:solidFill>
                  <a:srgbClr val="002060"/>
                </a:solidFill>
                <a:latin typeface="Times New Roman" pitchFamily="18" charset="0"/>
                <a:cs typeface="Times New Roman" pitchFamily="18" charset="0"/>
              </a:rPr>
              <a:t>            </a:t>
            </a:r>
            <a:r>
              <a:rPr lang="fr-FR" sz="2000" dirty="0" smtClean="0">
                <a:latin typeface="Times New Roman" pitchFamily="18" charset="0"/>
                <a:cs typeface="Times New Roman" pitchFamily="18" charset="0"/>
              </a:rPr>
              <a:t>Premiers retours avant traitement                Résultat de DTM </a:t>
            </a:r>
          </a:p>
        </p:txBody>
      </p:sp>
      <p:sp>
        <p:nvSpPr>
          <p:cNvPr id="11"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Traitement du nuage de points</a:t>
            </a:r>
          </a:p>
        </p:txBody>
      </p:sp>
      <p:sp>
        <p:nvSpPr>
          <p:cNvPr id="8" name="ZoneTexte 7"/>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42</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32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p:txBody>
      </p:sp>
      <p:sp>
        <p:nvSpPr>
          <p:cNvPr id="7" name="Rectangle 6"/>
          <p:cNvSpPr/>
          <p:nvPr/>
        </p:nvSpPr>
        <p:spPr>
          <a:xfrm>
            <a:off x="107504" y="1124744"/>
            <a:ext cx="8928992" cy="5139869"/>
          </a:xfrm>
          <a:prstGeom prst="rect">
            <a:avLst/>
          </a:prstGeom>
        </p:spPr>
        <p:txBody>
          <a:bodyPr wrap="square">
            <a:spAutoFit/>
          </a:bodyPr>
          <a:lstStyle/>
          <a:p>
            <a:r>
              <a:rPr lang="fr-FR" sz="2800" b="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-Préparation du nuage de points</a:t>
            </a:r>
          </a:p>
          <a:p>
            <a:r>
              <a:rPr lang="fr-FR" sz="2000" kern="0" dirty="0" smtClean="0">
                <a:solidFill>
                  <a:srgbClr val="002060"/>
                </a:solidFill>
                <a:effectLst>
                  <a:outerShdw blurRad="38100" dist="38100" dir="2700000" algn="tl">
                    <a:srgbClr val="C0C0C0"/>
                  </a:outerShdw>
                </a:effectLst>
                <a:latin typeface="Times New Roman" pitchFamily="18" charset="0"/>
                <a:cs typeface="Times New Roman" pitchFamily="18" charset="0"/>
              </a:rPr>
              <a:t>Détecter les points interceptés aux sommets des arbres: prendre les points ayant une altitude &gt; l’altitude de sol + 50 cm</a:t>
            </a:r>
          </a:p>
          <a:p>
            <a:endParaRPr lang="fr-FR" sz="24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r>
              <a:rPr lang="fr-FR" sz="2000" kern="0" dirty="0" smtClean="0">
                <a:solidFill>
                  <a:srgbClr val="002060"/>
                </a:solidFill>
                <a:effectLst>
                  <a:outerShdw blurRad="38100" dist="38100" dir="2700000" algn="tl">
                    <a:srgbClr val="C0C0C0"/>
                  </a:outerShdw>
                </a:effectLst>
                <a:latin typeface="Times New Roman" pitchFamily="18" charset="0"/>
                <a:cs typeface="Times New Roman" pitchFamily="18" charset="0"/>
              </a:rPr>
              <a:t>     Premiers retours via DTM trouvé               Nouveau nuage de points 3D</a:t>
            </a:r>
          </a:p>
        </p:txBody>
      </p:sp>
      <p:pic>
        <p:nvPicPr>
          <p:cNvPr id="8" name="Image 7" descr="CHM_parcelle2.png"/>
          <p:cNvPicPr/>
          <p:nvPr/>
        </p:nvPicPr>
        <p:blipFill>
          <a:blip r:embed="rId3" cstate="print"/>
          <a:stretch>
            <a:fillRect/>
          </a:stretch>
        </p:blipFill>
        <p:spPr>
          <a:xfrm>
            <a:off x="4572000" y="2204864"/>
            <a:ext cx="4320480" cy="3511292"/>
          </a:xfrm>
          <a:prstGeom prst="rect">
            <a:avLst/>
          </a:prstGeom>
        </p:spPr>
      </p:pic>
      <p:pic>
        <p:nvPicPr>
          <p:cNvPr id="9" name="Image 8" descr="compplacette2petit.png"/>
          <p:cNvPicPr/>
          <p:nvPr/>
        </p:nvPicPr>
        <p:blipFill>
          <a:blip r:embed="rId4" cstate="print"/>
          <a:stretch>
            <a:fillRect/>
          </a:stretch>
        </p:blipFill>
        <p:spPr>
          <a:xfrm>
            <a:off x="0" y="2492896"/>
            <a:ext cx="4536504" cy="3268216"/>
          </a:xfrm>
          <a:prstGeom prst="rect">
            <a:avLst/>
          </a:prstGeom>
        </p:spPr>
      </p:pic>
      <p:sp>
        <p:nvSpPr>
          <p:cNvPr id="11"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Traitement du nuage de points</a:t>
            </a:r>
          </a:p>
        </p:txBody>
      </p:sp>
      <p:sp>
        <p:nvSpPr>
          <p:cNvPr id="10" name="ZoneTexte 9"/>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43</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32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p:txBody>
      </p:sp>
      <p:sp>
        <p:nvSpPr>
          <p:cNvPr id="7" name="Rectangle 6"/>
          <p:cNvSpPr/>
          <p:nvPr/>
        </p:nvSpPr>
        <p:spPr>
          <a:xfrm>
            <a:off x="107504" y="1124744"/>
            <a:ext cx="8928992" cy="5170646"/>
          </a:xfrm>
          <a:prstGeom prst="rect">
            <a:avLst/>
          </a:prstGeom>
        </p:spPr>
        <p:txBody>
          <a:bodyPr wrap="square">
            <a:spAutoFit/>
          </a:bodyPr>
          <a:lstStyle/>
          <a:p>
            <a:r>
              <a:rPr lang="fr-FR" sz="2800" b="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-Segmentation (Wang et al, 2016)</a:t>
            </a:r>
          </a:p>
          <a:p>
            <a:endParaRPr lang="fr-FR" sz="2400" i="1" kern="0" dirty="0" smtClean="0">
              <a:effectLst>
                <a:outerShdw blurRad="38100" dist="38100" dir="2700000" algn="tl">
                  <a:srgbClr val="C0C0C0"/>
                </a:outerShdw>
              </a:effectLst>
              <a:latin typeface="Times New Roman" pitchFamily="18" charset="0"/>
              <a:cs typeface="Times New Roman" pitchFamily="18" charset="0"/>
            </a:endParaRPr>
          </a:p>
          <a:p>
            <a:pPr>
              <a:buFontTx/>
              <a:buChar char="-"/>
            </a:pPr>
            <a:r>
              <a:rPr lang="fr-FR" sz="2000" dirty="0" smtClean="0">
                <a:latin typeface="Times New Roman" pitchFamily="18" charset="0"/>
                <a:cs typeface="Times New Roman" pitchFamily="18" charset="0"/>
              </a:rPr>
              <a:t> L’étude de la distribution spatiale de retours discrets</a:t>
            </a:r>
          </a:p>
          <a:p>
            <a:pPr marL="274320" lvl="1" algn="just">
              <a:spcBef>
                <a:spcPts val="600"/>
              </a:spcBef>
              <a:buSzPct val="70000"/>
              <a:buFont typeface="Symbol"/>
              <a:buChar char="Þ"/>
            </a:pPr>
            <a:r>
              <a:rPr lang="fr-FR" sz="20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rPr>
              <a:t> </a:t>
            </a:r>
            <a:r>
              <a:rPr lang="fr-FR" sz="2000" dirty="0" smtClean="0">
                <a:solidFill>
                  <a:srgbClr val="002060"/>
                </a:solidFill>
                <a:latin typeface="Times New Roman" pitchFamily="18" charset="0"/>
                <a:cs typeface="Times New Roman" pitchFamily="18" charset="0"/>
              </a:rPr>
              <a:t>Détecter les arbres de chaque placette</a:t>
            </a:r>
          </a:p>
          <a:p>
            <a:pPr marL="274320" lvl="1" algn="just">
              <a:spcBef>
                <a:spcPts val="600"/>
              </a:spcBef>
              <a:buSzPct val="70000"/>
              <a:buFont typeface="Symbol"/>
              <a:buChar char="Þ"/>
            </a:pPr>
            <a:r>
              <a:rPr lang="fr-FR" sz="2000" dirty="0" smtClean="0">
                <a:solidFill>
                  <a:srgbClr val="002060"/>
                </a:solidFill>
                <a:latin typeface="Times New Roman" pitchFamily="18" charset="0"/>
                <a:cs typeface="Times New Roman" pitchFamily="18" charset="0"/>
              </a:rPr>
              <a:t> Déterminer pour chaque arbre détecté: la position, la taille de la couronne et la hauteur.</a:t>
            </a:r>
          </a:p>
          <a:p>
            <a:pPr marL="274320" lvl="1" algn="just">
              <a:spcBef>
                <a:spcPts val="600"/>
              </a:spcBef>
              <a:buSzPct val="70000"/>
              <a:buFont typeface="Symbol"/>
              <a:buChar char="Þ"/>
            </a:pPr>
            <a:endParaRPr lang="fr-FR" sz="2000" dirty="0" smtClean="0">
              <a:solidFill>
                <a:srgbClr val="002060"/>
              </a:solidFill>
              <a:latin typeface="Times New Roman" pitchFamily="18" charset="0"/>
              <a:cs typeface="Times New Roman" pitchFamily="18" charset="0"/>
            </a:endParaRPr>
          </a:p>
          <a:p>
            <a:pPr marL="274320" lvl="1" algn="just">
              <a:spcBef>
                <a:spcPts val="600"/>
              </a:spcBef>
              <a:buSzPct val="70000"/>
            </a:pPr>
            <a:r>
              <a:rPr lang="fr-FR" sz="2000" dirty="0" smtClean="0">
                <a:solidFill>
                  <a:schemeClr val="accent2"/>
                </a:solidFill>
                <a:latin typeface="Times New Roman" pitchFamily="18" charset="0"/>
                <a:cs typeface="Times New Roman" pitchFamily="18" charset="0"/>
              </a:rPr>
              <a:t>Idée</a:t>
            </a:r>
            <a:r>
              <a:rPr lang="fr-FR" sz="2000" dirty="0" smtClean="0">
                <a:solidFill>
                  <a:srgbClr val="002060"/>
                </a:solidFill>
                <a:latin typeface="Times New Roman" pitchFamily="18" charset="0"/>
                <a:cs typeface="Times New Roman" pitchFamily="18" charset="0"/>
              </a:rPr>
              <a:t>: </a:t>
            </a:r>
            <a:r>
              <a:rPr lang="fr-FR" sz="2000" dirty="0" smtClean="0">
                <a:latin typeface="Times New Roman" pitchFamily="18" charset="0"/>
                <a:cs typeface="Times New Roman" pitchFamily="18" charset="0"/>
              </a:rPr>
              <a:t>- détecter les cimes des arbres</a:t>
            </a:r>
          </a:p>
          <a:p>
            <a:pPr marL="274320" lvl="1" algn="just">
              <a:spcBef>
                <a:spcPts val="600"/>
              </a:spcBef>
              <a:buSzPct val="70000"/>
            </a:pPr>
            <a:r>
              <a:rPr lang="fr-FR" sz="2000" dirty="0" smtClean="0">
                <a:latin typeface="Times New Roman" pitchFamily="18" charset="0"/>
                <a:cs typeface="Times New Roman" pitchFamily="18" charset="0"/>
              </a:rPr>
              <a:t>         - chercher les points voisins formant l’ensemble de la couronne</a:t>
            </a:r>
          </a:p>
          <a:p>
            <a:pPr marL="274320" lvl="1" algn="just">
              <a:spcBef>
                <a:spcPts val="600"/>
              </a:spcBef>
              <a:buSzPct val="70000"/>
            </a:pPr>
            <a:r>
              <a:rPr lang="fr-FR" sz="2000" dirty="0" smtClean="0">
                <a:latin typeface="Times New Roman" pitchFamily="18" charset="0"/>
                <a:cs typeface="Times New Roman" pitchFamily="18" charset="0"/>
              </a:rPr>
              <a:t>         - travailler sur des cellules régulières au lieu des points ALS (répartition spatiale quelconque) =&gt; améliorer la notion de voisinage</a:t>
            </a:r>
          </a:p>
          <a:p>
            <a:endParaRPr lang="fr-FR" sz="20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sp>
        <p:nvSpPr>
          <p:cNvPr id="6"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Traitement du nuage de points</a:t>
            </a:r>
          </a:p>
        </p:txBody>
      </p:sp>
      <p:sp>
        <p:nvSpPr>
          <p:cNvPr id="8" name="ZoneTexte 7"/>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44</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p:nvPr/>
        </p:nvPicPr>
        <p:blipFill>
          <a:blip r:embed="rId3" cstate="print"/>
          <a:stretch>
            <a:fillRect/>
          </a:stretch>
        </p:blipFill>
        <p:spPr bwMode="auto">
          <a:xfrm>
            <a:off x="6096000" y="908720"/>
            <a:ext cx="3048000" cy="1981200"/>
          </a:xfrm>
          <a:prstGeom prst="rect">
            <a:avLst/>
          </a:prstGeom>
          <a:noFill/>
          <a:ln w="9525">
            <a:noFill/>
            <a:miter lim="800000"/>
            <a:headEnd/>
            <a:tailEnd/>
          </a:ln>
        </p:spPr>
      </p:pic>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32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p:txBody>
      </p:sp>
      <p:sp>
        <p:nvSpPr>
          <p:cNvPr id="7" name="Rectangle 6"/>
          <p:cNvSpPr/>
          <p:nvPr/>
        </p:nvSpPr>
        <p:spPr>
          <a:xfrm>
            <a:off x="0" y="1124744"/>
            <a:ext cx="8928992" cy="3046988"/>
          </a:xfrm>
          <a:prstGeom prst="rect">
            <a:avLst/>
          </a:prstGeom>
        </p:spPr>
        <p:txBody>
          <a:bodyPr wrap="square">
            <a:spAutoFit/>
          </a:bodyPr>
          <a:lstStyle/>
          <a:p>
            <a:pPr>
              <a:buFont typeface="Wingdings" pitchFamily="2" charset="2"/>
              <a:buChar char="v"/>
            </a:pPr>
            <a:r>
              <a:rPr lang="fr-FR" sz="2400" kern="0" dirty="0" err="1" smtClean="0">
                <a:solidFill>
                  <a:schemeClr val="accent6"/>
                </a:solidFill>
                <a:effectLst>
                  <a:outerShdw blurRad="38100" dist="38100" dir="2700000" algn="tl">
                    <a:srgbClr val="C0C0C0"/>
                  </a:outerShdw>
                </a:effectLst>
                <a:latin typeface="Times New Roman" pitchFamily="18" charset="0"/>
                <a:cs typeface="Times New Roman" pitchFamily="18" charset="0"/>
              </a:rPr>
              <a:t>Voxelisation</a:t>
            </a:r>
            <a:endParaRPr lang="fr-FR" sz="2400"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a:p>
            <a:pPr marL="822960" lvl="1" indent="-457200" algn="just">
              <a:buNone/>
            </a:pPr>
            <a:r>
              <a:rPr lang="fr-FR" sz="2000" dirty="0" smtClean="0">
                <a:latin typeface="Times New Roman" pitchFamily="18" charset="0"/>
                <a:cs typeface="Times New Roman" pitchFamily="18" charset="0"/>
              </a:rPr>
              <a:t>- Transformation des points discrets dans un</a:t>
            </a:r>
          </a:p>
          <a:p>
            <a:pPr marL="822960" lvl="1" indent="-457200" algn="just">
              <a:buNone/>
            </a:pPr>
            <a:r>
              <a:rPr lang="fr-FR" sz="2000" dirty="0" smtClean="0">
                <a:latin typeface="Times New Roman" pitchFamily="18" charset="0"/>
                <a:cs typeface="Times New Roman" pitchFamily="18" charset="0"/>
              </a:rPr>
              <a:t>espace local de </a:t>
            </a:r>
            <a:r>
              <a:rPr lang="fr-FR" sz="2000" dirty="0" err="1" smtClean="0">
                <a:latin typeface="Times New Roman" pitchFamily="18" charset="0"/>
                <a:cs typeface="Times New Roman" pitchFamily="18" charset="0"/>
              </a:rPr>
              <a:t>voxels</a:t>
            </a:r>
            <a:r>
              <a:rPr lang="fr-FR" sz="2000" dirty="0" smtClean="0">
                <a:latin typeface="Times New Roman" pitchFamily="18" charset="0"/>
                <a:cs typeface="Times New Roman" pitchFamily="18" charset="0"/>
              </a:rPr>
              <a:t> </a:t>
            </a:r>
          </a:p>
          <a:p>
            <a:pPr marL="822960" lvl="1" indent="-457200" algn="just">
              <a:buNone/>
            </a:pPr>
            <a:r>
              <a:rPr lang="fr-FR" sz="2000" dirty="0" smtClean="0">
                <a:latin typeface="Times New Roman" pitchFamily="18" charset="0"/>
                <a:cs typeface="Times New Roman" pitchFamily="18" charset="0"/>
              </a:rPr>
              <a:t>- résolution = 0.5m*0.5m*0.5m adapté à une densité de points</a:t>
            </a:r>
          </a:p>
          <a:p>
            <a:pPr marL="822960" lvl="1" indent="-457200" algn="just">
              <a:buNone/>
            </a:pPr>
            <a:r>
              <a:rPr lang="fr-FR" sz="2000" dirty="0" smtClean="0">
                <a:latin typeface="Times New Roman" pitchFamily="18" charset="0"/>
                <a:cs typeface="Times New Roman" pitchFamily="18" charset="0"/>
              </a:rPr>
              <a:t>(2-4 points/m²)</a:t>
            </a:r>
          </a:p>
          <a:p>
            <a:pPr marL="822960" lvl="1" indent="-457200">
              <a:buFont typeface="Symbol"/>
              <a:buChar char="Þ"/>
            </a:pPr>
            <a:r>
              <a:rPr lang="fr-FR" sz="2000" dirty="0" smtClean="0">
                <a:solidFill>
                  <a:schemeClr val="tx2"/>
                </a:solidFill>
                <a:latin typeface="Times New Roman" pitchFamily="18" charset="0"/>
                <a:cs typeface="Times New Roman" pitchFamily="18" charset="0"/>
              </a:rPr>
              <a:t>Nouveau nuage de point dit «nuage de point-</a:t>
            </a:r>
            <a:r>
              <a:rPr lang="fr-FR" sz="2000" dirty="0" err="1" smtClean="0">
                <a:solidFill>
                  <a:schemeClr val="tx2"/>
                </a:solidFill>
                <a:latin typeface="Times New Roman" pitchFamily="18" charset="0"/>
                <a:cs typeface="Times New Roman" pitchFamily="18" charset="0"/>
              </a:rPr>
              <a:t>voxel</a:t>
            </a:r>
            <a:r>
              <a:rPr lang="fr-FR" sz="2000" dirty="0" smtClean="0">
                <a:solidFill>
                  <a:schemeClr val="tx2"/>
                </a:solidFill>
                <a:latin typeface="Times New Roman" pitchFamily="18" charset="0"/>
                <a:cs typeface="Times New Roman" pitchFamily="18" charset="0"/>
              </a:rPr>
              <a:t>» </a:t>
            </a:r>
          </a:p>
          <a:p>
            <a:pPr marL="822960" lvl="1" indent="-457200"/>
            <a:r>
              <a:rPr lang="fr-FR" sz="2000" dirty="0" smtClean="0">
                <a:solidFill>
                  <a:schemeClr val="tx2"/>
                </a:solidFill>
                <a:latin typeface="Times New Roman" pitchFamily="18" charset="0"/>
                <a:cs typeface="Times New Roman" pitchFamily="18" charset="0"/>
              </a:rPr>
              <a:t>est créé à partir des </a:t>
            </a:r>
            <a:r>
              <a:rPr lang="fr-FR" sz="2000" dirty="0" err="1" smtClean="0">
                <a:solidFill>
                  <a:schemeClr val="tx2"/>
                </a:solidFill>
                <a:latin typeface="Times New Roman" pitchFamily="18" charset="0"/>
                <a:cs typeface="Times New Roman" pitchFamily="18" charset="0"/>
              </a:rPr>
              <a:t>voxels</a:t>
            </a:r>
            <a:r>
              <a:rPr lang="fr-FR" sz="2000" dirty="0" smtClean="0">
                <a:solidFill>
                  <a:schemeClr val="tx2"/>
                </a:solidFill>
                <a:latin typeface="Times New Roman" pitchFamily="18" charset="0"/>
                <a:cs typeface="Times New Roman" pitchFamily="18" charset="0"/>
              </a:rPr>
              <a:t> pleins</a:t>
            </a:r>
            <a:r>
              <a:rPr lang="fr-FR" dirty="0" smtClean="0"/>
              <a:t> </a:t>
            </a: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pic>
        <p:nvPicPr>
          <p:cNvPr id="9" name="Image 8" descr="nuage_point-voxel.png"/>
          <p:cNvPicPr/>
          <p:nvPr/>
        </p:nvPicPr>
        <p:blipFill>
          <a:blip r:embed="rId4" cstate="print"/>
          <a:stretch>
            <a:fillRect/>
          </a:stretch>
        </p:blipFill>
        <p:spPr>
          <a:xfrm>
            <a:off x="4572000" y="3429000"/>
            <a:ext cx="4104456" cy="2781300"/>
          </a:xfrm>
          <a:prstGeom prst="rect">
            <a:avLst/>
          </a:prstGeom>
        </p:spPr>
      </p:pic>
      <p:pic>
        <p:nvPicPr>
          <p:cNvPr id="10" name="Image 9" descr="chm2.png"/>
          <p:cNvPicPr/>
          <p:nvPr/>
        </p:nvPicPr>
        <p:blipFill>
          <a:blip r:embed="rId5" cstate="print"/>
          <a:stretch>
            <a:fillRect/>
          </a:stretch>
        </p:blipFill>
        <p:spPr>
          <a:xfrm>
            <a:off x="395536" y="3429000"/>
            <a:ext cx="4176464" cy="2819400"/>
          </a:xfrm>
          <a:prstGeom prst="rect">
            <a:avLst/>
          </a:prstGeom>
        </p:spPr>
      </p:pic>
      <p:sp>
        <p:nvSpPr>
          <p:cNvPr id="11"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Traitement du nuage de points</a:t>
            </a:r>
          </a:p>
        </p:txBody>
      </p:sp>
      <p:sp>
        <p:nvSpPr>
          <p:cNvPr id="12" name="ZoneTexte 11"/>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45</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32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p:txBody>
      </p:sp>
      <p:sp>
        <p:nvSpPr>
          <p:cNvPr id="7" name="Rectangle 6"/>
          <p:cNvSpPr/>
          <p:nvPr/>
        </p:nvSpPr>
        <p:spPr>
          <a:xfrm>
            <a:off x="107504" y="1124744"/>
            <a:ext cx="8928992" cy="5663089"/>
          </a:xfrm>
          <a:prstGeom prst="rect">
            <a:avLst/>
          </a:prstGeom>
        </p:spPr>
        <p:txBody>
          <a:bodyPr wrap="square">
            <a:spAutoFit/>
          </a:bodyPr>
          <a:lstStyle/>
          <a:p>
            <a:pPr>
              <a:buFont typeface="Wingdings" pitchFamily="2" charset="2"/>
              <a:buChar char="v"/>
            </a:pPr>
            <a:r>
              <a:rPr lang="fr-FR" sz="2400"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Cime des arbres</a:t>
            </a:r>
          </a:p>
          <a:p>
            <a:endParaRPr lang="fr-FR" sz="2000" dirty="0" smtClean="0">
              <a:solidFill>
                <a:schemeClr val="tx2"/>
              </a:solidFill>
              <a:latin typeface="Times New Roman" pitchFamily="18" charset="0"/>
              <a:cs typeface="Times New Roman" pitchFamily="18" charset="0"/>
            </a:endParaRPr>
          </a:p>
          <a:p>
            <a:pPr>
              <a:buFontTx/>
              <a:buChar char="-"/>
            </a:pPr>
            <a:r>
              <a:rPr lang="fr-FR" sz="2000" dirty="0" smtClean="0">
                <a:latin typeface="Times New Roman" pitchFamily="18" charset="0"/>
                <a:cs typeface="Times New Roman" pitchFamily="18" charset="0"/>
              </a:rPr>
              <a:t> Etude de la distribution spatiale 3-D de voisinage des points-</a:t>
            </a:r>
            <a:r>
              <a:rPr lang="fr-FR" sz="2000" dirty="0" err="1" smtClean="0">
                <a:latin typeface="Times New Roman" pitchFamily="18" charset="0"/>
                <a:cs typeface="Times New Roman" pitchFamily="18" charset="0"/>
              </a:rPr>
              <a:t>voxels</a:t>
            </a:r>
            <a:endParaRPr lang="fr-FR" sz="2000" dirty="0" smtClean="0">
              <a:latin typeface="Times New Roman" pitchFamily="18" charset="0"/>
              <a:cs typeface="Times New Roman" pitchFamily="18" charset="0"/>
            </a:endParaRPr>
          </a:p>
          <a:p>
            <a:pPr>
              <a:buFontTx/>
              <a:buChar char="-"/>
            </a:pPr>
            <a:r>
              <a:rPr lang="fr-FR" sz="2000" dirty="0" smtClean="0">
                <a:latin typeface="Times New Roman" pitchFamily="18" charset="0"/>
                <a:cs typeface="Times New Roman" pitchFamily="18" charset="0"/>
                <a:sym typeface="Wingdings" panose="05000000000000000000" pitchFamily="2" charset="2"/>
              </a:rPr>
              <a:t> Définition des détecteurs de cimes avec des combinaisons des poids (nombre de points voisins) selon la hauteur des arbres.</a:t>
            </a:r>
          </a:p>
          <a:p>
            <a:pPr>
              <a:buFontTx/>
              <a:buChar char="-"/>
            </a:pPr>
            <a:endParaRPr lang="fr-FR" sz="2000" dirty="0" smtClean="0">
              <a:solidFill>
                <a:schemeClr val="tx2"/>
              </a:solidFill>
              <a:latin typeface="Times New Roman" pitchFamily="18" charset="0"/>
              <a:cs typeface="Times New Roman" pitchFamily="18" charset="0"/>
              <a:sym typeface="Wingdings" panose="05000000000000000000" pitchFamily="2" charset="2"/>
            </a:endParaRPr>
          </a:p>
          <a:p>
            <a:pPr>
              <a:buFont typeface="Symbol" pitchFamily="18" charset="2"/>
              <a:buChar char="Þ"/>
            </a:pPr>
            <a:r>
              <a:rPr lang="fr-FR" sz="2000" dirty="0" smtClean="0">
                <a:solidFill>
                  <a:schemeClr val="tx2"/>
                </a:solidFill>
                <a:latin typeface="Times New Roman" pitchFamily="18" charset="0"/>
                <a:cs typeface="Times New Roman" pitchFamily="18" charset="0"/>
                <a:sym typeface="Wingdings" panose="05000000000000000000" pitchFamily="2" charset="2"/>
              </a:rPr>
              <a:t>Adapté à la forme conique des arbres de la zone forestière</a:t>
            </a:r>
          </a:p>
          <a:p>
            <a:endParaRPr lang="fr-FR" sz="2000" dirty="0" smtClean="0">
              <a:solidFill>
                <a:schemeClr val="tx2"/>
              </a:solidFill>
              <a:latin typeface="Times New Roman" pitchFamily="18" charset="0"/>
              <a:cs typeface="Times New Roman" pitchFamily="18" charset="0"/>
              <a:sym typeface="Wingdings" panose="05000000000000000000" pitchFamily="2" charset="2"/>
            </a:endParaRPr>
          </a:p>
          <a:p>
            <a:pPr>
              <a:buFont typeface="Wingdings" pitchFamily="2" charset="2"/>
              <a:buChar char="v"/>
            </a:pPr>
            <a:r>
              <a:rPr lang="fr-FR" sz="2400"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Couronne des arbres</a:t>
            </a:r>
          </a:p>
          <a:p>
            <a:pPr marL="822960" lvl="1" indent="-457200" algn="just">
              <a:buFontTx/>
              <a:buChar char="-"/>
            </a:pPr>
            <a:r>
              <a:rPr lang="fr-FR" sz="2000" dirty="0" smtClean="0">
                <a:latin typeface="Times New Roman" pitchFamily="18" charset="0"/>
                <a:cs typeface="Times New Roman" pitchFamily="18" charset="0"/>
              </a:rPr>
              <a:t>Sélection des points qui entourent chaque </a:t>
            </a:r>
            <a:r>
              <a:rPr lang="fr-FR" sz="2000" dirty="0" smtClean="0">
                <a:solidFill>
                  <a:srgbClr val="FF0000"/>
                </a:solidFill>
                <a:latin typeface="Times New Roman" pitchFamily="18" charset="0"/>
                <a:cs typeface="Times New Roman" pitchFamily="18" charset="0"/>
              </a:rPr>
              <a:t>cime détecté </a:t>
            </a:r>
            <a:r>
              <a:rPr lang="fr-FR" sz="2000" dirty="0" smtClean="0">
                <a:latin typeface="Times New Roman" pitchFamily="18" charset="0"/>
                <a:cs typeface="Times New Roman" pitchFamily="18" charset="0"/>
              </a:rPr>
              <a:t>dans le cylindre de </a:t>
            </a:r>
          </a:p>
          <a:p>
            <a:pPr marL="822960" lvl="1" indent="-457200" algn="just">
              <a:buFontTx/>
              <a:buChar char="-"/>
            </a:pPr>
            <a:r>
              <a:rPr lang="fr-FR" sz="2000" dirty="0" smtClean="0">
                <a:latin typeface="Times New Roman" pitchFamily="18" charset="0"/>
                <a:cs typeface="Times New Roman" pitchFamily="18" charset="0"/>
              </a:rPr>
              <a:t>H = hauteur de la cime</a:t>
            </a:r>
          </a:p>
          <a:p>
            <a:pPr marL="822960" lvl="1" indent="-457200" algn="just">
              <a:buFontTx/>
              <a:buChar char="-"/>
            </a:pPr>
            <a:r>
              <a:rPr lang="fr-FR" sz="2000" dirty="0" smtClean="0">
                <a:latin typeface="Times New Roman" pitchFamily="18" charset="0"/>
                <a:cs typeface="Times New Roman" pitchFamily="18" charset="0"/>
              </a:rPr>
              <a:t>R = (1.2+0.16*H)*0.5</a:t>
            </a:r>
          </a:p>
          <a:p>
            <a:pPr>
              <a:buFont typeface="Wingdings" pitchFamily="2" charset="2"/>
              <a:buChar char="v"/>
            </a:pPr>
            <a:endParaRPr lang="fr-FR" sz="2200"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200"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pPr>
              <a:buFont typeface="Wingdings" pitchFamily="2" charset="2"/>
              <a:buChar char="v"/>
            </a:pPr>
            <a:endParaRPr lang="fr-FR" sz="2200"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sp>
        <p:nvSpPr>
          <p:cNvPr id="9" name="Cylindre 8"/>
          <p:cNvSpPr/>
          <p:nvPr/>
        </p:nvSpPr>
        <p:spPr>
          <a:xfrm>
            <a:off x="4139952" y="4484712"/>
            <a:ext cx="1219200" cy="1752600"/>
          </a:xfrm>
          <a:prstGeom prst="can">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p:cNvCxnSpPr/>
          <p:nvPr/>
        </p:nvCxnSpPr>
        <p:spPr>
          <a:xfrm flipH="1">
            <a:off x="4788024" y="4221088"/>
            <a:ext cx="720080" cy="36004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flipV="1">
            <a:off x="5659760" y="4645496"/>
            <a:ext cx="0" cy="144780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flipH="1">
            <a:off x="4211960" y="5224264"/>
            <a:ext cx="533400" cy="0"/>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5" name="ZoneTexte 14"/>
          <p:cNvSpPr txBox="1"/>
          <p:nvPr/>
        </p:nvSpPr>
        <p:spPr>
          <a:xfrm>
            <a:off x="4644008" y="4221088"/>
            <a:ext cx="288032" cy="584775"/>
          </a:xfrm>
          <a:prstGeom prst="rect">
            <a:avLst/>
          </a:prstGeom>
          <a:noFill/>
        </p:spPr>
        <p:txBody>
          <a:bodyPr wrap="square" rtlCol="0">
            <a:spAutoFit/>
          </a:bodyPr>
          <a:lstStyle/>
          <a:p>
            <a:r>
              <a:rPr lang="fr-FR" sz="3200" dirty="0" smtClean="0"/>
              <a:t>.</a:t>
            </a:r>
            <a:endParaRPr lang="fr-FR" sz="3200" dirty="0"/>
          </a:p>
        </p:txBody>
      </p:sp>
      <p:sp>
        <p:nvSpPr>
          <p:cNvPr id="18" name="ZoneTexte 17"/>
          <p:cNvSpPr txBox="1"/>
          <p:nvPr/>
        </p:nvSpPr>
        <p:spPr>
          <a:xfrm>
            <a:off x="5812160" y="5147900"/>
            <a:ext cx="914400" cy="369332"/>
          </a:xfrm>
          <a:prstGeom prst="rect">
            <a:avLst/>
          </a:prstGeom>
          <a:noFill/>
        </p:spPr>
        <p:txBody>
          <a:bodyPr wrap="square" rtlCol="0">
            <a:spAutoFit/>
          </a:bodyPr>
          <a:lstStyle/>
          <a:p>
            <a:r>
              <a:rPr lang="fr-FR" dirty="0" smtClean="0"/>
              <a:t>H</a:t>
            </a:r>
            <a:endParaRPr lang="fr-FR" dirty="0"/>
          </a:p>
        </p:txBody>
      </p:sp>
      <p:sp>
        <p:nvSpPr>
          <p:cNvPr id="19" name="ZoneTexte 18"/>
          <p:cNvSpPr txBox="1"/>
          <p:nvPr/>
        </p:nvSpPr>
        <p:spPr>
          <a:xfrm>
            <a:off x="4288160" y="5291916"/>
            <a:ext cx="609600" cy="369332"/>
          </a:xfrm>
          <a:prstGeom prst="rect">
            <a:avLst/>
          </a:prstGeom>
          <a:noFill/>
        </p:spPr>
        <p:txBody>
          <a:bodyPr wrap="square" rtlCol="0">
            <a:spAutoFit/>
          </a:bodyPr>
          <a:lstStyle/>
          <a:p>
            <a:r>
              <a:rPr lang="fr-FR" dirty="0" smtClean="0"/>
              <a:t>R</a:t>
            </a:r>
            <a:endParaRPr lang="fr-FR" dirty="0"/>
          </a:p>
        </p:txBody>
      </p:sp>
      <p:sp>
        <p:nvSpPr>
          <p:cNvPr id="25"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Traitement du nuage de points</a:t>
            </a:r>
          </a:p>
        </p:txBody>
      </p:sp>
      <p:sp>
        <p:nvSpPr>
          <p:cNvPr id="13" name="ZoneTexte 12"/>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46</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32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p:txBody>
      </p:sp>
      <p:sp>
        <p:nvSpPr>
          <p:cNvPr id="7" name="Rectangle 6"/>
          <p:cNvSpPr/>
          <p:nvPr/>
        </p:nvSpPr>
        <p:spPr>
          <a:xfrm>
            <a:off x="107504" y="1124744"/>
            <a:ext cx="8928992" cy="4955203"/>
          </a:xfrm>
          <a:prstGeom prst="rect">
            <a:avLst/>
          </a:prstGeom>
        </p:spPr>
        <p:txBody>
          <a:bodyPr wrap="square">
            <a:spAutoFit/>
          </a:bodyPr>
          <a:lstStyle/>
          <a:p>
            <a:pPr>
              <a:buFont typeface="Wingdings" pitchFamily="2" charset="2"/>
              <a:buChar char="v"/>
            </a:pPr>
            <a:r>
              <a:rPr lang="fr-FR" sz="2400"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Retour aux points discrets ALS</a:t>
            </a:r>
          </a:p>
          <a:p>
            <a:endParaRPr lang="fr-FR" sz="2000" dirty="0" smtClean="0">
              <a:solidFill>
                <a:schemeClr val="tx2"/>
              </a:solidFill>
              <a:latin typeface="Times New Roman" pitchFamily="18" charset="0"/>
              <a:cs typeface="Times New Roman" pitchFamily="18" charset="0"/>
            </a:endParaRPr>
          </a:p>
          <a:p>
            <a:pPr marL="822960" lvl="1" indent="-457200" algn="just">
              <a:buFontTx/>
              <a:buChar char="-"/>
            </a:pPr>
            <a:r>
              <a:rPr lang="fr-FR" sz="2000" dirty="0" smtClean="0">
                <a:latin typeface="Times New Roman" pitchFamily="18" charset="0"/>
                <a:cs typeface="Times New Roman" pitchFamily="18" charset="0"/>
                <a:sym typeface="Wingdings" panose="05000000000000000000" pitchFamily="2" charset="2"/>
              </a:rPr>
              <a:t>Retour aux points discrets d’origine se trouvant dans les </a:t>
            </a:r>
            <a:r>
              <a:rPr lang="fr-FR" sz="2000" dirty="0" err="1" smtClean="0">
                <a:latin typeface="Times New Roman" pitchFamily="18" charset="0"/>
                <a:cs typeface="Times New Roman" pitchFamily="18" charset="0"/>
                <a:sym typeface="Wingdings" panose="05000000000000000000" pitchFamily="2" charset="2"/>
              </a:rPr>
              <a:t>voxels</a:t>
            </a:r>
            <a:r>
              <a:rPr lang="fr-FR" sz="2000" dirty="0" smtClean="0">
                <a:latin typeface="Times New Roman" pitchFamily="18" charset="0"/>
                <a:cs typeface="Times New Roman" pitchFamily="18" charset="0"/>
                <a:sym typeface="Wingdings" panose="05000000000000000000" pitchFamily="2" charset="2"/>
              </a:rPr>
              <a:t> de chaque couronne détecté.</a:t>
            </a:r>
          </a:p>
          <a:p>
            <a:pPr marL="822960" lvl="1" indent="-457200" algn="just">
              <a:buFontTx/>
              <a:buChar char="-"/>
            </a:pPr>
            <a:endParaRPr lang="fr-FR" sz="2000" dirty="0" smtClean="0">
              <a:solidFill>
                <a:schemeClr val="tx2"/>
              </a:solidFill>
              <a:latin typeface="Times New Roman" pitchFamily="18" charset="0"/>
              <a:cs typeface="Times New Roman" pitchFamily="18" charset="0"/>
              <a:sym typeface="Wingdings" panose="05000000000000000000" pitchFamily="2" charset="2"/>
            </a:endParaRPr>
          </a:p>
          <a:p>
            <a:pPr marL="822960" lvl="1" indent="-457200" algn="just">
              <a:buFont typeface="Wingdings" pitchFamily="2" charset="2"/>
              <a:buChar char="§"/>
            </a:pPr>
            <a:r>
              <a:rPr lang="fr-FR" sz="2000" dirty="0" smtClean="0">
                <a:solidFill>
                  <a:schemeClr val="tx2"/>
                </a:solidFill>
                <a:latin typeface="Times New Roman" pitchFamily="18" charset="0"/>
                <a:cs typeface="Times New Roman" pitchFamily="18" charset="0"/>
                <a:sym typeface="Wingdings" panose="05000000000000000000" pitchFamily="2" charset="2"/>
              </a:rPr>
              <a:t>Centre de l’arbre = position moyenne des points</a:t>
            </a:r>
          </a:p>
          <a:p>
            <a:pPr marL="822960" lvl="1" indent="-457200" algn="just">
              <a:buFont typeface="Wingdings" pitchFamily="2" charset="2"/>
              <a:buChar char="§"/>
            </a:pPr>
            <a:endParaRPr lang="fr-FR" sz="2000" dirty="0" smtClean="0">
              <a:solidFill>
                <a:schemeClr val="tx2"/>
              </a:solidFill>
              <a:latin typeface="Times New Roman" pitchFamily="18" charset="0"/>
              <a:cs typeface="Times New Roman" pitchFamily="18" charset="0"/>
              <a:sym typeface="Wingdings" panose="05000000000000000000" pitchFamily="2" charset="2"/>
            </a:endParaRPr>
          </a:p>
          <a:p>
            <a:pPr marL="822960" lvl="1" indent="-457200" algn="just">
              <a:buFont typeface="Wingdings" pitchFamily="2" charset="2"/>
              <a:buChar char="§"/>
            </a:pPr>
            <a:r>
              <a:rPr lang="fr-FR" sz="2000" dirty="0" smtClean="0">
                <a:solidFill>
                  <a:schemeClr val="tx2"/>
                </a:solidFill>
                <a:latin typeface="Times New Roman" pitchFamily="18" charset="0"/>
                <a:cs typeface="Times New Roman" pitchFamily="18" charset="0"/>
                <a:sym typeface="Wingdings" panose="05000000000000000000" pitchFamily="2" charset="2"/>
              </a:rPr>
              <a:t>Hauteur = plus haut point des points de  la couronne. </a:t>
            </a:r>
          </a:p>
          <a:p>
            <a:pPr marL="822960" lvl="1" indent="-457200" algn="just">
              <a:buFont typeface="Wingdings" pitchFamily="2" charset="2"/>
              <a:buChar char="§"/>
            </a:pPr>
            <a:endParaRPr lang="fr-FR" sz="2000" dirty="0" smtClean="0">
              <a:solidFill>
                <a:schemeClr val="tx2"/>
              </a:solidFill>
              <a:latin typeface="Times New Roman" pitchFamily="18" charset="0"/>
              <a:cs typeface="Times New Roman" pitchFamily="18" charset="0"/>
              <a:sym typeface="Wingdings" panose="05000000000000000000" pitchFamily="2" charset="2"/>
            </a:endParaRPr>
          </a:p>
          <a:p>
            <a:pPr marL="822960" lvl="1" indent="-457200" algn="just">
              <a:buFont typeface="Wingdings" pitchFamily="2" charset="2"/>
              <a:buChar char="§"/>
            </a:pPr>
            <a:r>
              <a:rPr lang="fr-FR" sz="2000" dirty="0" smtClean="0">
                <a:solidFill>
                  <a:schemeClr val="tx2"/>
                </a:solidFill>
                <a:latin typeface="Times New Roman" pitchFamily="18" charset="0"/>
                <a:cs typeface="Times New Roman" pitchFamily="18" charset="0"/>
                <a:sym typeface="Wingdings" panose="05000000000000000000" pitchFamily="2" charset="2"/>
              </a:rPr>
              <a:t>Taille de la couronne = distance maximale des points ALS.</a:t>
            </a:r>
          </a:p>
          <a:p>
            <a:pPr>
              <a:buFont typeface="Wingdings" pitchFamily="2" charset="2"/>
              <a:buChar char="v"/>
            </a:pPr>
            <a:endParaRPr lang="fr-FR" sz="2200"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200"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pPr>
              <a:buFont typeface="Wingdings" pitchFamily="2" charset="2"/>
              <a:buChar char="v"/>
            </a:pPr>
            <a:endParaRPr lang="fr-FR" sz="2200"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sp>
        <p:nvSpPr>
          <p:cNvPr id="6"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Traitement du nuage de points</a:t>
            </a:r>
          </a:p>
        </p:txBody>
      </p:sp>
      <p:sp>
        <p:nvSpPr>
          <p:cNvPr id="8" name="ZoneTexte 7"/>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47</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arbredetecte.png"/>
          <p:cNvPicPr/>
          <p:nvPr/>
        </p:nvPicPr>
        <p:blipFill>
          <a:blip r:embed="rId3" cstate="print"/>
          <a:stretch>
            <a:fillRect/>
          </a:stretch>
        </p:blipFill>
        <p:spPr>
          <a:xfrm>
            <a:off x="4427984" y="2541612"/>
            <a:ext cx="4680520" cy="3695700"/>
          </a:xfrm>
          <a:prstGeom prst="rect">
            <a:avLst/>
          </a:prstGeom>
        </p:spPr>
      </p:pic>
      <p:pic>
        <p:nvPicPr>
          <p:cNvPr id="6" name="Image 5" descr="arbres_détéctes.png"/>
          <p:cNvPicPr/>
          <p:nvPr/>
        </p:nvPicPr>
        <p:blipFill>
          <a:blip r:embed="rId4" cstate="print"/>
          <a:stretch>
            <a:fillRect/>
          </a:stretch>
        </p:blipFill>
        <p:spPr>
          <a:xfrm>
            <a:off x="0" y="2492896"/>
            <a:ext cx="4644008" cy="3816424"/>
          </a:xfrm>
          <a:prstGeom prst="rect">
            <a:avLst/>
          </a:prstGeom>
        </p:spPr>
      </p:pic>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32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p:txBody>
      </p:sp>
      <p:sp>
        <p:nvSpPr>
          <p:cNvPr id="7" name="Rectangle 6"/>
          <p:cNvSpPr/>
          <p:nvPr/>
        </p:nvSpPr>
        <p:spPr>
          <a:xfrm>
            <a:off x="0" y="1124744"/>
            <a:ext cx="9144000" cy="1231106"/>
          </a:xfrm>
          <a:prstGeom prst="rect">
            <a:avLst/>
          </a:prstGeom>
        </p:spPr>
        <p:txBody>
          <a:bodyPr wrap="square">
            <a:spAutoFit/>
          </a:bodyPr>
          <a:lstStyle/>
          <a:p>
            <a:r>
              <a:rPr lang="fr-FR" sz="2800" b="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-Traitement du nuage de points : segmentation</a:t>
            </a:r>
          </a:p>
          <a:p>
            <a:r>
              <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    </a:t>
            </a:r>
            <a:r>
              <a:rPr lang="fr-FR" sz="2200" kern="0" dirty="0" smtClean="0">
                <a:solidFill>
                  <a:schemeClr val="tx2"/>
                </a:solidFill>
                <a:effectLst>
                  <a:outerShdw blurRad="38100" dist="38100" dir="2700000" algn="tl">
                    <a:srgbClr val="C0C0C0"/>
                  </a:outerShdw>
                </a:effectLst>
                <a:latin typeface="Times New Roman" pitchFamily="18" charset="0"/>
                <a:cs typeface="Times New Roman" pitchFamily="18" charset="0"/>
              </a:rPr>
              <a:t>Représentation des Arbres réels            Représentation des arbres détectées</a:t>
            </a:r>
          </a:p>
          <a:p>
            <a:r>
              <a:rPr lang="fr-FR" sz="2200" i="1" kern="0" dirty="0" smtClean="0">
                <a:solidFill>
                  <a:schemeClr val="tx2"/>
                </a:solidFill>
                <a:effectLst>
                  <a:outerShdw blurRad="38100" dist="38100" dir="2700000" algn="tl">
                    <a:srgbClr val="C0C0C0"/>
                  </a:outerShdw>
                </a:effectLst>
                <a:latin typeface="Times New Roman" pitchFamily="18" charset="0"/>
                <a:cs typeface="Times New Roman" pitchFamily="18" charset="0"/>
              </a:rPr>
              <a:t>                    </a:t>
            </a:r>
            <a:r>
              <a:rPr lang="fr-FR" i="1" kern="0" dirty="0" smtClean="0">
                <a:solidFill>
                  <a:schemeClr val="tx2"/>
                </a:solidFill>
                <a:effectLst>
                  <a:outerShdw blurRad="38100" dist="38100" dir="2700000" algn="tl">
                    <a:srgbClr val="C0C0C0"/>
                  </a:outerShdw>
                </a:effectLst>
                <a:latin typeface="Times New Roman" pitchFamily="18" charset="0"/>
                <a:cs typeface="Times New Roman" pitchFamily="18" charset="0"/>
              </a:rPr>
              <a:t>113 arbres					91 arbres </a:t>
            </a:r>
            <a:endParaRPr lang="fr-FR"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sp>
        <p:nvSpPr>
          <p:cNvPr id="9"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Résultats d’inversion </a:t>
            </a:r>
          </a:p>
        </p:txBody>
      </p:sp>
      <p:sp>
        <p:nvSpPr>
          <p:cNvPr id="10" name="ZoneTexte 9"/>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48</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07504" y="1052736"/>
            <a:ext cx="8928992" cy="496855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341313" marR="0" lvl="0" indent="-341313" algn="l" defTabSz="449263" rtl="0" eaLnBrk="1" fontAlgn="base" latinLnBrk="0" hangingPunct="1">
              <a:lnSpc>
                <a:spcPct val="90000"/>
              </a:lnSpc>
              <a:spcBef>
                <a:spcPts val="700"/>
              </a:spcBef>
              <a:spcAft>
                <a:spcPct val="0"/>
              </a:spcAft>
              <a:buClr>
                <a:srgbClr val="FF9900"/>
              </a:buClr>
              <a:buSzPct val="130000"/>
              <a:buFont typeface="Wingdings" pitchFamily="2" charset="2"/>
              <a:buChar char="F"/>
              <a:tabLst/>
              <a:defRPr/>
            </a:pPr>
            <a:endParaRPr kumimoji="0" lang="fr-FR" sz="3200" b="1" i="1" u="none" strike="noStrike" kern="0" cap="none" spc="0" normalizeH="0" baseline="0" noProof="0" dirty="0" smtClean="0">
              <a:ln>
                <a:noFill/>
              </a:ln>
              <a:solidFill>
                <a:srgbClr val="000099"/>
              </a:solidFill>
              <a:effectLst>
                <a:outerShdw blurRad="38100" dist="38100" dir="2700000" algn="tl">
                  <a:srgbClr val="C0C0C0"/>
                </a:outerShdw>
              </a:effectLst>
              <a:uLnTx/>
              <a:uFillTx/>
              <a:latin typeface="Times New Roman" pitchFamily="18" charset="0"/>
              <a:ea typeface="+mn-ea"/>
              <a:cs typeface="Times New Roman" pitchFamily="18" charset="0"/>
            </a:endParaRPr>
          </a:p>
        </p:txBody>
      </p:sp>
      <p:sp>
        <p:nvSpPr>
          <p:cNvPr id="7" name="Rectangle 6"/>
          <p:cNvSpPr/>
          <p:nvPr/>
        </p:nvSpPr>
        <p:spPr>
          <a:xfrm>
            <a:off x="107504" y="1124744"/>
            <a:ext cx="8928992" cy="1938992"/>
          </a:xfrm>
          <a:prstGeom prst="rect">
            <a:avLst/>
          </a:prstGeom>
        </p:spPr>
        <p:txBody>
          <a:bodyPr wrap="square">
            <a:spAutoFit/>
          </a:bodyPr>
          <a:lstStyle/>
          <a:p>
            <a:r>
              <a:rPr lang="fr-FR" sz="2800" b="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-Traitement du nuage de points : segmentation</a:t>
            </a: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0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pic>
        <p:nvPicPr>
          <p:cNvPr id="6" name="Image 5" descr="detected_trees.png"/>
          <p:cNvPicPr/>
          <p:nvPr/>
        </p:nvPicPr>
        <p:blipFill>
          <a:blip r:embed="rId3" cstate="print"/>
          <a:stretch>
            <a:fillRect/>
          </a:stretch>
        </p:blipFill>
        <p:spPr>
          <a:xfrm>
            <a:off x="251520" y="2060848"/>
            <a:ext cx="8712968" cy="4320480"/>
          </a:xfrm>
          <a:prstGeom prst="rect">
            <a:avLst/>
          </a:prstGeom>
        </p:spPr>
      </p:pic>
      <p:sp>
        <p:nvSpPr>
          <p:cNvPr id="9" name="Titre 1"/>
          <p:cNvSpPr txBox="1">
            <a:spLocks/>
          </p:cNvSpPr>
          <p:nvPr/>
        </p:nvSpPr>
        <p:spPr>
          <a:xfrm>
            <a:off x="107504" y="116632"/>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Résultats d’inversion </a:t>
            </a:r>
          </a:p>
        </p:txBody>
      </p:sp>
      <p:sp>
        <p:nvSpPr>
          <p:cNvPr id="8" name="ZoneTexte 7"/>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49</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1124744"/>
            <a:ext cx="8928992" cy="2308324"/>
          </a:xfrm>
          <a:prstGeom prst="rect">
            <a:avLst/>
          </a:prstGeom>
        </p:spPr>
        <p:txBody>
          <a:bodyPr wrap="square">
            <a:spAutoFit/>
          </a:bodyPr>
          <a:lstStyle/>
          <a:p>
            <a:pPr>
              <a:buFontTx/>
              <a:buChar char="-"/>
            </a:pPr>
            <a:r>
              <a:rPr lang="fr-FR" sz="2800" b="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 Hauteur</a:t>
            </a:r>
          </a:p>
          <a:p>
            <a:pPr>
              <a:buFont typeface="Arial" pitchFamily="34" charset="0"/>
              <a:buChar char="•"/>
            </a:pPr>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0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pic>
        <p:nvPicPr>
          <p:cNvPr id="5" name="Image 4" descr="hauteur_PD.png"/>
          <p:cNvPicPr/>
          <p:nvPr/>
        </p:nvPicPr>
        <p:blipFill>
          <a:blip r:embed="rId3" cstate="print"/>
          <a:stretch>
            <a:fillRect/>
          </a:stretch>
        </p:blipFill>
        <p:spPr>
          <a:xfrm>
            <a:off x="107504" y="1916832"/>
            <a:ext cx="4464496" cy="4392488"/>
          </a:xfrm>
          <a:prstGeom prst="rect">
            <a:avLst/>
          </a:prstGeom>
        </p:spPr>
      </p:pic>
      <p:pic>
        <p:nvPicPr>
          <p:cNvPr id="6" name="Image 5" descr="hauteur_FW.png"/>
          <p:cNvPicPr/>
          <p:nvPr/>
        </p:nvPicPr>
        <p:blipFill>
          <a:blip r:embed="rId4" cstate="print"/>
          <a:stretch>
            <a:fillRect/>
          </a:stretch>
        </p:blipFill>
        <p:spPr>
          <a:xfrm>
            <a:off x="4499992" y="1916832"/>
            <a:ext cx="4464496" cy="4392488"/>
          </a:xfrm>
          <a:prstGeom prst="rect">
            <a:avLst/>
          </a:prstGeom>
        </p:spPr>
      </p:pic>
      <p:sp>
        <p:nvSpPr>
          <p:cNvPr id="7" name="ZoneTexte 6"/>
          <p:cNvSpPr txBox="1"/>
          <p:nvPr/>
        </p:nvSpPr>
        <p:spPr>
          <a:xfrm>
            <a:off x="1691680" y="1844824"/>
            <a:ext cx="1872208" cy="369332"/>
          </a:xfrm>
          <a:prstGeom prst="rect">
            <a:avLst/>
          </a:prstGeom>
          <a:noFill/>
        </p:spPr>
        <p:txBody>
          <a:bodyPr wrap="square" rtlCol="0">
            <a:spAutoFit/>
          </a:bodyPr>
          <a:lstStyle/>
          <a:p>
            <a:r>
              <a:rPr lang="fr-FR" dirty="0" smtClean="0"/>
              <a:t>Points discrets</a:t>
            </a:r>
            <a:endParaRPr lang="fr-FR" dirty="0"/>
          </a:p>
        </p:txBody>
      </p:sp>
      <p:sp>
        <p:nvSpPr>
          <p:cNvPr id="8" name="ZoneTexte 7"/>
          <p:cNvSpPr txBox="1"/>
          <p:nvPr/>
        </p:nvSpPr>
        <p:spPr>
          <a:xfrm>
            <a:off x="5796136" y="1835532"/>
            <a:ext cx="1872208" cy="369332"/>
          </a:xfrm>
          <a:prstGeom prst="rect">
            <a:avLst/>
          </a:prstGeom>
          <a:noFill/>
        </p:spPr>
        <p:txBody>
          <a:bodyPr wrap="square" rtlCol="0">
            <a:spAutoFit/>
          </a:bodyPr>
          <a:lstStyle/>
          <a:p>
            <a:r>
              <a:rPr lang="fr-FR" dirty="0" smtClean="0"/>
              <a:t>Formes d’ondes</a:t>
            </a:r>
            <a:endParaRPr lang="fr-FR" dirty="0"/>
          </a:p>
        </p:txBody>
      </p:sp>
      <p:sp>
        <p:nvSpPr>
          <p:cNvPr id="9"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Traitement du nuage de points</a:t>
            </a:r>
          </a:p>
        </p:txBody>
      </p:sp>
      <p:sp>
        <p:nvSpPr>
          <p:cNvPr id="10" name="Titre 1"/>
          <p:cNvSpPr txBox="1">
            <a:spLocks/>
          </p:cNvSpPr>
          <p:nvPr/>
        </p:nvSpPr>
        <p:spPr>
          <a:xfrm>
            <a:off x="259904" y="1970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Résultats d’inversion </a:t>
            </a:r>
          </a:p>
        </p:txBody>
      </p:sp>
      <p:sp>
        <p:nvSpPr>
          <p:cNvPr id="11" name="ZoneTexte 10"/>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50</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1124744"/>
            <a:ext cx="8928992" cy="2308324"/>
          </a:xfrm>
          <a:prstGeom prst="rect">
            <a:avLst/>
          </a:prstGeom>
        </p:spPr>
        <p:txBody>
          <a:bodyPr wrap="square">
            <a:spAutoFit/>
          </a:bodyPr>
          <a:lstStyle/>
          <a:p>
            <a:r>
              <a:rPr lang="fr-FR" sz="2800" b="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Hauteur: grands arbres</a:t>
            </a:r>
          </a:p>
          <a:p>
            <a:pPr>
              <a:buFont typeface="Arial" pitchFamily="34" charset="0"/>
              <a:buChar char="•"/>
            </a:pPr>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0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pic>
        <p:nvPicPr>
          <p:cNvPr id="12" name="Image 11" descr="hauteur_PD6.png"/>
          <p:cNvPicPr/>
          <p:nvPr/>
        </p:nvPicPr>
        <p:blipFill>
          <a:blip r:embed="rId3" cstate="print"/>
          <a:stretch>
            <a:fillRect/>
          </a:stretch>
        </p:blipFill>
        <p:spPr>
          <a:xfrm>
            <a:off x="0" y="1988840"/>
            <a:ext cx="4716016" cy="4320480"/>
          </a:xfrm>
          <a:prstGeom prst="rect">
            <a:avLst/>
          </a:prstGeom>
        </p:spPr>
      </p:pic>
      <p:pic>
        <p:nvPicPr>
          <p:cNvPr id="13" name="Image 12" descr="hauteur_FW6.png"/>
          <p:cNvPicPr/>
          <p:nvPr/>
        </p:nvPicPr>
        <p:blipFill>
          <a:blip r:embed="rId4" cstate="print"/>
          <a:stretch>
            <a:fillRect/>
          </a:stretch>
        </p:blipFill>
        <p:spPr>
          <a:xfrm>
            <a:off x="4355976" y="1988840"/>
            <a:ext cx="4788024" cy="4320480"/>
          </a:xfrm>
          <a:prstGeom prst="rect">
            <a:avLst/>
          </a:prstGeom>
        </p:spPr>
      </p:pic>
      <p:sp>
        <p:nvSpPr>
          <p:cNvPr id="8" name="ZoneTexte 7"/>
          <p:cNvSpPr txBox="1"/>
          <p:nvPr/>
        </p:nvSpPr>
        <p:spPr>
          <a:xfrm>
            <a:off x="5796136" y="1835532"/>
            <a:ext cx="1872208" cy="369332"/>
          </a:xfrm>
          <a:prstGeom prst="rect">
            <a:avLst/>
          </a:prstGeom>
          <a:noFill/>
        </p:spPr>
        <p:txBody>
          <a:bodyPr wrap="square" rtlCol="0">
            <a:spAutoFit/>
          </a:bodyPr>
          <a:lstStyle/>
          <a:p>
            <a:r>
              <a:rPr lang="fr-FR" dirty="0" smtClean="0"/>
              <a:t>Formes d’ondes</a:t>
            </a:r>
            <a:endParaRPr lang="fr-FR" dirty="0"/>
          </a:p>
        </p:txBody>
      </p:sp>
      <p:sp>
        <p:nvSpPr>
          <p:cNvPr id="7" name="ZoneTexte 6"/>
          <p:cNvSpPr txBox="1"/>
          <p:nvPr/>
        </p:nvSpPr>
        <p:spPr>
          <a:xfrm>
            <a:off x="1691680" y="1844824"/>
            <a:ext cx="1872208" cy="369332"/>
          </a:xfrm>
          <a:prstGeom prst="rect">
            <a:avLst/>
          </a:prstGeom>
          <a:noFill/>
        </p:spPr>
        <p:txBody>
          <a:bodyPr wrap="square" rtlCol="0">
            <a:spAutoFit/>
          </a:bodyPr>
          <a:lstStyle/>
          <a:p>
            <a:r>
              <a:rPr lang="fr-FR" dirty="0" smtClean="0"/>
              <a:t>Points discrets</a:t>
            </a:r>
            <a:endParaRPr lang="fr-FR" dirty="0"/>
          </a:p>
        </p:txBody>
      </p:sp>
      <p:sp>
        <p:nvSpPr>
          <p:cNvPr id="14"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Résultats d’inversion </a:t>
            </a:r>
          </a:p>
        </p:txBody>
      </p:sp>
      <p:sp>
        <p:nvSpPr>
          <p:cNvPr id="9" name="ZoneTexte 8"/>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51</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1124744"/>
            <a:ext cx="8928992" cy="3908762"/>
          </a:xfrm>
          <a:prstGeom prst="rect">
            <a:avLst/>
          </a:prstGeom>
        </p:spPr>
        <p:txBody>
          <a:bodyPr wrap="square">
            <a:spAutoFit/>
          </a:bodyPr>
          <a:lstStyle/>
          <a:p>
            <a:r>
              <a:rPr lang="fr-FR" sz="2800" b="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LAI:</a:t>
            </a:r>
          </a:p>
          <a:p>
            <a:pPr>
              <a:buFontTx/>
              <a:buChar char="-"/>
            </a:pPr>
            <a:r>
              <a:rPr lang="fr-FR" sz="2000" kern="0" dirty="0" smtClean="0">
                <a:solidFill>
                  <a:schemeClr val="tx2"/>
                </a:solidFill>
                <a:effectLst>
                  <a:outerShdw blurRad="38100" dist="38100" dir="2700000" algn="tl">
                    <a:srgbClr val="C0C0C0"/>
                  </a:outerShdw>
                </a:effectLst>
                <a:latin typeface="Times New Roman" pitchFamily="18" charset="0"/>
                <a:cs typeface="Times New Roman" pitchFamily="18" charset="0"/>
              </a:rPr>
              <a:t>Pas de mesure terrain du profil vertical de LAI de chaque arbre =&gt; Validation par LAI moyen à l’échelle de la placette (TRAC)</a:t>
            </a:r>
          </a:p>
          <a:p>
            <a:pPr>
              <a:buFontTx/>
              <a:buChar char="-"/>
            </a:pPr>
            <a:r>
              <a:rPr lang="fr-FR" sz="2000" kern="0" dirty="0" smtClean="0">
                <a:solidFill>
                  <a:schemeClr val="tx2"/>
                </a:solidFill>
                <a:effectLst>
                  <a:outerShdw blurRad="38100" dist="38100" dir="2700000" algn="tl">
                    <a:srgbClr val="C0C0C0"/>
                  </a:outerShdw>
                </a:effectLst>
                <a:latin typeface="Times New Roman" pitchFamily="18" charset="0"/>
                <a:cs typeface="Times New Roman" pitchFamily="18" charset="0"/>
              </a:rPr>
              <a:t>Surestimation de LAI RMSE = 2. 36</a:t>
            </a:r>
          </a:p>
          <a:p>
            <a:pPr>
              <a:buFontTx/>
              <a:buChar char="-"/>
            </a:pPr>
            <a:endParaRPr lang="fr-FR" sz="2000" kern="0" dirty="0" smtClean="0">
              <a:solidFill>
                <a:schemeClr val="tx2"/>
              </a:solidFill>
              <a:effectLst>
                <a:outerShdw blurRad="38100" dist="38100" dir="2700000" algn="tl">
                  <a:srgbClr val="C0C0C0"/>
                </a:outerShdw>
              </a:effectLst>
              <a:latin typeface="Times New Roman" pitchFamily="18" charset="0"/>
              <a:cs typeface="Times New Roman" pitchFamily="18" charset="0"/>
            </a:endParaRPr>
          </a:p>
          <a:p>
            <a:r>
              <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                    </a:t>
            </a:r>
            <a:r>
              <a:rPr lang="fr-FR" sz="2000" i="1" kern="0" dirty="0" smtClean="0">
                <a:solidFill>
                  <a:srgbClr val="FF0000"/>
                </a:solidFill>
                <a:effectLst>
                  <a:outerShdw blurRad="38100" dist="38100" dir="2700000" algn="tl">
                    <a:srgbClr val="C0C0C0"/>
                  </a:outerShdw>
                </a:effectLst>
                <a:latin typeface="Times New Roman" pitchFamily="18" charset="0"/>
                <a:cs typeface="Times New Roman" pitchFamily="18" charset="0"/>
              </a:rPr>
              <a:t>Problème de saturation pour la plupart des échos du signal LiDAR</a:t>
            </a:r>
          </a:p>
          <a:p>
            <a:pPr>
              <a:buFont typeface="Arial" pitchFamily="34" charset="0"/>
              <a:buChar char="•"/>
            </a:pPr>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0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pic>
        <p:nvPicPr>
          <p:cNvPr id="10" name="Image 9" descr="probleme.PNG"/>
          <p:cNvPicPr>
            <a:picLocks noChangeAspect="1"/>
          </p:cNvPicPr>
          <p:nvPr/>
        </p:nvPicPr>
        <p:blipFill>
          <a:blip r:embed="rId3" cstate="print"/>
          <a:stretch>
            <a:fillRect/>
          </a:stretch>
        </p:blipFill>
        <p:spPr>
          <a:xfrm>
            <a:off x="611560" y="2996952"/>
            <a:ext cx="936104" cy="864096"/>
          </a:xfrm>
          <a:prstGeom prst="rect">
            <a:avLst/>
          </a:prstGeom>
        </p:spPr>
      </p:pic>
      <p:pic>
        <p:nvPicPr>
          <p:cNvPr id="9" name="Image 8" descr="problem.PNG"/>
          <p:cNvPicPr/>
          <p:nvPr/>
        </p:nvPicPr>
        <p:blipFill>
          <a:blip r:embed="rId4" cstate="print"/>
          <a:stretch>
            <a:fillRect/>
          </a:stretch>
        </p:blipFill>
        <p:spPr>
          <a:xfrm>
            <a:off x="251520" y="1412776"/>
            <a:ext cx="8712968" cy="4896544"/>
          </a:xfrm>
          <a:prstGeom prst="rect">
            <a:avLst/>
          </a:prstGeom>
        </p:spPr>
      </p:pic>
      <p:pic>
        <p:nvPicPr>
          <p:cNvPr id="11" name="Image 10" descr="TSB63015-300x400.jpg"/>
          <p:cNvPicPr/>
          <p:nvPr/>
        </p:nvPicPr>
        <p:blipFill>
          <a:blip r:embed="rId5" cstate="print"/>
          <a:stretch>
            <a:fillRect/>
          </a:stretch>
        </p:blipFill>
        <p:spPr>
          <a:xfrm>
            <a:off x="7775848" y="1412776"/>
            <a:ext cx="1368152" cy="2160240"/>
          </a:xfrm>
          <a:prstGeom prst="rect">
            <a:avLst/>
          </a:prstGeom>
        </p:spPr>
      </p:pic>
      <p:sp>
        <p:nvSpPr>
          <p:cNvPr id="15"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Résultats d’inversion </a:t>
            </a:r>
          </a:p>
        </p:txBody>
      </p:sp>
      <p:sp>
        <p:nvSpPr>
          <p:cNvPr id="12" name="ZoneTexte 11"/>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52</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descr="decompsignal.PNG"/>
          <p:cNvPicPr>
            <a:picLocks noChangeAspect="1"/>
          </p:cNvPicPr>
          <p:nvPr/>
        </p:nvPicPr>
        <p:blipFill>
          <a:blip r:embed="rId3" cstate="print"/>
          <a:stretch>
            <a:fillRect/>
          </a:stretch>
        </p:blipFill>
        <p:spPr>
          <a:xfrm>
            <a:off x="2555776" y="2564904"/>
            <a:ext cx="2880320" cy="3888432"/>
          </a:xfrm>
          <a:prstGeom prst="rect">
            <a:avLst/>
          </a:prstGeom>
        </p:spPr>
      </p:pic>
      <p:pic>
        <p:nvPicPr>
          <p:cNvPr id="14" name="Image 13" descr="TSB63015-300x400.jpg"/>
          <p:cNvPicPr/>
          <p:nvPr/>
        </p:nvPicPr>
        <p:blipFill>
          <a:blip r:embed="rId4" cstate="print"/>
          <a:stretch>
            <a:fillRect/>
          </a:stretch>
        </p:blipFill>
        <p:spPr>
          <a:xfrm>
            <a:off x="179512" y="2708920"/>
            <a:ext cx="2304256" cy="3456384"/>
          </a:xfrm>
          <a:prstGeom prst="rect">
            <a:avLst/>
          </a:prstGeom>
        </p:spPr>
      </p:pic>
      <p:sp>
        <p:nvSpPr>
          <p:cNvPr id="4" name="Rectangle 3"/>
          <p:cNvSpPr/>
          <p:nvPr/>
        </p:nvSpPr>
        <p:spPr>
          <a:xfrm>
            <a:off x="107504" y="764704"/>
            <a:ext cx="8928992" cy="3785652"/>
          </a:xfrm>
          <a:prstGeom prst="rect">
            <a:avLst/>
          </a:prstGeom>
        </p:spPr>
        <p:txBody>
          <a:bodyPr wrap="square">
            <a:spAutoFit/>
          </a:bodyPr>
          <a:lstStyle/>
          <a:p>
            <a:r>
              <a:rPr lang="fr-FR" sz="2800" b="1"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Solution </a:t>
            </a:r>
            <a:r>
              <a:rPr lang="fr-FR" sz="2800" b="1"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 </a:t>
            </a:r>
            <a:endParaRPr lang="fr-FR" sz="2800" b="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a:p>
            <a:pPr lvl="1">
              <a:buFontTx/>
              <a:buChar char="-"/>
            </a:pPr>
            <a:r>
              <a:rPr lang="fr-FR" sz="2000" kern="0" dirty="0" smtClean="0">
                <a:effectLst>
                  <a:outerShdw blurRad="38100" dist="38100" dir="2700000" algn="tl">
                    <a:srgbClr val="C0C0C0"/>
                  </a:outerShdw>
                </a:effectLst>
                <a:latin typeface="Times New Roman" pitchFamily="18" charset="0"/>
                <a:cs typeface="Times New Roman" pitchFamily="18" charset="0"/>
              </a:rPr>
              <a:t>Diviser </a:t>
            </a:r>
            <a:r>
              <a:rPr lang="fr-FR" sz="2000" kern="0" dirty="0" smtClean="0">
                <a:effectLst>
                  <a:outerShdw blurRad="38100" dist="38100" dir="2700000" algn="tl">
                    <a:srgbClr val="C0C0C0"/>
                  </a:outerShdw>
                </a:effectLst>
                <a:latin typeface="Times New Roman" pitchFamily="18" charset="0"/>
                <a:cs typeface="Times New Roman" pitchFamily="18" charset="0"/>
              </a:rPr>
              <a:t>l’arbre en </a:t>
            </a:r>
            <a:r>
              <a:rPr lang="fr-FR" sz="2000" kern="0" dirty="0" smtClean="0">
                <a:effectLst>
                  <a:outerShdw blurRad="38100" dist="38100" dir="2700000" algn="tl">
                    <a:srgbClr val="C0C0C0"/>
                  </a:outerShdw>
                </a:effectLst>
                <a:latin typeface="Times New Roman" pitchFamily="18" charset="0"/>
                <a:cs typeface="Times New Roman" pitchFamily="18" charset="0"/>
              </a:rPr>
              <a:t>lobes homogènes</a:t>
            </a:r>
            <a:endParaRPr lang="fr-FR" sz="2000" kern="0" dirty="0" smtClean="0">
              <a:effectLst>
                <a:outerShdw blurRad="38100" dist="38100" dir="2700000" algn="tl">
                  <a:srgbClr val="C0C0C0"/>
                </a:outerShdw>
              </a:effectLst>
              <a:latin typeface="Times New Roman" pitchFamily="18" charset="0"/>
              <a:cs typeface="Times New Roman" pitchFamily="18" charset="0"/>
            </a:endParaRPr>
          </a:p>
          <a:p>
            <a:pPr lvl="1">
              <a:buFontTx/>
              <a:buChar char="-"/>
            </a:pPr>
            <a:r>
              <a:rPr lang="fr-FR" sz="2000" kern="0" dirty="0" smtClean="0">
                <a:effectLst>
                  <a:outerShdw blurRad="38100" dist="38100" dir="2700000" algn="tl">
                    <a:srgbClr val="C0C0C0"/>
                  </a:outerShdw>
                </a:effectLst>
                <a:latin typeface="Times New Roman" pitchFamily="18" charset="0"/>
                <a:cs typeface="Times New Roman" pitchFamily="18" charset="0"/>
              </a:rPr>
              <a:t>Appliquer l’approche </a:t>
            </a:r>
            <a:r>
              <a:rPr lang="fr-FR" sz="2000" kern="0" dirty="0" smtClean="0">
                <a:effectLst>
                  <a:outerShdw blurRad="38100" dist="38100" dir="2700000" algn="tl">
                    <a:srgbClr val="C0C0C0"/>
                  </a:outerShdw>
                </a:effectLst>
                <a:latin typeface="Times New Roman" pitchFamily="18" charset="0"/>
                <a:cs typeface="Times New Roman" pitchFamily="18" charset="0"/>
              </a:rPr>
              <a:t>d’inversion (approximative) </a:t>
            </a:r>
            <a:r>
              <a:rPr lang="fr-FR" sz="2000" kern="0" dirty="0" smtClean="0">
                <a:effectLst>
                  <a:outerShdw blurRad="38100" dist="38100" dir="2700000" algn="tl">
                    <a:srgbClr val="C0C0C0"/>
                  </a:outerShdw>
                </a:effectLst>
                <a:latin typeface="Times New Roman" pitchFamily="18" charset="0"/>
                <a:cs typeface="Times New Roman" pitchFamily="18" charset="0"/>
              </a:rPr>
              <a:t>sur chaque lobes</a:t>
            </a:r>
            <a:r>
              <a:rPr lang="fr-FR" sz="2800" i="1" kern="0" dirty="0" smtClean="0">
                <a:effectLst>
                  <a:outerShdw blurRad="38100" dist="38100" dir="2700000" algn="tl">
                    <a:srgbClr val="C0C0C0"/>
                  </a:outerShdw>
                </a:effectLst>
                <a:latin typeface="Times New Roman" pitchFamily="18" charset="0"/>
                <a:cs typeface="Times New Roman" pitchFamily="18" charset="0"/>
              </a:rPr>
              <a:t>  </a:t>
            </a:r>
            <a:endParaRPr lang="fr-FR" sz="2400" i="1" kern="0" dirty="0" smtClean="0">
              <a:effectLst>
                <a:outerShdw blurRad="38100" dist="38100" dir="2700000" algn="tl">
                  <a:srgbClr val="C0C0C0"/>
                </a:outerShdw>
              </a:effectLst>
              <a:latin typeface="Times New Roman" pitchFamily="18" charset="0"/>
              <a:cs typeface="Times New Roman" pitchFamily="18" charset="0"/>
            </a:endParaRPr>
          </a:p>
          <a:p>
            <a:r>
              <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      </a:t>
            </a:r>
            <a:r>
              <a:rPr lang="fr-FR" sz="2400" kern="0" dirty="0" smtClean="0">
                <a:solidFill>
                  <a:srgbClr val="FF0000"/>
                </a:solidFill>
                <a:effectLst>
                  <a:outerShdw blurRad="38100" dist="38100" dir="2700000" algn="tl">
                    <a:srgbClr val="C0C0C0"/>
                  </a:outerShdw>
                </a:effectLst>
                <a:latin typeface="Times New Roman" pitchFamily="18" charset="0"/>
                <a:cs typeface="Times New Roman" pitchFamily="18" charset="0"/>
              </a:rPr>
              <a:t>Si saturation de LAI</a:t>
            </a:r>
          </a:p>
          <a:p>
            <a:r>
              <a:rPr lang="fr-FR" sz="2000" kern="0" dirty="0" smtClean="0">
                <a:effectLst>
                  <a:outerShdw blurRad="38100" dist="38100" dir="2700000" algn="tl">
                    <a:srgbClr val="C0C0C0"/>
                  </a:outerShdw>
                </a:effectLst>
                <a:latin typeface="Times New Roman" pitchFamily="18" charset="0"/>
                <a:cs typeface="Times New Roman" pitchFamily="18" charset="0"/>
              </a:rPr>
              <a:t>       - Appliquer </a:t>
            </a:r>
            <a:r>
              <a:rPr lang="fr-FR" sz="2000" kern="0" dirty="0" smtClean="0">
                <a:effectLst>
                  <a:outerShdw blurRad="38100" dist="38100" dir="2700000" algn="tl">
                    <a:srgbClr val="C0C0C0"/>
                  </a:outerShdw>
                </a:effectLst>
                <a:latin typeface="Times New Roman" pitchFamily="18" charset="0"/>
                <a:cs typeface="Times New Roman" pitchFamily="18" charset="0"/>
              </a:rPr>
              <a:t>l’approche variationnelle</a:t>
            </a:r>
          </a:p>
          <a:p>
            <a:pPr>
              <a:buFont typeface="Arial" pitchFamily="34" charset="0"/>
              <a:buChar char="•"/>
            </a:pPr>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0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sp>
        <p:nvSpPr>
          <p:cNvPr id="6"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Adaptation de la méthode d’inversion aux données réelles</a:t>
            </a:r>
          </a:p>
        </p:txBody>
      </p:sp>
      <p:cxnSp>
        <p:nvCxnSpPr>
          <p:cNvPr id="12" name="Connecteur droit avec flèche 11"/>
          <p:cNvCxnSpPr/>
          <p:nvPr/>
        </p:nvCxnSpPr>
        <p:spPr>
          <a:xfrm>
            <a:off x="539552" y="3356992"/>
            <a:ext cx="36004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539552" y="3933056"/>
            <a:ext cx="36004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3563888" y="2852936"/>
            <a:ext cx="1152128" cy="369332"/>
          </a:xfrm>
          <a:prstGeom prst="rect">
            <a:avLst/>
          </a:prstGeom>
          <a:noFill/>
        </p:spPr>
        <p:txBody>
          <a:bodyPr wrap="square" rtlCol="0">
            <a:spAutoFit/>
          </a:bodyPr>
          <a:lstStyle/>
          <a:p>
            <a:r>
              <a:rPr lang="fr-FR" dirty="0" smtClean="0"/>
              <a:t>Lobe 1</a:t>
            </a:r>
            <a:endParaRPr lang="fr-FR" dirty="0"/>
          </a:p>
        </p:txBody>
      </p:sp>
      <p:sp>
        <p:nvSpPr>
          <p:cNvPr id="19" name="ZoneTexte 18"/>
          <p:cNvSpPr txBox="1"/>
          <p:nvPr/>
        </p:nvSpPr>
        <p:spPr>
          <a:xfrm>
            <a:off x="3563888" y="3501008"/>
            <a:ext cx="1152128" cy="369332"/>
          </a:xfrm>
          <a:prstGeom prst="rect">
            <a:avLst/>
          </a:prstGeom>
          <a:noFill/>
        </p:spPr>
        <p:txBody>
          <a:bodyPr wrap="square" rtlCol="0">
            <a:spAutoFit/>
          </a:bodyPr>
          <a:lstStyle/>
          <a:p>
            <a:r>
              <a:rPr lang="fr-FR" dirty="0" smtClean="0"/>
              <a:t>Lobe 2</a:t>
            </a:r>
            <a:endParaRPr lang="fr-FR" dirty="0"/>
          </a:p>
        </p:txBody>
      </p:sp>
      <p:sp>
        <p:nvSpPr>
          <p:cNvPr id="20" name="ZoneTexte 19"/>
          <p:cNvSpPr txBox="1"/>
          <p:nvPr/>
        </p:nvSpPr>
        <p:spPr>
          <a:xfrm>
            <a:off x="3563888" y="4077072"/>
            <a:ext cx="1152128" cy="369332"/>
          </a:xfrm>
          <a:prstGeom prst="rect">
            <a:avLst/>
          </a:prstGeom>
          <a:noFill/>
        </p:spPr>
        <p:txBody>
          <a:bodyPr wrap="square" rtlCol="0">
            <a:spAutoFit/>
          </a:bodyPr>
          <a:lstStyle/>
          <a:p>
            <a:r>
              <a:rPr lang="fr-FR" dirty="0" smtClean="0"/>
              <a:t>Lobe 3</a:t>
            </a:r>
            <a:endParaRPr lang="fr-FR" dirty="0"/>
          </a:p>
        </p:txBody>
      </p:sp>
      <p:cxnSp>
        <p:nvCxnSpPr>
          <p:cNvPr id="9" name="Connecteur droit avec flèche 8"/>
          <p:cNvCxnSpPr/>
          <p:nvPr/>
        </p:nvCxnSpPr>
        <p:spPr>
          <a:xfrm>
            <a:off x="539552" y="4581128"/>
            <a:ext cx="36004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3779912" y="4797152"/>
            <a:ext cx="1152128" cy="369332"/>
          </a:xfrm>
          <a:prstGeom prst="rect">
            <a:avLst/>
          </a:prstGeom>
          <a:noFill/>
        </p:spPr>
        <p:txBody>
          <a:bodyPr wrap="square" rtlCol="0">
            <a:spAutoFit/>
          </a:bodyPr>
          <a:lstStyle/>
          <a:p>
            <a:r>
              <a:rPr lang="fr-FR" dirty="0" smtClean="0"/>
              <a:t>Lobe 4</a:t>
            </a:r>
            <a:endParaRPr lang="fr-FR" dirty="0"/>
          </a:p>
        </p:txBody>
      </p:sp>
      <p:cxnSp>
        <p:nvCxnSpPr>
          <p:cNvPr id="24" name="Connecteur droit avec flèche 23"/>
          <p:cNvCxnSpPr/>
          <p:nvPr/>
        </p:nvCxnSpPr>
        <p:spPr>
          <a:xfrm>
            <a:off x="4716016" y="4653136"/>
            <a:ext cx="0" cy="1296144"/>
          </a:xfrm>
          <a:prstGeom prst="straightConnector1">
            <a:avLst/>
          </a:prstGeom>
          <a:ln w="254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5" name="ZoneTexte 24"/>
          <p:cNvSpPr txBox="1"/>
          <p:nvPr/>
        </p:nvSpPr>
        <p:spPr>
          <a:xfrm>
            <a:off x="4788024" y="5013176"/>
            <a:ext cx="864096" cy="369332"/>
          </a:xfrm>
          <a:prstGeom prst="rect">
            <a:avLst/>
          </a:prstGeom>
          <a:noFill/>
        </p:spPr>
        <p:txBody>
          <a:bodyPr wrap="square" rtlCol="0">
            <a:spAutoFit/>
          </a:bodyPr>
          <a:lstStyle/>
          <a:p>
            <a:r>
              <a:rPr lang="fr-FR" b="1" dirty="0" smtClean="0"/>
              <a:t>&gt; 5m</a:t>
            </a:r>
            <a:endParaRPr lang="fr-FR" b="1" dirty="0"/>
          </a:p>
        </p:txBody>
      </p:sp>
      <p:cxnSp>
        <p:nvCxnSpPr>
          <p:cNvPr id="27" name="Connecteur droit avec flèche 26"/>
          <p:cNvCxnSpPr/>
          <p:nvPr/>
        </p:nvCxnSpPr>
        <p:spPr>
          <a:xfrm>
            <a:off x="539552" y="5157192"/>
            <a:ext cx="36004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flipH="1">
            <a:off x="395536" y="2204864"/>
            <a:ext cx="21602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flipV="1">
            <a:off x="395536" y="1412776"/>
            <a:ext cx="0" cy="7920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Connecteur droit avec flèche 41"/>
          <p:cNvCxnSpPr/>
          <p:nvPr/>
        </p:nvCxnSpPr>
        <p:spPr>
          <a:xfrm>
            <a:off x="395536" y="1412776"/>
            <a:ext cx="216024"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54" name="Image 53" descr="estimLAI.PNG"/>
          <p:cNvPicPr>
            <a:picLocks noChangeAspect="1"/>
          </p:cNvPicPr>
          <p:nvPr/>
        </p:nvPicPr>
        <p:blipFill>
          <a:blip r:embed="rId5" cstate="print"/>
          <a:stretch>
            <a:fillRect/>
          </a:stretch>
        </p:blipFill>
        <p:spPr>
          <a:xfrm>
            <a:off x="5580112" y="2564904"/>
            <a:ext cx="3295819" cy="3888432"/>
          </a:xfrm>
          <a:prstGeom prst="rect">
            <a:avLst/>
          </a:prstGeom>
        </p:spPr>
      </p:pic>
      <p:sp>
        <p:nvSpPr>
          <p:cNvPr id="55" name="ZoneTexte 54"/>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53</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5" presetClass="emph" presetSubtype="1" nodeType="clickEffect">
                                  <p:stCondLst>
                                    <p:cond delay="0"/>
                                  </p:stCondLst>
                                  <p:childTnLst>
                                    <p:set>
                                      <p:cBhvr override="childStyle">
                                        <p:cTn id="50" dur="indefinite"/>
                                        <p:tgtEl>
                                          <p:spTgt spid="4">
                                            <p:txEl>
                                              <p:pRg st="1" end="1"/>
                                            </p:txEl>
                                          </p:spTgt>
                                        </p:tgtEl>
                                        <p:attrNameLst>
                                          <p:attrName>style.fontStyle</p:attrName>
                                        </p:attrNameLst>
                                      </p:cBhvr>
                                      <p:to>
                                        <p:strVal val="normal"/>
                                      </p:to>
                                    </p:set>
                                    <p:set>
                                      <p:cBhvr override="childStyle">
                                        <p:cTn id="51" dur="indefinite"/>
                                        <p:tgtEl>
                                          <p:spTgt spid="4">
                                            <p:txEl>
                                              <p:pRg st="1" end="1"/>
                                            </p:txEl>
                                          </p:spTgt>
                                        </p:tgtEl>
                                        <p:attrNameLst>
                                          <p:attrName>style.fontWeight</p:attrName>
                                        </p:attrNameLst>
                                      </p:cBhvr>
                                      <p:to>
                                        <p:strVal val="bold"/>
                                      </p:to>
                                    </p:set>
                                    <p:set>
                                      <p:cBhvr override="childStyle">
                                        <p:cTn id="52" dur="indefinite"/>
                                        <p:tgtEl>
                                          <p:spTgt spid="4">
                                            <p:txEl>
                                              <p:pRg st="1" end="1"/>
                                            </p:txEl>
                                          </p:spTgt>
                                        </p:tgtEl>
                                        <p:attrNameLst>
                                          <p:attrName>style.textDecorationUnderline</p:attrName>
                                        </p:attrNameLst>
                                      </p:cBhvr>
                                      <p:to>
                                        <p:strVal val="false"/>
                                      </p:to>
                                    </p:set>
                                  </p:childTnLst>
                                </p:cTn>
                              </p:par>
                              <p:par>
                                <p:cTn id="53" presetID="1" presetClass="entr" presetSubtype="0" fill="hold"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2"/>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2" grpId="0"/>
      <p:bldP spid="2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764704"/>
            <a:ext cx="8928992" cy="2677656"/>
          </a:xfrm>
          <a:prstGeom prst="rect">
            <a:avLst/>
          </a:prstGeom>
        </p:spPr>
        <p:txBody>
          <a:bodyPr wrap="square">
            <a:spAutoFit/>
          </a:bodyPr>
          <a:lstStyle/>
          <a:p>
            <a:r>
              <a:rPr lang="fr-FR" sz="28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LAI:</a:t>
            </a: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pPr>
              <a:buFont typeface="Arial" pitchFamily="34" charset="0"/>
              <a:buChar char="•"/>
            </a:pPr>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0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pic>
        <p:nvPicPr>
          <p:cNvPr id="7" name="Image 6" descr="estimation_LAI_comp.png"/>
          <p:cNvPicPr/>
          <p:nvPr/>
        </p:nvPicPr>
        <p:blipFill>
          <a:blip r:embed="rId3" cstate="print"/>
          <a:stretch>
            <a:fillRect/>
          </a:stretch>
        </p:blipFill>
        <p:spPr>
          <a:xfrm>
            <a:off x="683568" y="1340768"/>
            <a:ext cx="7704856" cy="4824536"/>
          </a:xfrm>
          <a:prstGeom prst="rect">
            <a:avLst/>
          </a:prstGeom>
        </p:spPr>
      </p:pic>
      <p:sp>
        <p:nvSpPr>
          <p:cNvPr id="8"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2400" b="1" dirty="0" smtClean="0">
                <a:solidFill>
                  <a:schemeClr val="accent2"/>
                </a:solidFill>
                <a:latin typeface="Times New Roman" pitchFamily="18" charset="0"/>
                <a:ea typeface="+mj-ea"/>
                <a:cs typeface="Times New Roman" pitchFamily="18" charset="0"/>
              </a:rPr>
              <a:t>Estimation des paramètres forestiers: </a:t>
            </a:r>
            <a:r>
              <a:rPr lang="fr-FR" sz="2400" b="1" kern="0" dirty="0" smtClean="0">
                <a:solidFill>
                  <a:srgbClr val="00B050"/>
                </a:solidFill>
                <a:latin typeface="Times New Roman" pitchFamily="18" charset="0"/>
                <a:cs typeface="Times New Roman" pitchFamily="18" charset="0"/>
              </a:rPr>
              <a:t>Résultats d’inversion </a:t>
            </a:r>
          </a:p>
        </p:txBody>
      </p:sp>
      <p:sp>
        <p:nvSpPr>
          <p:cNvPr id="6" name="ZoneTexte 5"/>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54</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lvl="0" algn="ctr">
              <a:spcBef>
                <a:spcPct val="0"/>
              </a:spcBef>
              <a:defRPr/>
            </a:pPr>
            <a:r>
              <a:rPr lang="fr-FR" sz="3600" b="1"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Plan</a:t>
            </a:r>
            <a:endParaRPr kumimoji="0" lang="fr-FR" sz="3600" b="1" i="0" u="none" strike="noStrike" kern="1200" cap="none" spc="0" normalizeH="0" baseline="0" noProof="0" dirty="0">
              <a:ln>
                <a:noFill/>
              </a:ln>
              <a:solidFill>
                <a:schemeClr val="accent2"/>
              </a:solidFill>
              <a:effectLst/>
              <a:uLnTx/>
              <a:uFillTx/>
              <a:latin typeface="+mj-lt"/>
              <a:ea typeface="+mj-ea"/>
              <a:cs typeface="+mj-cs"/>
            </a:endParaRPr>
          </a:p>
        </p:txBody>
      </p:sp>
      <p:sp>
        <p:nvSpPr>
          <p:cNvPr id="3" name="Rectangle 3"/>
          <p:cNvSpPr txBox="1">
            <a:spLocks noChangeArrowheads="1"/>
          </p:cNvSpPr>
          <p:nvPr/>
        </p:nvSpPr>
        <p:spPr bwMode="auto">
          <a:xfrm>
            <a:off x="107504" y="764704"/>
            <a:ext cx="8928992" cy="5688632"/>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marL="514350" marR="0" lvl="0" indent="-514350" algn="l" defTabSz="449263" rtl="0" eaLnBrk="1" fontAlgn="base" latinLnBrk="0" hangingPunct="1">
              <a:lnSpc>
                <a:spcPct val="90000"/>
              </a:lnSpc>
              <a:spcBef>
                <a:spcPts val="700"/>
              </a:spcBef>
              <a:spcAft>
                <a:spcPct val="0"/>
              </a:spcAft>
              <a:buClr>
                <a:srgbClr val="FF9900"/>
              </a:buClr>
              <a:buSzPct val="130000"/>
              <a:buFont typeface="+mj-lt"/>
              <a:buAutoNum type="arabicPeriod"/>
              <a:tabLst/>
              <a:defRPr/>
            </a:pPr>
            <a:r>
              <a:rPr lang="fr-FR" sz="3000"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Modèle de Transfert Radiatif DART-LiDAR</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Description générale</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LiDAR dans DART</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 Emploie de DART dans l’inversion</a:t>
            </a:r>
            <a:endParaRPr lang="fr-FR" sz="3000"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a:p>
            <a:pPr marL="514350" marR="0" lvl="0" indent="-514350" algn="l" defTabSz="449263" rtl="0" eaLnBrk="1" fontAlgn="base" latinLnBrk="0" hangingPunct="1">
              <a:lnSpc>
                <a:spcPct val="90000"/>
              </a:lnSpc>
              <a:spcBef>
                <a:spcPts val="700"/>
              </a:spcBef>
              <a:spcAft>
                <a:spcPct val="0"/>
              </a:spcAft>
              <a:buClr>
                <a:srgbClr val="FF9900"/>
              </a:buClr>
              <a:buSzPct val="130000"/>
              <a:buFont typeface="+mj-lt"/>
              <a:buAutoNum type="arabicPeriod"/>
              <a:tabLst/>
              <a:defRPr/>
            </a:pPr>
            <a:r>
              <a:rPr lang="fr-FR" sz="3000"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Estimation des paramètres culturaux</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Importance des cultures pour l’humanité</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Méthodologie d’inversion</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Sites expérimentaux et données LiDAR</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Résultats d’inversion</a:t>
            </a:r>
          </a:p>
          <a:p>
            <a:pPr marL="514350" lvl="0" indent="-514350" defTabSz="449263" fontAlgn="base">
              <a:lnSpc>
                <a:spcPct val="90000"/>
              </a:lnSpc>
              <a:spcBef>
                <a:spcPts val="700"/>
              </a:spcBef>
              <a:spcAft>
                <a:spcPct val="0"/>
              </a:spcAft>
              <a:buClr>
                <a:srgbClr val="FF9900"/>
              </a:buClr>
              <a:buSzPct val="130000"/>
              <a:buFont typeface="+mj-lt"/>
              <a:buAutoNum type="arabicPeriod"/>
              <a:defRPr/>
            </a:pPr>
            <a:r>
              <a:rPr lang="fr-FR" sz="3000" kern="0" dirty="0" smtClean="0">
                <a:solidFill>
                  <a:srgbClr val="000099"/>
                </a:solidFill>
                <a:effectLst>
                  <a:outerShdw blurRad="38100" dist="38100" dir="2700000" algn="tl">
                    <a:srgbClr val="C0C0C0"/>
                  </a:outerShdw>
                </a:effectLst>
                <a:latin typeface="Times New Roman" pitchFamily="18" charset="0"/>
                <a:cs typeface="Times New Roman" pitchFamily="18" charset="0"/>
              </a:rPr>
              <a:t>Estimation des paramètres forestiers</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Méthodologie d’inversion des formes d’ondes LiDAR</a:t>
            </a:r>
          </a:p>
          <a:p>
            <a:pPr marL="1428750" lvl="2" indent="-514350" defTabSz="449263" fontAlgn="base">
              <a:lnSpc>
                <a:spcPct val="90000"/>
              </a:lnSpc>
              <a:spcBef>
                <a:spcPts val="700"/>
              </a:spcBef>
              <a:spcAft>
                <a:spcPct val="0"/>
              </a:spcAft>
              <a:buClr>
                <a:srgbClr val="FF9900"/>
              </a:buClr>
              <a:buSzPct val="130000"/>
              <a:buFontTx/>
              <a:buChar char="-"/>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Zone forestière et données LiDAR</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Traitement du nuage de points </a:t>
            </a:r>
          </a:p>
          <a:p>
            <a:pPr marL="1428750" marR="0" lvl="2" indent="-514350" defTabSz="449263" fontAlgn="base">
              <a:lnSpc>
                <a:spcPct val="90000"/>
              </a:lnSpc>
              <a:spcBef>
                <a:spcPts val="700"/>
              </a:spcBef>
              <a:spcAft>
                <a:spcPct val="0"/>
              </a:spcAft>
              <a:buClr>
                <a:srgbClr val="FF9900"/>
              </a:buClr>
              <a:buSzPct val="130000"/>
              <a:buFontTx/>
              <a:buChar char="-"/>
              <a:tabLst/>
              <a:defRPr/>
            </a:pPr>
            <a:r>
              <a:rPr lang="fr-FR" kern="0" dirty="0" smtClean="0">
                <a:solidFill>
                  <a:schemeClr val="accent6"/>
                </a:solidFill>
                <a:effectLst>
                  <a:outerShdw blurRad="38100" dist="38100" dir="2700000" algn="tl">
                    <a:srgbClr val="C0C0C0"/>
                  </a:outerShdw>
                </a:effectLst>
                <a:latin typeface="Times New Roman" pitchFamily="18" charset="0"/>
                <a:cs typeface="Times New Roman" pitchFamily="18" charset="0"/>
              </a:rPr>
              <a:t>Résultats d’inversion</a:t>
            </a:r>
            <a:endParaRPr lang="fr-FR" sz="3000" b="1" i="1" kern="0" dirty="0" smtClean="0">
              <a:solidFill>
                <a:srgbClr val="000099"/>
              </a:solidFill>
              <a:effectLst>
                <a:outerShdw blurRad="38100" dist="38100" dir="2700000" algn="tl">
                  <a:srgbClr val="C0C0C0"/>
                </a:outerShdw>
              </a:effectLst>
              <a:latin typeface="Times New Roman" pitchFamily="18" charset="0"/>
              <a:cs typeface="Times New Roman" pitchFamily="18" charset="0"/>
            </a:endParaRPr>
          </a:p>
          <a:p>
            <a:pPr marL="514350" lvl="0" indent="-514350" defTabSz="449263" fontAlgn="base">
              <a:lnSpc>
                <a:spcPct val="90000"/>
              </a:lnSpc>
              <a:spcBef>
                <a:spcPts val="700"/>
              </a:spcBef>
              <a:spcAft>
                <a:spcPct val="0"/>
              </a:spcAft>
              <a:buClr>
                <a:srgbClr val="FF9900"/>
              </a:buClr>
              <a:buSzPct val="130000"/>
              <a:buFont typeface="+mj-lt"/>
              <a:buAutoNum type="arabicPeriod"/>
              <a:defRPr/>
            </a:pPr>
            <a:r>
              <a:rPr lang="fr-FR" sz="3000" b="1" i="1" kern="0" noProof="0" dirty="0" smtClean="0">
                <a:solidFill>
                  <a:srgbClr val="000099"/>
                </a:solidFill>
                <a:effectLst>
                  <a:outerShdw blurRad="38100" dist="38100" dir="2700000" algn="tl">
                    <a:srgbClr val="C0C0C0"/>
                  </a:outerShdw>
                </a:effectLst>
                <a:latin typeface="Times New Roman" pitchFamily="18" charset="0"/>
                <a:cs typeface="Times New Roman" pitchFamily="18" charset="0"/>
              </a:rPr>
              <a:t>Conclusions </a:t>
            </a:r>
            <a:r>
              <a:rPr lang="fr-FR" sz="3000" b="1" i="1" kern="0" noProof="0" dirty="0" smtClean="0">
                <a:solidFill>
                  <a:srgbClr val="000099"/>
                </a:solidFill>
                <a:effectLst>
                  <a:outerShdw blurRad="38100" dist="38100" dir="2700000" algn="tl">
                    <a:srgbClr val="C0C0C0"/>
                  </a:outerShdw>
                </a:effectLst>
                <a:latin typeface="Times New Roman" pitchFamily="18" charset="0"/>
                <a:cs typeface="Times New Roman" pitchFamily="18" charset="0"/>
              </a:rPr>
              <a:t>et </a:t>
            </a:r>
            <a:r>
              <a:rPr lang="fr-FR" sz="3000" b="1" i="1" kern="0" noProof="0" dirty="0" smtClean="0">
                <a:solidFill>
                  <a:srgbClr val="000099"/>
                </a:solidFill>
                <a:effectLst>
                  <a:outerShdw blurRad="38100" dist="38100" dir="2700000" algn="tl">
                    <a:srgbClr val="C0C0C0"/>
                  </a:outerShdw>
                </a:effectLst>
                <a:latin typeface="Times New Roman" pitchFamily="18" charset="0"/>
                <a:cs typeface="Times New Roman" pitchFamily="18" charset="0"/>
              </a:rPr>
              <a:t>perspectives</a:t>
            </a:r>
            <a:r>
              <a:rPr lang="fr-FR" sz="2800" kern="0" noProof="0" dirty="0" smtClean="0">
                <a:solidFill>
                  <a:srgbClr val="000099"/>
                </a:solidFill>
                <a:latin typeface="Arial"/>
                <a:cs typeface="Lucida Sans Unicode"/>
              </a:rPr>
              <a:t> </a:t>
            </a:r>
            <a:endParaRPr kumimoji="0" lang="fr-FR" sz="2800" b="0" i="0" u="none" strike="noStrike" kern="0" cap="none" spc="0" normalizeH="0" baseline="0" noProof="0" dirty="0" smtClean="0">
              <a:ln>
                <a:noFill/>
              </a:ln>
              <a:solidFill>
                <a:srgbClr val="000099"/>
              </a:solidFill>
              <a:effectLst/>
              <a:uLnTx/>
              <a:uFillTx/>
              <a:latin typeface="Times New Roman" pitchFamily="18" charset="0"/>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rPr>
              <a:t>          </a:t>
            </a:r>
            <a:endParaRPr kumimoji="0" lang="fr-FR" sz="2400" b="0" i="0" u="none" strike="noStrike" kern="0" cap="none" spc="0" normalizeH="0" noProof="0" dirty="0" smtClean="0">
              <a:ln>
                <a:noFill/>
              </a:ln>
              <a:solidFill>
                <a:srgbClr val="000099"/>
              </a:solidFill>
              <a:effectLst/>
              <a:uLnTx/>
              <a:uFillTx/>
              <a:latin typeface="Times New Roman" pitchFamily="18" charset="0"/>
              <a:ea typeface="+mn-ea"/>
              <a:cs typeface="Times New Roman" pitchFamily="18" charset="0"/>
            </a:endParaRPr>
          </a:p>
          <a:p>
            <a:pPr marL="341313" marR="0" lvl="0" indent="-341313" algn="l" defTabSz="449263" rtl="0" eaLnBrk="1" fontAlgn="base" latinLnBrk="0" hangingPunct="1">
              <a:lnSpc>
                <a:spcPct val="90000"/>
              </a:lnSpc>
              <a:spcBef>
                <a:spcPts val="700"/>
              </a:spcBef>
              <a:spcAft>
                <a:spcPct val="0"/>
              </a:spcAft>
              <a:buClr>
                <a:srgbClr val="FF9900"/>
              </a:buClr>
              <a:buSzPct val="130000"/>
              <a:tabLst/>
              <a:defRPr/>
            </a:pPr>
            <a:r>
              <a:rPr lang="fr-FR" sz="2400" kern="0" dirty="0" smtClean="0">
                <a:solidFill>
                  <a:srgbClr val="000099"/>
                </a:solidFill>
                <a:latin typeface="Times New Roman" pitchFamily="18" charset="0"/>
                <a:cs typeface="Times New Roman" pitchFamily="18" charset="0"/>
              </a:rPr>
              <a:t>     </a:t>
            </a: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a:p>
            <a:pPr marL="804863" marR="0" lvl="1" indent="1588" algn="l" defTabSz="449263" rtl="0" eaLnBrk="1" fontAlgn="base" latinLnBrk="0" hangingPunct="1">
              <a:lnSpc>
                <a:spcPct val="90000"/>
              </a:lnSpc>
              <a:spcBef>
                <a:spcPts val="600"/>
              </a:spcBef>
              <a:spcAft>
                <a:spcPct val="0"/>
              </a:spcAft>
              <a:buClr>
                <a:srgbClr val="FF9900"/>
              </a:buClr>
              <a:buSzPct val="100000"/>
              <a:buFont typeface="Wingdings" pitchFamily="2" charset="2"/>
              <a:buNone/>
              <a:tabLst/>
              <a:defRPr/>
            </a:pPr>
            <a:endParaRPr kumimoji="0" lang="fr-FR" sz="2400" b="0" i="0" u="none" strike="noStrike" kern="0" cap="none" spc="0" normalizeH="0" baseline="0" noProof="0" dirty="0" smtClean="0">
              <a:ln>
                <a:noFill/>
              </a:ln>
              <a:solidFill>
                <a:srgbClr val="000099"/>
              </a:solidFill>
              <a:effectLst/>
              <a:uLnTx/>
              <a:uFillTx/>
              <a:latin typeface="Times New Roman" pitchFamily="18" charset="0"/>
              <a:ea typeface="+mn-ea"/>
              <a:cs typeface="Times New Roman" pitchFamily="18" charset="0"/>
            </a:endParaRPr>
          </a:p>
        </p:txBody>
      </p:sp>
      <p:sp>
        <p:nvSpPr>
          <p:cNvPr id="7" name="ZoneTexte 6"/>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55</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047451" y="1052736"/>
            <a:ext cx="2133061" cy="1448356"/>
          </a:xfrm>
          <a:prstGeom prst="rect">
            <a:avLst/>
          </a:prstGeom>
        </p:spPr>
      </p:pic>
      <p:sp>
        <p:nvSpPr>
          <p:cNvPr id="4" name="Rectangle 3"/>
          <p:cNvSpPr/>
          <p:nvPr/>
        </p:nvSpPr>
        <p:spPr>
          <a:xfrm>
            <a:off x="215008" y="980729"/>
            <a:ext cx="8928992" cy="4616648"/>
          </a:xfrm>
          <a:prstGeom prst="rect">
            <a:avLst/>
          </a:prstGeom>
        </p:spPr>
        <p:txBody>
          <a:bodyPr wrap="square">
            <a:spAutoFit/>
          </a:bodyPr>
          <a:lstStyle/>
          <a:p>
            <a:r>
              <a:rPr lang="fr-FR" sz="3000" b="1" i="1" kern="0" dirty="0" smtClean="0">
                <a:solidFill>
                  <a:schemeClr val="tx2"/>
                </a:solidFill>
                <a:effectLst>
                  <a:outerShdw blurRad="38100" dist="38100" dir="2700000" algn="tl">
                    <a:srgbClr val="C0C0C0"/>
                  </a:outerShdw>
                </a:effectLst>
                <a:latin typeface="Times New Roman" pitchFamily="18" charset="0"/>
                <a:cs typeface="Times New Roman" pitchFamily="18" charset="0"/>
              </a:rPr>
              <a:t>Conclusion</a:t>
            </a:r>
          </a:p>
          <a:p>
            <a:pPr>
              <a:buClr>
                <a:srgbClr val="00B050"/>
              </a:buClr>
              <a:buFont typeface="Wingdings" pitchFamily="2" charset="2"/>
              <a:buChar char="ü"/>
            </a:pPr>
            <a:r>
              <a:rPr lang="fr-FR" sz="2200" kern="0" dirty="0" smtClean="0">
                <a:latin typeface="Times New Roman" pitchFamily="18" charset="0"/>
                <a:cs typeface="Times New Roman" pitchFamily="18" charset="0"/>
              </a:rPr>
              <a:t>Proposer une méthode d’inversion des formes d’ondes LiDAR </a:t>
            </a:r>
          </a:p>
          <a:p>
            <a:r>
              <a:rPr lang="fr-FR" sz="2200" kern="0" dirty="0" smtClean="0">
                <a:latin typeface="Times New Roman" pitchFamily="18" charset="0"/>
                <a:cs typeface="Times New Roman" pitchFamily="18" charset="0"/>
              </a:rPr>
              <a:t>afin d’estimer les propriétés biophysiques des cultures en </a:t>
            </a:r>
          </a:p>
          <a:p>
            <a:r>
              <a:rPr lang="fr-FR" sz="2200" kern="0" dirty="0" smtClean="0">
                <a:latin typeface="Times New Roman" pitchFamily="18" charset="0"/>
                <a:cs typeface="Times New Roman" pitchFamily="18" charset="0"/>
              </a:rPr>
              <a:t>s’appuyant sur la table LUT simulée par le MTR DART.</a:t>
            </a:r>
          </a:p>
          <a:p>
            <a:endParaRPr lang="fr-FR" sz="2200" kern="0" dirty="0" smtClean="0">
              <a:latin typeface="Times New Roman" pitchFamily="18" charset="0"/>
              <a:cs typeface="Times New Roman" pitchFamily="18" charset="0"/>
            </a:endParaRPr>
          </a:p>
          <a:p>
            <a:pPr>
              <a:buClr>
                <a:srgbClr val="00B050"/>
              </a:buClr>
              <a:buFont typeface="Wingdings" pitchFamily="2" charset="2"/>
              <a:buChar char="ü"/>
            </a:pPr>
            <a:r>
              <a:rPr lang="fr-FR" sz="2200" kern="0" dirty="0" smtClean="0">
                <a:latin typeface="Times New Roman" pitchFamily="18" charset="0"/>
                <a:cs typeface="Times New Roman" pitchFamily="18" charset="0"/>
              </a:rPr>
              <a:t> Bonnes </a:t>
            </a:r>
            <a:r>
              <a:rPr lang="fr-FR" sz="2200" kern="0" dirty="0" smtClean="0">
                <a:latin typeface="Times New Roman" pitchFamily="18" charset="0"/>
                <a:cs typeface="Times New Roman" pitchFamily="18" charset="0"/>
              </a:rPr>
              <a:t>performances: </a:t>
            </a:r>
            <a:r>
              <a:rPr lang="fr-FR" sz="2200" kern="0" dirty="0" smtClean="0">
                <a:latin typeface="Times New Roman" pitchFamily="18" charset="0"/>
                <a:cs typeface="Times New Roman" pitchFamily="18" charset="0"/>
              </a:rPr>
              <a:t>modélisation 3D réaliste des champs de cultures + estimation correcte de la forme de la pulsation </a:t>
            </a:r>
          </a:p>
          <a:p>
            <a:endParaRPr lang="fr-FR" sz="2200" kern="0" dirty="0" smtClean="0">
              <a:latin typeface="Times New Roman" pitchFamily="18" charset="0"/>
              <a:cs typeface="Times New Roman" pitchFamily="18" charset="0"/>
            </a:endParaRPr>
          </a:p>
          <a:p>
            <a:pPr>
              <a:buClr>
                <a:srgbClr val="00B050"/>
              </a:buClr>
              <a:buFont typeface="Wingdings" pitchFamily="2" charset="2"/>
              <a:buChar char="ü"/>
            </a:pPr>
            <a:r>
              <a:rPr lang="fr-FR" sz="2200" kern="0" dirty="0" smtClean="0">
                <a:latin typeface="Times New Roman" pitchFamily="18" charset="0"/>
                <a:cs typeface="Times New Roman" pitchFamily="18" charset="0"/>
              </a:rPr>
              <a:t>Proposer une méthode d’inversion des données LiDAR afin de trouver les paramètres forestières et essentiellement le profil de LAI des arbres</a:t>
            </a:r>
          </a:p>
          <a:p>
            <a:pPr>
              <a:buFont typeface="Wingdings" pitchFamily="2" charset="2"/>
              <a:buChar char="ü"/>
            </a:pPr>
            <a:endParaRPr lang="fr-FR" sz="2200" kern="0" dirty="0" smtClean="0">
              <a:latin typeface="Times New Roman" pitchFamily="18" charset="0"/>
              <a:cs typeface="Times New Roman" pitchFamily="18" charset="0"/>
            </a:endParaRPr>
          </a:p>
          <a:p>
            <a:pPr>
              <a:buClr>
                <a:srgbClr val="00B050"/>
              </a:buClr>
              <a:buFont typeface="Wingdings" pitchFamily="2" charset="2"/>
              <a:buChar char="ü"/>
            </a:pPr>
            <a:r>
              <a:rPr lang="fr-FR" sz="2200" kern="0" dirty="0" smtClean="0">
                <a:latin typeface="Times New Roman" pitchFamily="18" charset="0"/>
                <a:cs typeface="Times New Roman" pitchFamily="18" charset="0"/>
              </a:rPr>
              <a:t>Estimations assez précise de LAI des arbres forestiers ainsi que les autres paramètres forestiers; hauteur, </a:t>
            </a:r>
            <a:endParaRPr lang="fr-FR" sz="2200" kern="0" dirty="0" smtClean="0">
              <a:latin typeface="Times New Roman" pitchFamily="18" charset="0"/>
              <a:cs typeface="Times New Roman" pitchFamily="18" charset="0"/>
            </a:endParaRPr>
          </a:p>
        </p:txBody>
      </p:sp>
      <p:sp>
        <p:nvSpPr>
          <p:cNvPr id="7"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3600" b="1" dirty="0" smtClean="0">
                <a:solidFill>
                  <a:schemeClr val="accent2"/>
                </a:solidFill>
                <a:latin typeface="Times New Roman" pitchFamily="18" charset="0"/>
                <a:ea typeface="+mj-ea"/>
                <a:cs typeface="Times New Roman" pitchFamily="18" charset="0"/>
              </a:rPr>
              <a:t>Conclusion &amp; perspectives </a:t>
            </a:r>
            <a:endParaRPr lang="fr-FR" sz="3600" b="1" kern="0" dirty="0" smtClean="0">
              <a:solidFill>
                <a:srgbClr val="00B050"/>
              </a:solidFill>
              <a:latin typeface="Times New Roman" pitchFamily="18" charset="0"/>
              <a:cs typeface="Times New Roman" pitchFamily="18" charset="0"/>
            </a:endParaRPr>
          </a:p>
        </p:txBody>
      </p:sp>
      <p:sp>
        <p:nvSpPr>
          <p:cNvPr id="8" name="ZoneTexte 7"/>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56</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008" y="836712"/>
            <a:ext cx="9036496" cy="5401479"/>
          </a:xfrm>
          <a:prstGeom prst="rect">
            <a:avLst/>
          </a:prstGeom>
        </p:spPr>
        <p:txBody>
          <a:bodyPr wrap="square">
            <a:spAutoFit/>
          </a:bodyPr>
          <a:lstStyle/>
          <a:p>
            <a:r>
              <a:rPr lang="fr-FR" sz="3000" b="1" i="1" kern="0" dirty="0" smtClean="0">
                <a:solidFill>
                  <a:schemeClr val="tx2"/>
                </a:solidFill>
                <a:effectLst>
                  <a:outerShdw blurRad="38100" dist="38100" dir="2700000" algn="tl">
                    <a:srgbClr val="C0C0C0"/>
                  </a:outerShdw>
                </a:effectLst>
                <a:latin typeface="Times New Roman" pitchFamily="18" charset="0"/>
                <a:cs typeface="Times New Roman" pitchFamily="18" charset="0"/>
              </a:rPr>
              <a:t>Conclusion: Bilan des publications</a:t>
            </a:r>
          </a:p>
          <a:p>
            <a:r>
              <a:rPr lang="fr-FR" sz="20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Journal scientifique:</a:t>
            </a:r>
          </a:p>
          <a:p>
            <a:pPr>
              <a:buFontTx/>
              <a:buChar char="-"/>
            </a:pPr>
            <a:r>
              <a:rPr lang="en-US" sz="1700" b="1" dirty="0" smtClean="0"/>
              <a:t>Ben </a:t>
            </a:r>
            <a:r>
              <a:rPr lang="en-US" sz="1700" b="1" dirty="0" err="1" smtClean="0"/>
              <a:t>Hmida</a:t>
            </a:r>
            <a:r>
              <a:rPr lang="en-US" sz="1700" b="1" dirty="0" smtClean="0"/>
              <a:t>, S.</a:t>
            </a:r>
            <a:r>
              <a:rPr lang="en-US" sz="1700" dirty="0" smtClean="0"/>
              <a:t>, </a:t>
            </a:r>
            <a:r>
              <a:rPr lang="en-US" sz="1700" dirty="0" err="1" smtClean="0"/>
              <a:t>Kallel</a:t>
            </a:r>
            <a:r>
              <a:rPr lang="en-US" sz="1700" dirty="0" smtClean="0"/>
              <a:t>, A., </a:t>
            </a:r>
            <a:r>
              <a:rPr lang="en-US" sz="1700" dirty="0" err="1" smtClean="0"/>
              <a:t>Gastellu-Etchegorry</a:t>
            </a:r>
            <a:r>
              <a:rPr lang="en-US" sz="1700" dirty="0" smtClean="0"/>
              <a:t>, J. P., &amp; </a:t>
            </a:r>
            <a:r>
              <a:rPr lang="en-US" sz="1700" dirty="0" err="1" smtClean="0"/>
              <a:t>Roujean</a:t>
            </a:r>
            <a:r>
              <a:rPr lang="en-US" sz="1700" dirty="0" smtClean="0"/>
              <a:t>, J. L. (2017). Crop Biophysical Properties Estimation Based on LiDAR Full-Waveform Inversion Using the DART RTM. </a:t>
            </a:r>
            <a:r>
              <a:rPr lang="en-US" sz="1700" i="1" dirty="0" smtClean="0"/>
              <a:t>IEEE Journal of </a:t>
            </a:r>
            <a:r>
              <a:rPr lang="en-US" sz="1700" i="1" dirty="0" smtClean="0">
                <a:solidFill>
                  <a:srgbClr val="00B050"/>
                </a:solidFill>
              </a:rPr>
              <a:t>Selected Topics in Applied Earth Observations and Remote Sensing</a:t>
            </a:r>
            <a:r>
              <a:rPr lang="en-US" sz="1700" dirty="0" smtClean="0"/>
              <a:t>, </a:t>
            </a:r>
            <a:r>
              <a:rPr lang="en-US" sz="1700" i="1" dirty="0" smtClean="0"/>
              <a:t>10</a:t>
            </a:r>
            <a:r>
              <a:rPr lang="en-US" sz="1700" dirty="0" smtClean="0"/>
              <a:t>(11), 4853-4868.</a:t>
            </a:r>
          </a:p>
          <a:p>
            <a:pPr>
              <a:buFontTx/>
              <a:buChar char="-"/>
            </a:pPr>
            <a:r>
              <a:rPr lang="fr-FR" sz="1700" dirty="0" smtClean="0"/>
              <a:t>Un article de revue est en cours de rédaction portant sur la validation de la méthode d’inversion de LAI sur les données réelles sur les forêts chinoises.</a:t>
            </a:r>
            <a:endParaRPr lang="en-US" sz="1700" dirty="0" smtClean="0"/>
          </a:p>
          <a:p>
            <a:r>
              <a:rPr lang="fr-FR" sz="20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Conférences internationales:</a:t>
            </a:r>
          </a:p>
          <a:p>
            <a:pPr>
              <a:buFontTx/>
              <a:buChar char="-"/>
            </a:pPr>
            <a:r>
              <a:rPr lang="en-US" sz="1700" b="1" dirty="0" smtClean="0"/>
              <a:t>Ben </a:t>
            </a:r>
            <a:r>
              <a:rPr lang="en-US" sz="1700" b="1" dirty="0" err="1" smtClean="0"/>
              <a:t>Hmida</a:t>
            </a:r>
            <a:r>
              <a:rPr lang="en-US" sz="1700" b="1" dirty="0" smtClean="0"/>
              <a:t>, S</a:t>
            </a:r>
            <a:r>
              <a:rPr lang="en-US" sz="1700" dirty="0" smtClean="0"/>
              <a:t>., </a:t>
            </a:r>
            <a:r>
              <a:rPr lang="en-US" sz="1700" dirty="0" err="1" smtClean="0"/>
              <a:t>Kallel</a:t>
            </a:r>
            <a:r>
              <a:rPr lang="en-US" sz="1700" dirty="0" smtClean="0"/>
              <a:t>, A., </a:t>
            </a:r>
            <a:r>
              <a:rPr lang="en-US" sz="1700" dirty="0" err="1" smtClean="0"/>
              <a:t>Gastellu-Etchegorry</a:t>
            </a:r>
            <a:r>
              <a:rPr lang="en-US" sz="1700" dirty="0" smtClean="0"/>
              <a:t>, J. P., </a:t>
            </a:r>
            <a:r>
              <a:rPr lang="en-US" sz="1700" dirty="0" err="1" smtClean="0"/>
              <a:t>Roujean</a:t>
            </a:r>
            <a:r>
              <a:rPr lang="en-US" sz="1700" dirty="0" smtClean="0"/>
              <a:t>, J. L., &amp; </a:t>
            </a:r>
            <a:r>
              <a:rPr lang="en-US" sz="1700" dirty="0" err="1" smtClean="0"/>
              <a:t>Zribi</a:t>
            </a:r>
            <a:r>
              <a:rPr lang="en-US" sz="1700" dirty="0" smtClean="0"/>
              <a:t>, M. (2017, July). </a:t>
            </a:r>
            <a:r>
              <a:rPr lang="en-US" sz="1700" dirty="0" err="1" smtClean="0"/>
              <a:t>Lidar</a:t>
            </a:r>
            <a:r>
              <a:rPr lang="en-US" sz="1700" dirty="0" smtClean="0"/>
              <a:t> full waveform inversion to estimate maize and wheat crops biophysical properties. In </a:t>
            </a:r>
            <a:r>
              <a:rPr lang="en-US" sz="1700" i="1" dirty="0" err="1" smtClean="0"/>
              <a:t>Geoscience</a:t>
            </a:r>
            <a:r>
              <a:rPr lang="en-US" sz="1700" i="1" dirty="0" smtClean="0"/>
              <a:t> and Remote Sensing Symposium (</a:t>
            </a:r>
            <a:r>
              <a:rPr lang="en-US" sz="1700" i="1" dirty="0" smtClean="0">
                <a:solidFill>
                  <a:srgbClr val="00B050"/>
                </a:solidFill>
              </a:rPr>
              <a:t>IGARSS), 2017 </a:t>
            </a:r>
            <a:r>
              <a:rPr lang="en-US" sz="1700" i="1" dirty="0" smtClean="0"/>
              <a:t>IEEE International</a:t>
            </a:r>
            <a:r>
              <a:rPr lang="en-US" sz="1700" dirty="0" smtClean="0"/>
              <a:t> (pp. 1316-1319). IEEE.</a:t>
            </a:r>
          </a:p>
          <a:p>
            <a:pPr>
              <a:buFontTx/>
              <a:buChar char="-"/>
            </a:pPr>
            <a:r>
              <a:rPr lang="en-US" sz="1700" b="1" dirty="0" smtClean="0"/>
              <a:t>Ben </a:t>
            </a:r>
            <a:r>
              <a:rPr lang="en-US" sz="1700" b="1" dirty="0" err="1" smtClean="0"/>
              <a:t>Hmida</a:t>
            </a:r>
            <a:r>
              <a:rPr lang="en-US" sz="1700" b="1" dirty="0" smtClean="0"/>
              <a:t>, S.</a:t>
            </a:r>
            <a:r>
              <a:rPr lang="en-US" sz="1700" dirty="0" smtClean="0"/>
              <a:t>, </a:t>
            </a:r>
            <a:r>
              <a:rPr lang="en-US" sz="1700" dirty="0" err="1" smtClean="0"/>
              <a:t>Kallel</a:t>
            </a:r>
            <a:r>
              <a:rPr lang="en-US" sz="1700" dirty="0" smtClean="0"/>
              <a:t>, A., </a:t>
            </a:r>
            <a:r>
              <a:rPr lang="en-US" sz="1700" dirty="0" err="1" smtClean="0"/>
              <a:t>Gastellu-Etchegorry</a:t>
            </a:r>
            <a:r>
              <a:rPr lang="en-US" sz="1700" dirty="0" smtClean="0"/>
              <a:t>, J. P., &amp; Ben </a:t>
            </a:r>
            <a:r>
              <a:rPr lang="en-US" sz="1700" dirty="0" err="1" smtClean="0"/>
              <a:t>Hamida</a:t>
            </a:r>
            <a:r>
              <a:rPr lang="en-US" sz="1700" dirty="0" smtClean="0"/>
              <a:t>, A. (2016, March). </a:t>
            </a:r>
            <a:r>
              <a:rPr lang="en-US" sz="1700" dirty="0" err="1" smtClean="0"/>
              <a:t>Variational</a:t>
            </a:r>
            <a:r>
              <a:rPr lang="en-US" sz="1700" dirty="0" smtClean="0"/>
              <a:t> </a:t>
            </a:r>
            <a:r>
              <a:rPr lang="en-US" sz="1700" dirty="0" err="1" smtClean="0"/>
              <a:t>multiscale</a:t>
            </a:r>
            <a:r>
              <a:rPr lang="en-US" sz="1700" dirty="0" smtClean="0"/>
              <a:t> approach to LAI profile inversion based on LiDAR full waveform measurements. In </a:t>
            </a:r>
            <a:r>
              <a:rPr lang="en-US" sz="1700" i="1" dirty="0" smtClean="0"/>
              <a:t>Advanced Technologies for Signal and Image Processing </a:t>
            </a:r>
            <a:r>
              <a:rPr lang="en-US" sz="1700" i="1" dirty="0" smtClean="0">
                <a:solidFill>
                  <a:srgbClr val="00B050"/>
                </a:solidFill>
              </a:rPr>
              <a:t>(ATSIP), 2016 </a:t>
            </a:r>
            <a:r>
              <a:rPr lang="en-US" sz="1700" i="1" dirty="0" smtClean="0"/>
              <a:t>2nd International Conference on</a:t>
            </a:r>
            <a:r>
              <a:rPr lang="en-US" sz="1700" dirty="0" smtClean="0"/>
              <a:t> (pp. 511-516). </a:t>
            </a:r>
            <a:r>
              <a:rPr lang="fr-FR" sz="1700" dirty="0" smtClean="0"/>
              <a:t>IEEE.</a:t>
            </a:r>
          </a:p>
          <a:p>
            <a:pPr>
              <a:buFontTx/>
              <a:buChar char="-"/>
            </a:pPr>
            <a:r>
              <a:rPr lang="fr-FR" sz="20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Présentation dans des ateliers:</a:t>
            </a:r>
          </a:p>
          <a:p>
            <a:pPr>
              <a:buFontTx/>
              <a:buChar char="-"/>
            </a:pPr>
            <a:r>
              <a:rPr lang="en-US" sz="1700" b="1" dirty="0" smtClean="0"/>
              <a:t>Ben </a:t>
            </a:r>
            <a:r>
              <a:rPr lang="en-US" sz="1700" b="1" dirty="0" err="1" smtClean="0"/>
              <a:t>Hmida</a:t>
            </a:r>
            <a:r>
              <a:rPr lang="en-US" sz="1700" b="1" dirty="0" smtClean="0"/>
              <a:t>, S.</a:t>
            </a:r>
            <a:r>
              <a:rPr lang="en-US" sz="1700" dirty="0" smtClean="0"/>
              <a:t>, </a:t>
            </a:r>
            <a:r>
              <a:rPr lang="en-US" sz="1700" dirty="0" err="1" smtClean="0"/>
              <a:t>Kallel</a:t>
            </a:r>
            <a:r>
              <a:rPr lang="en-US" sz="1700" dirty="0" smtClean="0"/>
              <a:t>, A. &amp; </a:t>
            </a:r>
            <a:r>
              <a:rPr lang="en-US" sz="1700" dirty="0" err="1" smtClean="0"/>
              <a:t>Gastellu-Etchegorry</a:t>
            </a:r>
            <a:r>
              <a:rPr lang="en-US" sz="1700" dirty="0" smtClean="0"/>
              <a:t>, J. P. (2015). </a:t>
            </a:r>
            <a:r>
              <a:rPr lang="fr-FR" sz="1700" dirty="0" smtClean="0"/>
              <a:t>Inversion des formes d’ondes LiDAR en utilisant le modèle  DART. </a:t>
            </a:r>
            <a:r>
              <a:rPr lang="fr-FR" sz="1700" i="1" dirty="0" smtClean="0"/>
              <a:t>In </a:t>
            </a:r>
            <a:r>
              <a:rPr lang="en-US" sz="1700" i="1" dirty="0" smtClean="0"/>
              <a:t>Spring school on Advanced Technologies for signal &amp; Image Processing (ATSIP),  March 21-24, 2015, </a:t>
            </a:r>
            <a:r>
              <a:rPr lang="en-US" sz="1700" i="1" dirty="0" smtClean="0">
                <a:solidFill>
                  <a:srgbClr val="00B050"/>
                </a:solidFill>
              </a:rPr>
              <a:t>ATSIP‘2015</a:t>
            </a:r>
            <a:r>
              <a:rPr lang="en-US" sz="1700" i="1" dirty="0" smtClean="0"/>
              <a:t>.</a:t>
            </a:r>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sp>
        <p:nvSpPr>
          <p:cNvPr id="7"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3600" b="1" dirty="0" smtClean="0">
                <a:solidFill>
                  <a:schemeClr val="accent2"/>
                </a:solidFill>
                <a:latin typeface="Times New Roman" pitchFamily="18" charset="0"/>
                <a:ea typeface="+mj-ea"/>
                <a:cs typeface="Times New Roman" pitchFamily="18" charset="0"/>
              </a:rPr>
              <a:t>Conclusion &amp; perspectives </a:t>
            </a:r>
            <a:endParaRPr lang="fr-FR" sz="3600" b="1" kern="0" dirty="0" smtClean="0">
              <a:solidFill>
                <a:srgbClr val="00B050"/>
              </a:solidFill>
              <a:latin typeface="Times New Roman" pitchFamily="18" charset="0"/>
              <a:cs typeface="Times New Roman" pitchFamily="18" charset="0"/>
            </a:endParaRPr>
          </a:p>
        </p:txBody>
      </p:sp>
      <p:sp>
        <p:nvSpPr>
          <p:cNvPr id="5" name="ZoneTexte 4"/>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57</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2008" y="6381328"/>
            <a:ext cx="8964488" cy="369332"/>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fld id="{6A84EF4F-712D-422E-A513-E50DE5A8C184}" type="slidenum">
              <a:rPr lang="fr-FR" smtClean="0"/>
              <a:pPr/>
              <a:t>58</a:t>
            </a:fld>
            <a:r>
              <a:rPr lang="fr-FR" dirty="0" smtClean="0"/>
              <a:t>        Vendredi 21/12/2018      Soutenance de thèse de </a:t>
            </a:r>
            <a:r>
              <a:rPr lang="fr-FR" dirty="0" err="1" smtClean="0"/>
              <a:t>Sahar</a:t>
            </a:r>
            <a:r>
              <a:rPr lang="fr-FR" dirty="0" smtClean="0"/>
              <a:t> Ben </a:t>
            </a:r>
            <a:r>
              <a:rPr lang="fr-FR" dirty="0" err="1" smtClean="0"/>
              <a:t>Hmida</a:t>
            </a:r>
            <a:r>
              <a:rPr lang="fr-FR" dirty="0" smtClean="0"/>
              <a:t> présentée </a:t>
            </a:r>
            <a:r>
              <a:rPr lang="fr-FR" dirty="0" smtClean="0"/>
              <a:t>à l’ENIS</a:t>
            </a:r>
            <a:r>
              <a:rPr lang="fr-FR" dirty="0" smtClean="0"/>
              <a:t> </a:t>
            </a:r>
            <a:endParaRPr lang="fr-FR" dirty="0"/>
          </a:p>
        </p:txBody>
      </p:sp>
      <p:sp>
        <p:nvSpPr>
          <p:cNvPr id="4" name="Rectangle 3"/>
          <p:cNvSpPr/>
          <p:nvPr/>
        </p:nvSpPr>
        <p:spPr>
          <a:xfrm>
            <a:off x="107504" y="908720"/>
            <a:ext cx="8928992" cy="8586966"/>
          </a:xfrm>
          <a:prstGeom prst="rect">
            <a:avLst/>
          </a:prstGeom>
        </p:spPr>
        <p:txBody>
          <a:bodyPr wrap="square">
            <a:spAutoFit/>
          </a:bodyPr>
          <a:lstStyle/>
          <a:p>
            <a:r>
              <a:rPr lang="fr-FR" sz="3000" b="1" i="1" kern="0" dirty="0" smtClean="0">
                <a:solidFill>
                  <a:schemeClr val="tx2"/>
                </a:solidFill>
                <a:effectLst>
                  <a:outerShdw blurRad="38100" dist="38100" dir="2700000" algn="tl">
                    <a:srgbClr val="C0C0C0"/>
                  </a:outerShdw>
                </a:effectLst>
                <a:latin typeface="Times New Roman" pitchFamily="18" charset="0"/>
                <a:cs typeface="Times New Roman" pitchFamily="18" charset="0"/>
              </a:rPr>
              <a:t>Perspectives</a:t>
            </a:r>
          </a:p>
          <a:p>
            <a:endParaRPr lang="fr-FR" sz="3000" b="1" i="1" kern="0" dirty="0" smtClean="0">
              <a:solidFill>
                <a:schemeClr val="tx2"/>
              </a:solidFill>
              <a:effectLst>
                <a:outerShdw blurRad="38100" dist="38100" dir="2700000" algn="tl">
                  <a:srgbClr val="C0C0C0"/>
                </a:outerShdw>
              </a:effectLst>
              <a:latin typeface="Times New Roman" pitchFamily="18" charset="0"/>
              <a:cs typeface="Times New Roman" pitchFamily="18" charset="0"/>
            </a:endParaRPr>
          </a:p>
          <a:p>
            <a:pPr>
              <a:buFont typeface="Arial" pitchFamily="34" charset="0"/>
              <a:buChar char="•"/>
            </a:pPr>
            <a:r>
              <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 Intégrer nos algorithmes d’inversion dans le modèle de transfert radiatif DART comme des outils d’inversion des données LiDAR =&gt; permettre à d’autres chercheurs et utilisateurs de les explorer et les exploiter sur leurs données réelles</a:t>
            </a:r>
            <a:r>
              <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a:t>
            </a:r>
          </a:p>
          <a:p>
            <a:pPr>
              <a:buFont typeface="Arial" pitchFamily="34" charset="0"/>
              <a:buChar char="•"/>
            </a:pPr>
            <a:endPar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pPr>
              <a:buFont typeface="Arial" pitchFamily="34" charset="0"/>
              <a:buChar char="•"/>
            </a:pPr>
            <a:endPar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pPr>
              <a:buFont typeface="Arial" pitchFamily="34" charset="0"/>
              <a:buChar char="•"/>
            </a:pPr>
            <a:r>
              <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 Tester et valider c</a:t>
            </a:r>
            <a:r>
              <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es modèles d’inversion sur les capteurs LiDAR </a:t>
            </a:r>
            <a:r>
              <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satellites </a:t>
            </a:r>
            <a:r>
              <a:rPr lang="fr-FR" sz="2200" kern="0" dirty="0" err="1" smtClean="0">
                <a:solidFill>
                  <a:schemeClr val="accent2"/>
                </a:solidFill>
                <a:effectLst>
                  <a:outerShdw blurRad="38100" dist="38100" dir="2700000" algn="tl">
                    <a:srgbClr val="C0C0C0"/>
                  </a:outerShdw>
                </a:effectLst>
                <a:latin typeface="Times New Roman" pitchFamily="18" charset="0"/>
                <a:cs typeface="Times New Roman" pitchFamily="18" charset="0"/>
              </a:rPr>
              <a:t>ICESat</a:t>
            </a:r>
            <a:r>
              <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 </a:t>
            </a:r>
            <a:r>
              <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2 et </a:t>
            </a:r>
            <a:r>
              <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GEDI.</a:t>
            </a:r>
            <a:endPar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pPr>
              <a:buFont typeface="Arial" pitchFamily="34" charset="0"/>
              <a:buChar char="•"/>
            </a:pPr>
            <a:endPar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r>
              <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 </a:t>
            </a:r>
          </a:p>
          <a:p>
            <a:pPr>
              <a:buFont typeface="Arial" pitchFamily="34" charset="0"/>
              <a:buChar char="•"/>
            </a:pPr>
            <a:r>
              <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rPr>
              <a:t>Adapter la méthode d’inversion sur l’oliviers dans le cadre du projet PHC-UTIQUE : </a:t>
            </a:r>
            <a:r>
              <a:rPr lang="fr-FR" sz="2200" kern="0" dirty="0" err="1" smtClean="0">
                <a:solidFill>
                  <a:schemeClr val="accent2"/>
                </a:solidFill>
                <a:effectLst>
                  <a:outerShdw blurRad="38100" dist="38100" dir="2700000" algn="tl">
                    <a:srgbClr val="C0C0C0"/>
                  </a:outerShdw>
                </a:effectLst>
                <a:latin typeface="Times New Roman" pitchFamily="18" charset="0"/>
                <a:cs typeface="Times New Roman" pitchFamily="18" charset="0"/>
              </a:rPr>
              <a:t>SfaxOlivier</a:t>
            </a:r>
            <a:endPar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pPr>
              <a:buFont typeface="Arial" pitchFamily="34" charset="0"/>
              <a:buChar char="•"/>
            </a:pPr>
            <a:endPar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pPr>
              <a:buFont typeface="Arial" pitchFamily="34" charset="0"/>
              <a:buChar char="•"/>
            </a:pPr>
            <a:endPar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pPr>
              <a:buFont typeface="Arial" pitchFamily="34" charset="0"/>
              <a:buChar char="•"/>
            </a:pPr>
            <a:endParaRPr lang="fr-FR" sz="2200"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pPr>
              <a:buFont typeface="Wingdings" pitchFamily="2" charset="2"/>
              <a:buChar char="ü"/>
            </a:pPr>
            <a:endParaRPr lang="fr-FR" sz="2200" kern="0" dirty="0" smtClean="0">
              <a:solidFill>
                <a:srgbClr val="00B050"/>
              </a:solidFill>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pPr>
              <a:buFont typeface="Arial" pitchFamily="34" charset="0"/>
              <a:buChar char="•"/>
            </a:pPr>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000" i="1" kern="0" dirty="0" smtClean="0">
              <a:solidFill>
                <a:srgbClr val="002060"/>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2"/>
              </a:solidFill>
              <a:effectLst>
                <a:outerShdw blurRad="38100" dist="38100" dir="2700000" algn="tl">
                  <a:srgbClr val="C0C0C0"/>
                </a:outerShdw>
              </a:effectLst>
              <a:latin typeface="Times New Roman" pitchFamily="18" charset="0"/>
              <a:cs typeface="Times New Roman" pitchFamily="18" charset="0"/>
            </a:endParaRPr>
          </a:p>
          <a:p>
            <a:endParaRPr lang="fr-FR" sz="2400" i="1" kern="0" dirty="0" smtClean="0">
              <a:solidFill>
                <a:schemeClr val="accent6"/>
              </a:solidFill>
              <a:effectLst>
                <a:outerShdw blurRad="38100" dist="38100" dir="2700000" algn="tl">
                  <a:srgbClr val="C0C0C0"/>
                </a:outerShdw>
              </a:effectLst>
              <a:latin typeface="Times New Roman" pitchFamily="18" charset="0"/>
              <a:cs typeface="Times New Roman" pitchFamily="18" charset="0"/>
            </a:endParaRPr>
          </a:p>
        </p:txBody>
      </p:sp>
      <p:sp>
        <p:nvSpPr>
          <p:cNvPr id="9" name="Titre 1"/>
          <p:cNvSpPr txBox="1">
            <a:spLocks/>
          </p:cNvSpPr>
          <p:nvPr/>
        </p:nvSpPr>
        <p:spPr>
          <a:xfrm>
            <a:off x="107504" y="44625"/>
            <a:ext cx="8928992" cy="864095"/>
          </a:xfrm>
          <a:prstGeom prst="rect">
            <a:avLst/>
          </a:prstGeom>
          <a:gradFill>
            <a:gsLst>
              <a:gs pos="0">
                <a:schemeClr val="tx2">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vert="horz" lIns="91440" tIns="45720" rIns="91440" bIns="45720" rtlCol="0" anchor="ctr">
            <a:normAutofit/>
          </a:bodyPr>
          <a:lstStyle/>
          <a:p>
            <a:pPr algn="ctr">
              <a:spcBef>
                <a:spcPct val="0"/>
              </a:spcBef>
              <a:defRPr/>
            </a:pPr>
            <a:r>
              <a:rPr lang="fr-FR" b="1" dirty="0" smtClean="0">
                <a:latin typeface="+mj-lt"/>
                <a:ea typeface="+mj-ea"/>
                <a:cs typeface="+mj-cs"/>
              </a:rPr>
              <a:t>     </a:t>
            </a:r>
            <a:r>
              <a:rPr lang="fr-FR" sz="3600" b="1" dirty="0" smtClean="0">
                <a:solidFill>
                  <a:schemeClr val="accent2"/>
                </a:solidFill>
                <a:latin typeface="Times New Roman" pitchFamily="18" charset="0"/>
                <a:ea typeface="+mj-ea"/>
                <a:cs typeface="Times New Roman" pitchFamily="18" charset="0"/>
              </a:rPr>
              <a:t>Conclusion &amp; perspectives </a:t>
            </a:r>
            <a:endParaRPr lang="fr-FR" sz="3600" b="1" kern="0" dirty="0" smtClean="0">
              <a:solidFill>
                <a:srgbClr val="00B05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361599" y="836712"/>
            <a:ext cx="5439844" cy="4392488"/>
          </a:xfrm>
          <a:prstGeom prst="rect">
            <a:avLst/>
          </a:prstGeom>
        </p:spPr>
      </p:pic>
      <p:sp>
        <p:nvSpPr>
          <p:cNvPr id="18" name="ZoneTexte 8"/>
          <p:cNvSpPr txBox="1">
            <a:spLocks noChangeArrowheads="1"/>
          </p:cNvSpPr>
          <p:nvPr/>
        </p:nvSpPr>
        <p:spPr bwMode="auto">
          <a:xfrm>
            <a:off x="4114777" y="4667250"/>
            <a:ext cx="4383360" cy="144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algn="ctr" eaLnBrk="1" hangingPunct="1"/>
            <a:r>
              <a:rPr lang="fr-FR" altLang="fr-FR" sz="4400" b="1" i="1" dirty="0">
                <a:solidFill>
                  <a:srgbClr val="C00000"/>
                </a:solidFill>
                <a:latin typeface="Arial" panose="020B0604020202020204" pitchFamily="34" charset="0"/>
              </a:rPr>
              <a:t>Merci pour votre  </a:t>
            </a:r>
            <a:r>
              <a:rPr lang="fr-FR" altLang="fr-FR" sz="4400" b="1" i="1" dirty="0" smtClean="0">
                <a:solidFill>
                  <a:srgbClr val="C00000"/>
                </a:solidFill>
                <a:latin typeface="Arial" panose="020B0604020202020204" pitchFamily="34" charset="0"/>
              </a:rPr>
              <a:t>attention</a:t>
            </a:r>
            <a:endParaRPr lang="fr-FR" altLang="fr-FR" sz="4400" b="1" i="1" dirty="0">
              <a:solidFill>
                <a:srgbClr val="C00000"/>
              </a:solidFill>
              <a:latin typeface="Arial" panose="020B0604020202020204" pitchFamily="34" charset="0"/>
            </a:endParaRPr>
          </a:p>
        </p:txBody>
      </p:sp>
    </p:spTree>
    <p:extLst>
      <p:ext uri="{BB962C8B-B14F-4D97-AF65-F5344CB8AC3E}">
        <p14:creationId xmlns="" xmlns:p14="http://schemas.microsoft.com/office/powerpoint/2010/main" val="239366514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35344</TotalTime>
  <Words>9837</Words>
  <Application>Microsoft Office PowerPoint</Application>
  <PresentationFormat>Affichage à l'écran (4:3)</PresentationFormat>
  <Paragraphs>1022</Paragraphs>
  <Slides>59</Slides>
  <Notes>58</Notes>
  <HiddenSlides>0</HiddenSlides>
  <MMClips>0</MMClips>
  <ScaleCrop>false</ScaleCrop>
  <HeadingPairs>
    <vt:vector size="4" baseType="variant">
      <vt:variant>
        <vt:lpstr>Thème</vt:lpstr>
      </vt:variant>
      <vt:variant>
        <vt:i4>1</vt:i4>
      </vt:variant>
      <vt:variant>
        <vt:lpstr>Titres des diapositives</vt:lpstr>
      </vt:variant>
      <vt:variant>
        <vt:i4>59</vt:i4>
      </vt:variant>
    </vt:vector>
  </HeadingPairs>
  <TitlesOfParts>
    <vt:vector size="60" baseType="lpstr">
      <vt:lpstr>Thème Office</vt:lpstr>
      <vt:lpstr>Inversion des formes d’onde LiDAR pour l’estimation des caractéristiques des cultures et des forêts par des techniques probabilistes et variationnelles</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Inversion des formes d’onde LiDAR pour l’estimation des caractéristiques des cultures et des forêts par des techniques probabilistes et variationnelles</dc:title>
  <dc:creator>ben-hmida</dc:creator>
  <cp:lastModifiedBy>ben-hmida</cp:lastModifiedBy>
  <cp:revision>76</cp:revision>
  <dcterms:created xsi:type="dcterms:W3CDTF">2018-11-15T15:22:11Z</dcterms:created>
  <dcterms:modified xsi:type="dcterms:W3CDTF">2018-12-15T03:20:54Z</dcterms:modified>
</cp:coreProperties>
</file>